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</p:sldMasterIdLst>
  <p:notesMasterIdLst>
    <p:notesMasterId r:id="rId11"/>
  </p:notesMasterIdLst>
  <p:handoutMasterIdLst>
    <p:handoutMasterId r:id="rId12"/>
  </p:handoutMasterIdLst>
  <p:sldIdLst>
    <p:sldId id="336" r:id="rId3"/>
    <p:sldId id="343" r:id="rId4"/>
    <p:sldId id="344" r:id="rId5"/>
    <p:sldId id="345" r:id="rId6"/>
    <p:sldId id="337" r:id="rId7"/>
    <p:sldId id="338" r:id="rId8"/>
    <p:sldId id="339" r:id="rId9"/>
    <p:sldId id="296" r:id="rId10"/>
  </p:sldIdLst>
  <p:sldSz cx="12192000" cy="6858000"/>
  <p:notesSz cx="6742113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E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317" cy="49410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8222" y="0"/>
            <a:ext cx="2922317" cy="49410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0C1958B9-CD30-464F-9E55-ED83E1D47473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6978"/>
            <a:ext cx="2922317" cy="494107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8222" y="9376978"/>
            <a:ext cx="2922317" cy="494107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54BFD778-F97A-DE48-9D2D-40D9C54F8A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1540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21582" cy="49534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5347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0BD5B133-3B39-49F4-9475-09F00D49448B}" type="datetimeFigureOut">
              <a:rPr lang="fi-FI" smtClean="0"/>
              <a:t>24.11.2017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27" tIns="45414" rIns="90827" bIns="45414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827" tIns="45414" rIns="90827" bIns="45414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21582" cy="495346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6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2791CCF4-E9DE-4634-B260-6357CFD068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5341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411163" y="1235075"/>
            <a:ext cx="5919787" cy="3330575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A4DAE-FC31-4F6F-84FA-D69EBC701B2E}" type="slidenum">
              <a:rPr lang="fi-FI" smtClean="0">
                <a:solidFill>
                  <a:prstClr val="black"/>
                </a:solidFill>
              </a:rPr>
              <a:pPr/>
              <a:t>8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66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21E93-6F87-4E5C-B0CE-1091C3684148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34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A41C-2963-4E21-A681-AD4E426860C1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49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C0FF0-679C-4EF5-BF0B-A902EFC19293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3581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B8548-BCA4-4714-BC2C-4A3A3F65C3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04B93-F238-49D4-8918-A52A596BAA77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6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63FDA-E90E-43A9-AFBC-CD66486480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CAAD-0E5C-42F9-81A9-94A22469DC0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71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1F20A-BA18-4586-80F7-B4FEA335B8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C96B1-547D-49DB-9B16-CF079625C73C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913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1208B-989F-4066-A29F-79230F4D5D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EF136-1A67-48EF-9B08-9A13745F2033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615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A43F7-F876-40CB-8358-AC36DC4CE86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63C18-E0EF-4C42-8A2A-8DD01CB11197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70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84E15-1F23-4419-8B3B-FB38787F9E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0572-37FC-4BD1-AA20-B4886E2432D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160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EFCEA-A8CF-42F4-A7F0-82C20628B1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5CB55-E293-4180-A26F-A9A442A91B9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83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CF2F-E73E-49C2-889D-F0918F9CE8B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3A159-6A09-499E-8F1B-273548831F1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6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97CCC-E7F4-40AB-A205-F4A82B9676F2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377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8AF48-A810-4D45-A390-17792C3F79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0FDB-0B83-435E-AA25-4BF9E726191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479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75226-6602-4E3B-A6EE-4DF2EC4EB8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A293F-0C6E-4699-ACB3-993456AC9F9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061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499BD-2346-4BF6-A4D0-8C8F55178AD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DAC3-BC5D-4773-8FA9-2779C792E9CE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654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4141-EC5E-4480-B7B7-D76250598680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65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F126-F8FA-4D4D-8984-07B8B45BFCC4}" type="datetime1">
              <a:rPr lang="en-US" smtClean="0"/>
              <a:t>11/24/2017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21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B950F-4AC9-4C73-BA6E-8FDEC29EEC1D}" type="datetime1">
              <a:rPr lang="en-US" smtClean="0"/>
              <a:t>11/24/2017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62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04943-112F-4872-A308-136DCB2DF521}" type="datetime1">
              <a:rPr lang="en-US" smtClean="0"/>
              <a:t>11/24/2017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692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946B8-7740-4E95-BE4E-19C835F7F5B1}" type="datetime1">
              <a:rPr lang="en-US" smtClean="0"/>
              <a:t>11/24/2017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66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EF70A-C953-4208-AE49-B33B0784C5CB}" type="datetime1">
              <a:rPr lang="en-US" smtClean="0"/>
              <a:t>11/24/2017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888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D1E3-562D-499A-8B00-F933EA7237AB}" type="datetime1">
              <a:rPr lang="en-US" smtClean="0"/>
              <a:t>11/24/2017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77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A830A-8E79-43D5-9940-D413E1975708}" type="datetime1">
              <a:rPr lang="en-US" smtClean="0"/>
              <a:t>11/24/2017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22.-23.9.2015 Hyvää mieltä yhdessä / Anniina Sillanpää ja Riikka Nurmi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2757E-DCE2-4F5C-BE91-586FF17515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3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88979-7579-4EA8-A80F-891AC3DFF9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11/24/2017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 smtClean="0">
                <a:solidFill>
                  <a:prstClr val="black">
                    <a:tint val="75000"/>
                  </a:prstClr>
                </a:solidFill>
              </a:rPr>
              <a:t>22.-23.9.2015 Hyvää mieltä yhdessä / Anniina Sillanpää ja Riikka Nurmi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4A4B59-23E1-4CE9-8F03-E276B365CC7E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92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i="1" dirty="0" smtClean="0"/>
              <a:t>TUNTEET JA LIIKUNTA</a:t>
            </a:r>
            <a:endParaRPr lang="fi-FI" i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3600" dirty="0" smtClean="0"/>
              <a:t>POMLI YDIN</a:t>
            </a:r>
          </a:p>
          <a:p>
            <a:r>
              <a:rPr lang="fi-FI" sz="3600" dirty="0" err="1" smtClean="0"/>
              <a:t>Kaili</a:t>
            </a:r>
            <a:r>
              <a:rPr lang="fi-FI" sz="3600" dirty="0" smtClean="0"/>
              <a:t> </a:t>
            </a:r>
            <a:r>
              <a:rPr lang="fi-FI" sz="3600" dirty="0" err="1" smtClean="0"/>
              <a:t>Kepler-Uotinen</a:t>
            </a:r>
            <a:endParaRPr lang="fi-FI" sz="3600" dirty="0" smtClean="0"/>
          </a:p>
          <a:p>
            <a:r>
              <a:rPr lang="fi-FI" sz="3600" dirty="0" smtClean="0"/>
              <a:t>24.11.2017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52266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Mitä käsitellään tänään?</a:t>
            </a:r>
          </a:p>
          <a:p>
            <a:pPr marL="0" indent="0">
              <a:buNone/>
            </a:pPr>
            <a:endParaRPr lang="fi-FI" b="1" dirty="0" smtClean="0"/>
          </a:p>
          <a:p>
            <a:pPr marL="514350" indent="-514350">
              <a:buAutoNum type="arabicPeriod"/>
            </a:pPr>
            <a:r>
              <a:rPr lang="fi-FI" b="1" dirty="0" smtClean="0"/>
              <a:t>Liikunta ja tunteet (TEKO)</a:t>
            </a:r>
          </a:p>
          <a:p>
            <a:pPr marL="514350" indent="-514350">
              <a:buAutoNum type="arabicPeriod"/>
            </a:pPr>
            <a:r>
              <a:rPr lang="fi-FI" b="1" dirty="0" smtClean="0"/>
              <a:t>Tunnelukot</a:t>
            </a:r>
            <a:endParaRPr lang="fi-FI" b="1" dirty="0" smtClean="0"/>
          </a:p>
          <a:p>
            <a:pPr marL="514350" indent="-514350">
              <a:buAutoNum type="arabicPeriod"/>
            </a:pPr>
            <a:r>
              <a:rPr lang="fi-FI" b="1" dirty="0" smtClean="0"/>
              <a:t>Tietoisuustaitoharjoituksia</a:t>
            </a:r>
            <a:endParaRPr lang="fi-FI" b="1" dirty="0" smtClean="0"/>
          </a:p>
          <a:p>
            <a:pPr marL="0" indent="0">
              <a:buNone/>
            </a:pPr>
            <a:endParaRPr lang="fi-FI" b="1" dirty="0" smtClean="0"/>
          </a:p>
          <a:p>
            <a:pPr marL="514350" indent="-514350">
              <a:buAutoNum type="arabicPeriod"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1517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Tilanne jossa ilmeni negatiivinen tunne tai positiivinen tunne liikuntaan liittyen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95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Aivot ja mielihyvä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Tunteet saavat meidät kirjaimellisesti liikkumaan tai pysähtymään – sekä hyvässä että pahassa.</a:t>
            </a:r>
          </a:p>
          <a:p>
            <a:r>
              <a:rPr lang="fi-FI" sz="2000" dirty="0" smtClean="0"/>
              <a:t>Liikunta on monille meistä motivoivaa, palkitsevaa ja koukuttavaa ja sen aiheuttamat mielihyvän tunteet ovat tärkeä liikuntaharrastusta ylläpitävä tekijä (Aaltonen ym. 2012)</a:t>
            </a:r>
          </a:p>
          <a:p>
            <a:r>
              <a:rPr lang="fi-FI" sz="2000" dirty="0" smtClean="0"/>
              <a:t>Aivojen palkkiojärjestelmä säätelee toisaalta motivaatiotamme ja mielihyvän kokemuksia, jotka seuraavat kun saavutamme asettamiamme tavoitteita. </a:t>
            </a:r>
          </a:p>
          <a:p>
            <a:r>
              <a:rPr lang="fi-FI" sz="2000" dirty="0" smtClean="0"/>
              <a:t>Tavoitteissa onnistuminen tuntuu kokemuksellisesti palkitsevalta, mikä edesauttaa miellyttävältä tuntuneiden asioiden tekemistä. </a:t>
            </a:r>
          </a:p>
          <a:p>
            <a:r>
              <a:rPr lang="fi-FI" sz="2000" dirty="0" smtClean="0"/>
              <a:t>Liikunnalla ja tunteilla on vastavuoroinen suhde. Kehomme fysiologinen tila vaikuttaa suoraan siihen, millaisia tunteita kulloinkin koemme (Nummenmaa 2014)</a:t>
            </a:r>
          </a:p>
          <a:p>
            <a:r>
              <a:rPr lang="fi-FI" sz="2000" dirty="0" smtClean="0"/>
              <a:t>Toisaalta tunteemme vaikuttavat suoraan siihen millaisiin toimiin tartumme arkielämässämme.</a:t>
            </a:r>
          </a:p>
          <a:p>
            <a:r>
              <a:rPr lang="fi-FI" sz="2000" dirty="0" smtClean="0"/>
              <a:t>Lopputuloksena joko itseään vahvistava myönteinen silmukka tai kielteinen silmukka.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151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sz="2800" b="1" dirty="0" smtClean="0">
                <a:solidFill>
                  <a:schemeClr val="accent1"/>
                </a:solidFill>
              </a:rPr>
              <a:t>TIETOISUUSTAITOJEN MÄÄRITELMÄ JA YHTEYS HYVINVOINTIIN</a:t>
            </a:r>
            <a:br>
              <a:rPr lang="fi-FI" altLang="fi-FI" sz="2800" b="1" dirty="0" smtClean="0">
                <a:solidFill>
                  <a:schemeClr val="accent1"/>
                </a:solidFill>
              </a:rPr>
            </a:br>
            <a:r>
              <a:rPr lang="fi-FI" altLang="fi-FI" sz="2800" b="1" dirty="0" smtClean="0">
                <a:solidFill>
                  <a:schemeClr val="accent1"/>
                </a:solidFill>
              </a:rPr>
              <a:t>(Daniel </a:t>
            </a:r>
            <a:r>
              <a:rPr lang="fi-FI" altLang="fi-FI" sz="2800" b="1" dirty="0" err="1" smtClean="0">
                <a:solidFill>
                  <a:schemeClr val="accent1"/>
                </a:solidFill>
              </a:rPr>
              <a:t>Rechtschaffen</a:t>
            </a:r>
            <a:r>
              <a:rPr lang="fi-FI" altLang="fi-FI" sz="2800" b="1" dirty="0" smtClean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0" y="2060575"/>
            <a:ext cx="93472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fi-FI" altLang="fi-FI" sz="2400" dirty="0" smtClean="0"/>
              <a:t>Tietoisuustaidot, tietoinen läsnäolo, hyväksyvä tietoinen läsnäolo (</a:t>
            </a:r>
            <a:r>
              <a:rPr lang="fi-FI" altLang="fi-FI" sz="2400" dirty="0" err="1" smtClean="0"/>
              <a:t>mindfullness</a:t>
            </a:r>
            <a:r>
              <a:rPr lang="fi-FI" altLang="fi-FI" sz="2400" dirty="0" smtClean="0"/>
              <a:t>) on keskittymistä, havainnointia ja läsnä olemista nykyhetkessä tietoisena siitä, mitä juuri nyt on ja tapahtuu itsessä tai ympärillä.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fi-FI" altLang="fi-FI" sz="2400" dirty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fi-FI" altLang="fi-FI" sz="2400" dirty="0" smtClean="0"/>
              <a:t>Mielenliikkeet ja useat jokapäiväiset rutiinit ovat suurelta osin automaattisia ja tietoisen mielen ulottumattomissa. Monet näistä automaattisista toiminnoista ovat omiaan aiheuttamaan stressiä ja heikentämään hyvinvointia sekä kognitiivisia kykyjä.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678518" y="2513013"/>
            <a:ext cx="931333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¢"/>
              <a:defRPr sz="3000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i-FI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074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sz="3200" b="1" dirty="0" smtClean="0">
                <a:solidFill>
                  <a:schemeClr val="accent1"/>
                </a:solidFill>
              </a:rPr>
              <a:t>Peruskoulun oppilaita, San </a:t>
            </a:r>
            <a:r>
              <a:rPr lang="fi-FI" altLang="fi-FI" sz="3200" b="1" dirty="0" err="1" smtClean="0">
                <a:solidFill>
                  <a:schemeClr val="accent1"/>
                </a:solidFill>
              </a:rPr>
              <a:t>Fransisco</a:t>
            </a:r>
            <a:endParaRPr lang="fi-FI" altLang="fi-FI" sz="3200" b="1" dirty="0" smtClean="0">
              <a:solidFill>
                <a:schemeClr val="accent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1800" dirty="0" smtClean="0"/>
              <a:t>”</a:t>
            </a:r>
            <a:r>
              <a:rPr lang="fi-FI" altLang="fi-FI" dirty="0" smtClean="0"/>
              <a:t>Tietoisuustaitojen harjoittaminen tuntuu siltä kuin kiertäisi oman kehonsa sisällä ja auttaisi itseään rauhoittumaan.”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 smtClean="0"/>
              <a:t>”Tietoisuustaitojen harjoittaminen tarkoittaa sitä, että on tosi tietoinen ihan kaikesta. Voi kuulla jopa muurahaisten kävelevän tai veren liikkuvan sisällään!”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dirty="0" smtClean="0"/>
              <a:t>”Tietoisuustaidot ovat työkaluja, joita voi käyttää, jos tulee kinaa jonkun kanssa. Silloin voi hengittää kuin pölyimuri ja jatkaa sitten taas muiden juttujen tekemistä”.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sz="18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sz="1800" dirty="0" smtClean="0"/>
          </a:p>
        </p:txBody>
      </p:sp>
    </p:spTree>
    <p:extLst>
      <p:ext uri="{BB962C8B-B14F-4D97-AF65-F5344CB8AC3E}">
        <p14:creationId xmlns:p14="http://schemas.microsoft.com/office/powerpoint/2010/main" val="171385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93964"/>
            <a:ext cx="10515600" cy="5482999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3600" b="1" dirty="0" smtClean="0"/>
              <a:t>KEHON TUNTEMUSTEN LUKEMISEN TAITO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3600" dirty="0" smtClean="0"/>
              <a:t>Aloitetaan rentoutumalla ja rauhoittamalla kiireistä mieltä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3600" dirty="0" smtClean="0"/>
              <a:t>Kehon tuntemusten lukemisen taito auttaa herättämään aistit sekä saavuttamaan yhteyden kehoon ja koko fyysiseen maailmaan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fi-FI" altLang="fi-FI" sz="3600" b="1" dirty="0" smtClean="0"/>
              <a:t>MIELEN ja TUNTEIDEN LUKEMISEN TAITO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fi-FI" altLang="fi-FI" sz="3600" dirty="0" smtClean="0"/>
              <a:t>Kun on fyysisesti läsnä ja rentoutunut, voi kehittää keskittymiskykyään.  Valitaan tietty kohde, esimerkiksi hengitys ja kiinnitetään huomio siihen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fi-FI" altLang="fi-FI" sz="36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fi-FI" alt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val="36138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sillaan\Desktop\mieli_logo_white_rgb_smal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5877272"/>
            <a:ext cx="2031504" cy="846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3431704" y="1490396"/>
            <a:ext cx="568863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spc="5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fi-FI" sz="8000" spc="5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dobe Fan Heiti Std B" pitchFamily="34" charset="-128"/>
                <a:ea typeface="Adobe Fan Heiti Std B" pitchFamily="34" charset="-128"/>
              </a:rPr>
              <a:t>Pidä huolta itsestäsi!</a:t>
            </a:r>
          </a:p>
        </p:txBody>
      </p:sp>
    </p:spTree>
    <p:extLst>
      <p:ext uri="{BB962C8B-B14F-4D97-AF65-F5344CB8AC3E}">
        <p14:creationId xmlns:p14="http://schemas.microsoft.com/office/powerpoint/2010/main" val="224168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hteinen esitys_0905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336</Words>
  <Application>Microsoft Office PowerPoint</Application>
  <PresentationFormat>Widescreen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Adobe Fan Heiti Std B</vt:lpstr>
      <vt:lpstr>Arial</vt:lpstr>
      <vt:lpstr>Calibri</vt:lpstr>
      <vt:lpstr>Calibri Light</vt:lpstr>
      <vt:lpstr>Office-teema</vt:lpstr>
      <vt:lpstr>Yhteinen esitys_090514</vt:lpstr>
      <vt:lpstr>TUNTEET JA LIIKUNTA</vt:lpstr>
      <vt:lpstr>PowerPoint Presentation</vt:lpstr>
      <vt:lpstr>PowerPoint Presentation</vt:lpstr>
      <vt:lpstr>Aivot ja mielihyvä</vt:lpstr>
      <vt:lpstr>TIETOISUUSTAITOJEN MÄÄRITELMÄ JA YHTEYS HYVINVOINTIIN (Daniel Rechtschaffen)</vt:lpstr>
      <vt:lpstr>Peruskoulun oppilaita, San Fransisco</vt:lpstr>
      <vt:lpstr>PowerPoint Presentation</vt:lpstr>
      <vt:lpstr>PowerPoint Presentation</vt:lpstr>
    </vt:vector>
  </TitlesOfParts>
  <Company>Suomen Mielenterveysseura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Riikka Nurmi</dc:creator>
  <cp:lastModifiedBy>Kepler-Uotinen, Kaili</cp:lastModifiedBy>
  <cp:revision>47</cp:revision>
  <cp:lastPrinted>2017-11-12T12:44:01Z</cp:lastPrinted>
  <dcterms:created xsi:type="dcterms:W3CDTF">2015-05-06T08:25:55Z</dcterms:created>
  <dcterms:modified xsi:type="dcterms:W3CDTF">2017-11-24T06:25:37Z</dcterms:modified>
</cp:coreProperties>
</file>