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8" r:id="rId3"/>
    <p:sldId id="260" r:id="rId4"/>
    <p:sldId id="264" r:id="rId5"/>
    <p:sldId id="265" r:id="rId6"/>
    <p:sldId id="263" r:id="rId7"/>
    <p:sldId id="261" r:id="rId8"/>
    <p:sldId id="262" r:id="rId9"/>
    <p:sldId id="268" r:id="rId10"/>
    <p:sldId id="269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ED56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D703A-53E2-455B-B354-436DF200DF07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3CFB6-4CF4-4BD1-BE52-5FB92259C04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2" name="Suorakulmi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Suorakulmi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Suorakulmi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Suorakulmi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Suorakulmi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56" name="Suorakulmi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Suorakulmi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Suorakulmi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Suorakulmi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D703A-53E2-455B-B354-436DF200DF07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3CFB6-4CF4-4BD1-BE52-5FB92259C04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D703A-53E2-455B-B354-436DF200DF07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3CFB6-4CF4-4BD1-BE52-5FB92259C04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D703A-53E2-455B-B354-436DF200DF07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3CFB6-4CF4-4BD1-BE52-5FB92259C04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olivapaa piirt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uolivapaa piirt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uolivapaa piirt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uolivapaa piirt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uolivapaa piirt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uolivapaa piirt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uolivapaa piirt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uolivapaa piirt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uolivapaa piirt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uolivapaa piirt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uolivapaa piirt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uolivapaa piirt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uolivapaa piirt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uolivapaa piirt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uolivapaa piirt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D703A-53E2-455B-B354-436DF200DF07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3CFB6-4CF4-4BD1-BE52-5FB92259C04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uorakulmi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Suorakulmi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D703A-53E2-455B-B354-436DF200DF07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3CFB6-4CF4-4BD1-BE52-5FB92259C04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D703A-53E2-455B-B354-436DF200DF07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3CFB6-4CF4-4BD1-BE52-5FB92259C04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Suorakulmi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Suorakulmi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Suorakulmi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Suorakulmi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uorakulmi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Suorakulmi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Suorakulmi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D703A-53E2-455B-B354-436DF200DF07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3CFB6-4CF4-4BD1-BE52-5FB92259C04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D703A-53E2-455B-B354-436DF200DF07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3CFB6-4CF4-4BD1-BE52-5FB92259C04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D703A-53E2-455B-B354-436DF200DF07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3CFB6-4CF4-4BD1-BE52-5FB92259C04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uora yhdysviiv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Ryhmä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uora yhdysviiv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grpSp>
        <p:nvGrpSpPr>
          <p:cNvPr id="14" name="Ryhmä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uora yhdysviiv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ä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uora yhdysviiv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53D703A-53E2-455B-B354-436DF200DF07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7A3CFB6-4CF4-4BD1-BE52-5FB92259C04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Suorakulmi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Suorakulmi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Suorakulmi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53D703A-53E2-455B-B354-436DF200DF07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7A3CFB6-4CF4-4BD1-BE52-5FB92259C04C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404768"/>
          </a:xfrm>
        </p:spPr>
        <p:txBody>
          <a:bodyPr/>
          <a:lstStyle/>
          <a:p>
            <a:r>
              <a:rPr lang="fi-FI" dirty="0" smtClean="0"/>
              <a:t>Työsuojeluohje</a:t>
            </a:r>
            <a:br>
              <a:rPr lang="fi-FI" dirty="0" smtClean="0"/>
            </a:br>
            <a:r>
              <a:rPr lang="fi-FI" dirty="0" smtClean="0"/>
              <a:t>Hallintalaitteet</a:t>
            </a:r>
            <a:br>
              <a:rPr lang="fi-FI" dirty="0" smtClean="0"/>
            </a:br>
            <a:r>
              <a:rPr lang="fi-FI" dirty="0" smtClean="0"/>
              <a:t>PYLVÄSPORAKONE (Puu)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Copyright Urho Moilanen, 2014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4211960" y="1770501"/>
            <a:ext cx="4481984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sz="3600" dirty="0" smtClean="0"/>
              <a:t>Tämä teos on lisensoitu</a:t>
            </a:r>
          </a:p>
          <a:p>
            <a:pPr>
              <a:buNone/>
            </a:pPr>
            <a:r>
              <a:rPr lang="fi-FI" sz="3600" dirty="0" smtClean="0"/>
              <a:t> </a:t>
            </a:r>
            <a:r>
              <a:rPr lang="fi-FI" sz="3600" dirty="0" err="1" smtClean="0">
                <a:hlinkClick r:id="rId2"/>
              </a:rPr>
              <a:t>Creative</a:t>
            </a:r>
            <a:r>
              <a:rPr lang="fi-FI" sz="3600" dirty="0" smtClean="0">
                <a:hlinkClick r:id="rId2"/>
              </a:rPr>
              <a:t>  </a:t>
            </a:r>
            <a:r>
              <a:rPr lang="fi-FI" sz="3600" dirty="0" err="1" smtClean="0">
                <a:hlinkClick r:id="rId2"/>
              </a:rPr>
              <a:t>Commons</a:t>
            </a:r>
            <a:r>
              <a:rPr lang="fi-FI" sz="3600" dirty="0" smtClean="0">
                <a:hlinkClick r:id="rId2"/>
              </a:rPr>
              <a:t> Nimeä </a:t>
            </a:r>
            <a:r>
              <a:rPr lang="fi-FI" sz="3600" dirty="0" err="1" smtClean="0">
                <a:hlinkClick r:id="rId2"/>
              </a:rPr>
              <a:t>-JaaSamoin</a:t>
            </a:r>
            <a:r>
              <a:rPr lang="fi-FI" sz="3600" dirty="0" smtClean="0">
                <a:hlinkClick r:id="rId2"/>
              </a:rPr>
              <a:t> </a:t>
            </a:r>
          </a:p>
          <a:p>
            <a:pPr>
              <a:buNone/>
            </a:pPr>
            <a:r>
              <a:rPr lang="fi-FI" sz="3600" dirty="0" smtClean="0">
                <a:hlinkClick r:id="rId2"/>
              </a:rPr>
              <a:t>4.0 Kansainvälinen  </a:t>
            </a:r>
            <a:r>
              <a:rPr lang="fi-FI" sz="3600" dirty="0" smtClean="0"/>
              <a:t>–käyttöluvalla.</a:t>
            </a:r>
          </a:p>
          <a:p>
            <a:pPr>
              <a:buNone/>
            </a:pPr>
            <a:r>
              <a:rPr lang="fi-FI" sz="3600" dirty="0" smtClean="0"/>
              <a:t>Kuvat: Urho Moilanen 2014, </a:t>
            </a:r>
            <a:r>
              <a:rPr lang="fi-FI" sz="3600" dirty="0" err="1" smtClean="0"/>
              <a:t>All</a:t>
            </a:r>
            <a:r>
              <a:rPr lang="fi-FI" sz="3600" dirty="0" smtClean="0"/>
              <a:t> </a:t>
            </a:r>
            <a:r>
              <a:rPr lang="fi-FI" sz="3600" dirty="0" err="1" smtClean="0"/>
              <a:t>rights</a:t>
            </a:r>
            <a:r>
              <a:rPr lang="fi-FI" sz="3600" dirty="0" smtClean="0"/>
              <a:t> </a:t>
            </a:r>
          </a:p>
          <a:p>
            <a:pPr>
              <a:buNone/>
            </a:pPr>
            <a:r>
              <a:rPr lang="fi-FI" sz="3600" dirty="0" err="1" smtClean="0"/>
              <a:t>reserved</a:t>
            </a:r>
            <a:r>
              <a:rPr lang="fi-FI" sz="3600" dirty="0" smtClean="0"/>
              <a:t> </a:t>
            </a:r>
            <a:r>
              <a:rPr lang="fi-FI" sz="3600" baseline="30000" dirty="0" smtClean="0"/>
              <a:t>1 (dia 10)</a:t>
            </a:r>
          </a:p>
          <a:p>
            <a:endParaRPr lang="fi-FI" baseline="30000" dirty="0"/>
          </a:p>
        </p:txBody>
      </p:sp>
      <p:pic>
        <p:nvPicPr>
          <p:cNvPr id="7" name="Picture 2" descr="C:\Users\HP\Desktop\88x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1117460" cy="39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2464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3600" smtClean="0"/>
              <a:t>PYLVÄSPORAKONE  </a:t>
            </a:r>
            <a:r>
              <a:rPr lang="fi-FI" sz="3600" dirty="0" smtClean="0"/>
              <a:t>–työsuojeluohje on koostettu  </a:t>
            </a:r>
          </a:p>
          <a:p>
            <a:pPr>
              <a:buNone/>
            </a:pPr>
            <a:r>
              <a:rPr lang="fi-FI" sz="3600" dirty="0" smtClean="0"/>
              <a:t>kevätlukukaudella 2014  tieto- ja viestintätekniikan </a:t>
            </a:r>
          </a:p>
          <a:p>
            <a:pPr>
              <a:buNone/>
            </a:pPr>
            <a:r>
              <a:rPr lang="fi-FI" sz="3600" dirty="0" smtClean="0"/>
              <a:t>opetuskäytön kehittämishankkeessa  </a:t>
            </a:r>
            <a:r>
              <a:rPr lang="fi-FI" sz="3600" i="1" dirty="0" smtClean="0"/>
              <a:t>Jokirannan verkot – </a:t>
            </a:r>
          </a:p>
          <a:p>
            <a:pPr>
              <a:buNone/>
            </a:pPr>
            <a:r>
              <a:rPr lang="fi-FI" sz="3600" i="1" dirty="0" smtClean="0"/>
              <a:t>verkko-oppimisen lisääminen yläkoululla.</a:t>
            </a:r>
            <a:r>
              <a:rPr lang="fi-FI" sz="3600" dirty="0" smtClean="0"/>
              <a:t>  Jokirannan </a:t>
            </a:r>
          </a:p>
          <a:p>
            <a:pPr>
              <a:buNone/>
            </a:pPr>
            <a:r>
              <a:rPr lang="fi-FI" sz="3600" dirty="0" smtClean="0"/>
              <a:t>koulun hankkeen ovat  rahoittaneet Opetushallitus ja </a:t>
            </a:r>
          </a:p>
          <a:p>
            <a:pPr>
              <a:buNone/>
            </a:pPr>
            <a:r>
              <a:rPr lang="fi-FI" sz="3600" dirty="0" smtClean="0"/>
              <a:t>Ylivieskan kaupunki.</a:t>
            </a:r>
          </a:p>
          <a:p>
            <a:pPr>
              <a:buNone/>
            </a:pPr>
            <a:endParaRPr lang="fi-FI" sz="3200" dirty="0" smtClean="0"/>
          </a:p>
          <a:p>
            <a:pPr>
              <a:buNone/>
            </a:pPr>
            <a:r>
              <a:rPr lang="fi-FI" sz="3600" baseline="30000" dirty="0" smtClean="0"/>
              <a:t>1 </a:t>
            </a:r>
            <a:r>
              <a:rPr lang="fi-FI" sz="3600" dirty="0" smtClean="0"/>
              <a:t>Voit vapaasti jakaa ja käyttää tätä teosta, kunhan vaihdat valokuvien </a:t>
            </a:r>
          </a:p>
          <a:p>
            <a:pPr>
              <a:buNone/>
            </a:pPr>
            <a:r>
              <a:rPr lang="fi-FI" sz="3600" dirty="0" smtClean="0"/>
              <a:t>tilalle omat kuvat, mainitset tämän teoksen lähteenä ja julkaiset </a:t>
            </a:r>
          </a:p>
          <a:p>
            <a:pPr>
              <a:buNone/>
            </a:pPr>
            <a:r>
              <a:rPr lang="fi-FI" sz="3600" dirty="0" smtClean="0"/>
              <a:t>teoksesi samalla lisenssillä.</a:t>
            </a:r>
            <a:br>
              <a:rPr lang="fi-FI" sz="3600" dirty="0" smtClean="0"/>
            </a:br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Kun tuot tilalle kuvia oppilaillesi tutuista koneista ja laitteista, saat </a:t>
            </a:r>
          </a:p>
          <a:p>
            <a:pPr>
              <a:buNone/>
            </a:pPr>
            <a:r>
              <a:rPr lang="fi-FI" sz="3600" dirty="0" smtClean="0"/>
              <a:t>kuvaa klikkaamalla näkyviin toiminnon </a:t>
            </a:r>
            <a:r>
              <a:rPr lang="fi-FI" sz="3600" b="1" dirty="0" smtClean="0"/>
              <a:t>Muuta kuva</a:t>
            </a:r>
            <a:r>
              <a:rPr lang="fi-FI" sz="3600" dirty="0" smtClean="0"/>
              <a:t>. Tällöin voit </a:t>
            </a:r>
          </a:p>
          <a:p>
            <a:pPr>
              <a:buNone/>
            </a:pPr>
            <a:r>
              <a:rPr lang="fi-FI" sz="3600" dirty="0" smtClean="0"/>
              <a:t>hyödyntää alkuperäisiä nuolia siirtämällä niitä omien kuvien </a:t>
            </a:r>
          </a:p>
          <a:p>
            <a:pPr>
              <a:buNone/>
            </a:pPr>
            <a:r>
              <a:rPr lang="fi-FI" sz="3600" dirty="0" smtClean="0"/>
              <a:t>kannalta sopiviin kohtiin.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Toimet ennen porausta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Tee tarpeelliset mittaukset, piirrokset ja aloituspiste tarvittaessa pistepuikolla jo perustyöpaikallasi.</a:t>
            </a:r>
          </a:p>
          <a:p>
            <a:r>
              <a:rPr lang="fi-FI" dirty="0" smtClean="0">
                <a:solidFill>
                  <a:srgbClr val="EA5816"/>
                </a:solidFill>
              </a:rPr>
              <a:t>Kiinnitä työkappale huolellisesti porapöytään.</a:t>
            </a:r>
            <a:endParaRPr lang="fi-FI" dirty="0" smtClean="0">
              <a:ln>
                <a:solidFill>
                  <a:srgbClr val="FF0000"/>
                </a:solidFill>
              </a:ln>
              <a:solidFill>
                <a:srgbClr val="ED5613"/>
              </a:solidFill>
            </a:endParaRPr>
          </a:p>
          <a:p>
            <a:r>
              <a:rPr lang="fi-FI" dirty="0" smtClean="0"/>
              <a:t>Valitse oikea terä, tarkasta terän kunto, kiinnitä terä huolellisesti ja ota poraistukan avain pois istukasta.</a:t>
            </a:r>
          </a:p>
          <a:p>
            <a:r>
              <a:rPr lang="fi-FI" dirty="0" smtClean="0"/>
              <a:t>Sulje karasuoja.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Käytä</a:t>
            </a:r>
            <a:r>
              <a:rPr lang="fi-FI" dirty="0" smtClean="0">
                <a:ln>
                  <a:solidFill>
                    <a:srgbClr val="00B0F0"/>
                  </a:solidFill>
                </a:ln>
              </a:rPr>
              <a:t> </a:t>
            </a:r>
            <a:r>
              <a:rPr lang="fi-FI" dirty="0" smtClean="0"/>
              <a:t>koneessa olevaa syvyysrajoitinta.</a:t>
            </a:r>
          </a:p>
          <a:p>
            <a:r>
              <a:rPr lang="fi-FI" dirty="0" smtClean="0"/>
              <a:t>Tarkasta kierrosluku materiaalin ja terän halkaisijan mukaan (taulukko koneen vieressä).</a:t>
            </a:r>
          </a:p>
          <a:p>
            <a:r>
              <a:rPr lang="fi-FI" dirty="0" smtClean="0"/>
              <a:t>Käytä aluslevyä suojaamaan porakoneen pöytää.</a:t>
            </a:r>
          </a:p>
          <a:p>
            <a:r>
              <a:rPr lang="fi-FI" dirty="0" smtClean="0">
                <a:solidFill>
                  <a:srgbClr val="EA5816"/>
                </a:solidFill>
              </a:rPr>
              <a:t>Suojaa silmäsi ja hiuksesi.</a:t>
            </a:r>
            <a:endParaRPr lang="fi-FI" dirty="0">
              <a:ln>
                <a:solidFill>
                  <a:srgbClr val="FF0000"/>
                </a:solidFill>
              </a:ln>
              <a:solidFill>
                <a:srgbClr val="ED56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Pylväsporakoneen hallintalaitteet</a:t>
            </a:r>
            <a:endParaRPr lang="fi-FI" dirty="0"/>
          </a:p>
        </p:txBody>
      </p:sp>
      <p:pic>
        <p:nvPicPr>
          <p:cNvPr id="4" name="Sisällön paikkamerkki 3" descr="IMG_6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946859"/>
            <a:ext cx="3816423" cy="5724633"/>
          </a:xfrm>
        </p:spPr>
      </p:pic>
      <p:sp>
        <p:nvSpPr>
          <p:cNvPr id="5" name="Nuoli oikealle 4"/>
          <p:cNvSpPr/>
          <p:nvPr/>
        </p:nvSpPr>
        <p:spPr>
          <a:xfrm>
            <a:off x="1691680" y="2348880"/>
            <a:ext cx="25625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rgbClr val="333333"/>
                </a:solidFill>
              </a:rPr>
              <a:t>Käynnistin/Hätä-seis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oikealle 5"/>
          <p:cNvSpPr/>
          <p:nvPr/>
        </p:nvSpPr>
        <p:spPr>
          <a:xfrm rot="20994529">
            <a:off x="560077" y="3169596"/>
            <a:ext cx="283537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Porapään korkeussäätö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Nuoli vasemmalle 6"/>
          <p:cNvSpPr/>
          <p:nvPr/>
        </p:nvSpPr>
        <p:spPr>
          <a:xfrm>
            <a:off x="5148064" y="3284984"/>
            <a:ext cx="165618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Karasuoja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8" name="Nuoli oikealle 7"/>
          <p:cNvSpPr/>
          <p:nvPr/>
        </p:nvSpPr>
        <p:spPr>
          <a:xfrm rot="479929">
            <a:off x="1389753" y="1154209"/>
            <a:ext cx="28859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Nopeusalueen</a:t>
            </a:r>
            <a:r>
              <a:rPr lang="fi-FI" dirty="0" smtClean="0"/>
              <a:t> </a:t>
            </a:r>
            <a:r>
              <a:rPr lang="fi-FI" b="1" dirty="0" smtClean="0">
                <a:solidFill>
                  <a:srgbClr val="333333"/>
                </a:solidFill>
              </a:rPr>
              <a:t>valitsimet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9" name="Nuoli vasemmalle 8"/>
          <p:cNvSpPr/>
          <p:nvPr/>
        </p:nvSpPr>
        <p:spPr>
          <a:xfrm rot="20816091">
            <a:off x="5160902" y="1340712"/>
            <a:ext cx="324036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Kierrosluvun</a:t>
            </a:r>
            <a:r>
              <a:rPr lang="fi-FI" dirty="0" smtClean="0"/>
              <a:t> </a:t>
            </a:r>
            <a:r>
              <a:rPr lang="fi-FI" b="1" dirty="0" smtClean="0">
                <a:solidFill>
                  <a:srgbClr val="333333"/>
                </a:solidFill>
              </a:rPr>
              <a:t>kytkentäkaavio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0" name="Nuoli oikealle 9"/>
          <p:cNvSpPr/>
          <p:nvPr/>
        </p:nvSpPr>
        <p:spPr>
          <a:xfrm rot="20161881">
            <a:off x="975241" y="4569862"/>
            <a:ext cx="299463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Pöydän korkeussäädön </a:t>
            </a:r>
            <a:r>
              <a:rPr lang="fi-FI" b="1" dirty="0" err="1" smtClean="0">
                <a:solidFill>
                  <a:srgbClr val="333333"/>
                </a:solidFill>
              </a:rPr>
              <a:t>lukitsimet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 descr="IMG_6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8317" y="332656"/>
            <a:ext cx="4225892" cy="6338838"/>
          </a:xfrm>
        </p:spPr>
      </p:pic>
      <p:sp>
        <p:nvSpPr>
          <p:cNvPr id="5" name="Nuoli oikealle 4"/>
          <p:cNvSpPr/>
          <p:nvPr/>
        </p:nvSpPr>
        <p:spPr>
          <a:xfrm rot="585235">
            <a:off x="1281122" y="918465"/>
            <a:ext cx="2706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Karan syvyyssyöttö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vasemmalle 5"/>
          <p:cNvSpPr/>
          <p:nvPr/>
        </p:nvSpPr>
        <p:spPr>
          <a:xfrm rot="20756866">
            <a:off x="5511077" y="1062261"/>
            <a:ext cx="31683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Konepään korkeussäädön </a:t>
            </a:r>
            <a:r>
              <a:rPr lang="fi-FI" b="1" dirty="0" err="1" smtClean="0">
                <a:solidFill>
                  <a:srgbClr val="333333"/>
                </a:solidFill>
              </a:rPr>
              <a:t>lukitsimet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Nuoli oikealle 6"/>
          <p:cNvSpPr/>
          <p:nvPr/>
        </p:nvSpPr>
        <p:spPr>
          <a:xfrm rot="19616385">
            <a:off x="2032351" y="2892321"/>
            <a:ext cx="18722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rgbClr val="333333"/>
                </a:solidFill>
              </a:rPr>
              <a:t>Työkaluirroitin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8" name="Nuoli vasemmalle 7"/>
          <p:cNvSpPr/>
          <p:nvPr/>
        </p:nvSpPr>
        <p:spPr>
          <a:xfrm rot="20812872">
            <a:off x="5098167" y="4428771"/>
            <a:ext cx="252028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Pöydän korkeussäätö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Poraus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>
                <a:solidFill>
                  <a:srgbClr val="EA5816"/>
                </a:solidFill>
              </a:rPr>
              <a:t>Porakoneen saa käynnistää vain koneella työskentelijä.</a:t>
            </a:r>
            <a:endParaRPr lang="fi-FI" dirty="0" smtClean="0">
              <a:ln>
                <a:solidFill>
                  <a:srgbClr val="FF0000"/>
                </a:solidFill>
              </a:ln>
              <a:solidFill>
                <a:srgbClr val="ED5613"/>
              </a:solidFill>
            </a:endParaRPr>
          </a:p>
          <a:p>
            <a:r>
              <a:rPr lang="fi-FI" dirty="0" smtClean="0"/>
              <a:t>Syötä terää tasaisesti terän koon ja porattavan metallin mukaan. </a:t>
            </a:r>
          </a:p>
          <a:p>
            <a:r>
              <a:rPr lang="fi-FI" dirty="0" smtClean="0">
                <a:solidFill>
                  <a:srgbClr val="EA5816"/>
                </a:solidFill>
              </a:rPr>
              <a:t>Vähennä syöttöpainetta porauksen lopussa terän puhkaistessa metallin.</a:t>
            </a:r>
            <a:endParaRPr lang="fi-FI" dirty="0" smtClean="0">
              <a:ln>
                <a:solidFill>
                  <a:srgbClr val="FF0000"/>
                </a:solidFill>
              </a:ln>
              <a:solidFill>
                <a:srgbClr val="ED5613"/>
              </a:solidFill>
            </a:endParaRPr>
          </a:p>
          <a:p>
            <a:r>
              <a:rPr lang="fi-FI" dirty="0" smtClean="0"/>
              <a:t>Käytä lastujen poistoon lastukoukkua koneen pysähdyttyä.</a:t>
            </a:r>
          </a:p>
          <a:p>
            <a:r>
              <a:rPr lang="fi-FI" dirty="0" smtClean="0"/>
              <a:t>Pysäytä kone, jos työkappale on irtoamassa tai pyörii terän mukana.</a:t>
            </a:r>
          </a:p>
          <a:p>
            <a:r>
              <a:rPr lang="fi-FI" dirty="0" smtClean="0"/>
              <a:t>Pysäytä kone, jos terä istukassa löystyy tai lakkaa pyörimästä.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Henkilökohtaiset suojaimet</a:t>
            </a:r>
            <a:endParaRPr lang="fi-FI" dirty="0"/>
          </a:p>
        </p:txBody>
      </p:sp>
      <p:pic>
        <p:nvPicPr>
          <p:cNvPr id="4" name="Sisällön paikkamerkki 3" descr="IMG_6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Kuvatekstinuoli ylös 4"/>
          <p:cNvSpPr/>
          <p:nvPr/>
        </p:nvSpPr>
        <p:spPr>
          <a:xfrm>
            <a:off x="2195736" y="4509120"/>
            <a:ext cx="1562472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Suojalasit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Kuvatekstinuoli ylös 5"/>
          <p:cNvSpPr/>
          <p:nvPr/>
        </p:nvSpPr>
        <p:spPr>
          <a:xfrm>
            <a:off x="4788024" y="4509120"/>
            <a:ext cx="1778496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Kuulosuojaimet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Toimet porauksen jälkeen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Pysäytä kone ja </a:t>
            </a:r>
            <a:r>
              <a:rPr lang="fi-FI" dirty="0" err="1" smtClean="0"/>
              <a:t>irroita</a:t>
            </a:r>
            <a:r>
              <a:rPr lang="fi-FI" dirty="0" smtClean="0"/>
              <a:t> terä.</a:t>
            </a:r>
          </a:p>
          <a:p>
            <a:r>
              <a:rPr lang="fi-FI" dirty="0" smtClean="0"/>
              <a:t>Puhdista kone.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62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000" u="sng" smtClean="0"/>
              <a:t>Lähteet</a:t>
            </a:r>
            <a:r>
              <a:rPr lang="fi-FI" sz="2000" u="sng" dirty="0" smtClean="0"/>
              <a:t>: </a:t>
            </a:r>
          </a:p>
          <a:p>
            <a:pPr>
              <a:buNone/>
            </a:pPr>
            <a:r>
              <a:rPr lang="fi-FI" sz="2000" dirty="0" err="1" smtClean="0"/>
              <a:t>Inki</a:t>
            </a:r>
            <a:r>
              <a:rPr lang="fi-FI" sz="2000" dirty="0" smtClean="0"/>
              <a:t>, J.,  Lindfors, E. &amp; </a:t>
            </a:r>
            <a:r>
              <a:rPr lang="fi-FI" sz="2000" dirty="0" err="1" smtClean="0"/>
              <a:t>Sohlo</a:t>
            </a:r>
            <a:r>
              <a:rPr lang="fi-FI" sz="2000" dirty="0" smtClean="0"/>
              <a:t>, J. (toim.). Käsityön</a:t>
            </a:r>
          </a:p>
          <a:p>
            <a:pPr>
              <a:buNone/>
            </a:pPr>
            <a:r>
              <a:rPr lang="fi-FI" sz="2000" dirty="0" smtClean="0"/>
              <a:t>työturvallisuusopas.  Opetushallitus  Oppaat ja Käsikirjat  2011: 15. </a:t>
            </a:r>
          </a:p>
          <a:p>
            <a:pPr>
              <a:buNone/>
            </a:pPr>
            <a:r>
              <a:rPr lang="fi-FI" sz="2000" dirty="0" smtClean="0"/>
              <a:t>Tampere: </a:t>
            </a:r>
            <a:r>
              <a:rPr lang="fi-FI" sz="2000" dirty="0" err="1" smtClean="0"/>
              <a:t>Juvenes</a:t>
            </a:r>
            <a:r>
              <a:rPr lang="fi-FI" sz="2000" dirty="0" smtClean="0"/>
              <a:t> </a:t>
            </a:r>
            <a:r>
              <a:rPr lang="fi-FI" sz="2000" dirty="0" err="1" smtClean="0"/>
              <a:t>Print</a:t>
            </a:r>
            <a:r>
              <a:rPr lang="fi-FI" sz="2000" dirty="0" smtClean="0"/>
              <a:t> – Suomen Yliopistopaino  Oy, 2012.</a:t>
            </a:r>
            <a:br>
              <a:rPr lang="fi-FI" sz="2000" dirty="0" smtClean="0"/>
            </a:br>
            <a:endParaRPr lang="fi-FI" sz="2000" dirty="0" smtClean="0"/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2400" dirty="0" smtClean="0"/>
              <a:t>			</a:t>
            </a:r>
            <a:r>
              <a:rPr lang="fi-FI" sz="1700" dirty="0" smtClean="0"/>
              <a:t>			</a:t>
            </a:r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</TotalTime>
  <Words>292</Words>
  <Application>Microsoft Office PowerPoint</Application>
  <PresentationFormat>Näytössä katseltava diaesitys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Metro</vt:lpstr>
      <vt:lpstr>Työsuojeluohje Hallintalaitteet PYLVÄSPORAKONE (Puu)</vt:lpstr>
      <vt:lpstr>Toimet ennen porausta</vt:lpstr>
      <vt:lpstr>Dia 3</vt:lpstr>
      <vt:lpstr>Pylväsporakoneen hallintalaitteet</vt:lpstr>
      <vt:lpstr>Dia 5</vt:lpstr>
      <vt:lpstr>Poraus</vt:lpstr>
      <vt:lpstr>Henkilökohtaiset suojaimet</vt:lpstr>
      <vt:lpstr>Toimet porauksen jälkeen</vt:lpstr>
      <vt:lpstr>Dia 9</vt:lpstr>
      <vt:lpstr>Dia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Pylväs- ja penkkiporakone</dc:title>
  <dc:creator>HP</dc:creator>
  <cp:lastModifiedBy>HP</cp:lastModifiedBy>
  <cp:revision>10</cp:revision>
  <dcterms:created xsi:type="dcterms:W3CDTF">2014-04-02T09:02:14Z</dcterms:created>
  <dcterms:modified xsi:type="dcterms:W3CDTF">2014-11-08T19:01:36Z</dcterms:modified>
</cp:coreProperties>
</file>