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1" d="100"/>
          <a:sy n="161" d="100"/>
        </p:scale>
        <p:origin x="76"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16.11.2018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00131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16.11.2018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15188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16.11.2018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233695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3F92C8CD-174C-4092-B0C2-D2DAA4C096E1}" type="datetimeFigureOut">
              <a:rPr lang="fi-FI" smtClean="0"/>
              <a:t>16.11.2018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393755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92C8CD-174C-4092-B0C2-D2DAA4C096E1}" type="datetimeFigureOut">
              <a:rPr lang="fi-FI" smtClean="0"/>
              <a:t>16.11.2018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311755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3F92C8CD-174C-4092-B0C2-D2DAA4C096E1}" type="datetimeFigureOut">
              <a:rPr lang="fi-FI" smtClean="0"/>
              <a:t>16.11.2018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280709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3F92C8CD-174C-4092-B0C2-D2DAA4C096E1}" type="datetimeFigureOut">
              <a:rPr lang="fi-FI" smtClean="0"/>
              <a:t>16.11.2018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380044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3F92C8CD-174C-4092-B0C2-D2DAA4C096E1}" type="datetimeFigureOut">
              <a:rPr lang="fi-FI" smtClean="0"/>
              <a:t>16.11.2018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98489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2C8CD-174C-4092-B0C2-D2DAA4C096E1}" type="datetimeFigureOut">
              <a:rPr lang="fi-FI" smtClean="0"/>
              <a:t>16.11.2018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25216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92C8CD-174C-4092-B0C2-D2DAA4C096E1}" type="datetimeFigureOut">
              <a:rPr lang="fi-FI" smtClean="0"/>
              <a:t>16.11.2018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94695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92C8CD-174C-4092-B0C2-D2DAA4C096E1}" type="datetimeFigureOut">
              <a:rPr lang="fi-FI" smtClean="0"/>
              <a:t>16.11.2018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658EBA-0023-44C0-A670-3D681CCDB6A0}" type="slidenum">
              <a:rPr lang="fi-FI" smtClean="0"/>
              <a:t>‹#›</a:t>
            </a:fld>
            <a:endParaRPr lang="fi-FI"/>
          </a:p>
        </p:txBody>
      </p:sp>
    </p:spTree>
    <p:extLst>
      <p:ext uri="{BB962C8B-B14F-4D97-AF65-F5344CB8AC3E}">
        <p14:creationId xmlns:p14="http://schemas.microsoft.com/office/powerpoint/2010/main" val="161914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2C8CD-174C-4092-B0C2-D2DAA4C096E1}" type="datetimeFigureOut">
              <a:rPr lang="fi-FI" smtClean="0"/>
              <a:t>16.11.2018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58EBA-0023-44C0-A670-3D681CCDB6A0}" type="slidenum">
              <a:rPr lang="fi-FI" smtClean="0"/>
              <a:t>‹#›</a:t>
            </a:fld>
            <a:endParaRPr lang="fi-FI"/>
          </a:p>
        </p:txBody>
      </p:sp>
    </p:spTree>
    <p:extLst>
      <p:ext uri="{BB962C8B-B14F-4D97-AF65-F5344CB8AC3E}">
        <p14:creationId xmlns:p14="http://schemas.microsoft.com/office/powerpoint/2010/main" val="1634196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eda.net/id/fb090a2cb0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8307"/>
            <a:ext cx="11713945" cy="1925053"/>
          </a:xfrm>
          <a:solidFill>
            <a:srgbClr val="FFFFFF">
              <a:alpha val="80000"/>
            </a:srgbClr>
          </a:solidFill>
        </p:spPr>
        <p:txBody>
          <a:bodyPr>
            <a:normAutofit/>
          </a:bodyPr>
          <a:lstStyle/>
          <a:p>
            <a:r>
              <a:rPr lang="fi-FI" dirty="0" smtClean="0"/>
              <a:t>Ennakkokäsitykset</a:t>
            </a:r>
            <a:br>
              <a:rPr lang="fi-FI" dirty="0" smtClean="0"/>
            </a:br>
            <a:r>
              <a:rPr lang="fi-FI" dirty="0" smtClean="0"/>
              <a:t>ja mallit</a:t>
            </a:r>
            <a:endParaRPr lang="fi-FI" dirty="0"/>
          </a:p>
        </p:txBody>
      </p:sp>
      <p:grpSp>
        <p:nvGrpSpPr>
          <p:cNvPr id="15" name="Group 14"/>
          <p:cNvGrpSpPr/>
          <p:nvPr/>
        </p:nvGrpSpPr>
        <p:grpSpPr>
          <a:xfrm>
            <a:off x="7010628" y="1555422"/>
            <a:ext cx="4881285" cy="4916078"/>
            <a:chOff x="7381188" y="2098306"/>
            <a:chExt cx="4510726" cy="4542877"/>
          </a:xfrm>
        </p:grpSpPr>
        <p:grpSp>
          <p:nvGrpSpPr>
            <p:cNvPr id="5" name="Group 4"/>
            <p:cNvGrpSpPr/>
            <p:nvPr/>
          </p:nvGrpSpPr>
          <p:grpSpPr>
            <a:xfrm>
              <a:off x="7381188" y="3276915"/>
              <a:ext cx="4119513" cy="3364268"/>
              <a:chOff x="6504495" y="65987"/>
              <a:chExt cx="5090473" cy="4157219"/>
            </a:xfrm>
          </p:grpSpPr>
          <p:sp>
            <p:nvSpPr>
              <p:cNvPr id="3" name="Right Arrow 2"/>
              <p:cNvSpPr/>
              <p:nvPr/>
            </p:nvSpPr>
            <p:spPr>
              <a:xfrm>
                <a:off x="6504495" y="589335"/>
                <a:ext cx="2187019" cy="2260597"/>
              </a:xfrm>
              <a:prstGeom prst="rightArrow">
                <a:avLst/>
              </a:prstGeom>
              <a:solidFill>
                <a:schemeClr val="accent4"/>
              </a:solidFill>
              <a:ln>
                <a:solidFill>
                  <a:schemeClr val="accent4">
                    <a:lumMod val="75000"/>
                  </a:schemeClr>
                </a:solidFill>
              </a:ln>
              <a:scene3d>
                <a:camera prst="isometricTopUp"/>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Flowchart: Direct Access Storage 3"/>
              <p:cNvSpPr/>
              <p:nvPr/>
            </p:nvSpPr>
            <p:spPr>
              <a:xfrm>
                <a:off x="8691513" y="65987"/>
                <a:ext cx="2903455" cy="2903455"/>
              </a:xfrm>
              <a:prstGeom prst="flowChartMagneticDrum">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ight Arrow 5"/>
              <p:cNvSpPr/>
              <p:nvPr/>
            </p:nvSpPr>
            <p:spPr>
              <a:xfrm rot="16200000">
                <a:off x="9594634" y="2839547"/>
                <a:ext cx="1253765" cy="1513553"/>
              </a:xfrm>
              <a:prstGeom prst="rightArrow">
                <a:avLst/>
              </a:prstGeom>
              <a:scene3d>
                <a:camera prst="isometricTopUp"/>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 name="Flowchart: Magnetic Disk 7"/>
            <p:cNvSpPr/>
            <p:nvPr/>
          </p:nvSpPr>
          <p:spPr>
            <a:xfrm>
              <a:off x="10600443" y="2098306"/>
              <a:ext cx="1291471" cy="1291471"/>
            </a:xfrm>
            <a:prstGeom prst="flowChartMagneticDisk">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4" name="Group 13"/>
          <p:cNvGrpSpPr/>
          <p:nvPr/>
        </p:nvGrpSpPr>
        <p:grpSpPr>
          <a:xfrm>
            <a:off x="121380" y="3184192"/>
            <a:ext cx="3432525" cy="3456992"/>
            <a:chOff x="121380" y="2098306"/>
            <a:chExt cx="4510726" cy="4542878"/>
          </a:xfrm>
        </p:grpSpPr>
        <p:grpSp>
          <p:nvGrpSpPr>
            <p:cNvPr id="9" name="Group 8"/>
            <p:cNvGrpSpPr/>
            <p:nvPr/>
          </p:nvGrpSpPr>
          <p:grpSpPr>
            <a:xfrm>
              <a:off x="121380" y="3276915"/>
              <a:ext cx="4119513" cy="3364269"/>
              <a:chOff x="6504495" y="65987"/>
              <a:chExt cx="5090473" cy="4157220"/>
            </a:xfrm>
          </p:grpSpPr>
          <p:sp>
            <p:nvSpPr>
              <p:cNvPr id="10" name="Right Arrow 9"/>
              <p:cNvSpPr/>
              <p:nvPr/>
            </p:nvSpPr>
            <p:spPr>
              <a:xfrm>
                <a:off x="6504495" y="387415"/>
                <a:ext cx="2187018" cy="2260597"/>
              </a:xfrm>
              <a:prstGeom prst="righ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val 10"/>
              <p:cNvSpPr/>
              <p:nvPr/>
            </p:nvSpPr>
            <p:spPr>
              <a:xfrm>
                <a:off x="8691513" y="65987"/>
                <a:ext cx="2903455" cy="2903455"/>
              </a:xfrm>
              <a:prstGeom prst="ellipse">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ight Arrow 11"/>
              <p:cNvSpPr/>
              <p:nvPr/>
            </p:nvSpPr>
            <p:spPr>
              <a:xfrm rot="16200000">
                <a:off x="9516357" y="2839548"/>
                <a:ext cx="1253765" cy="1513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 name="Oval 12"/>
            <p:cNvSpPr/>
            <p:nvPr/>
          </p:nvSpPr>
          <p:spPr>
            <a:xfrm>
              <a:off x="3340635" y="2098306"/>
              <a:ext cx="1291471" cy="1291471"/>
            </a:xfrm>
            <a:prstGeom prst="ellipse">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130579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2054" name="Picture 6" descr="Kuvahaun tulos haulle ihminen lisÃ¤Ã¤ntymin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591" y="2082667"/>
            <a:ext cx="2840818" cy="35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7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9" name="Content Placeholder 8" descr="Android Element similar to MAP ELEMENT in HTML - Stack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881" y="1209760"/>
            <a:ext cx="9485555" cy="5335625"/>
          </a:xfrm>
        </p:spPr>
      </p:pic>
    </p:spTree>
    <p:extLst>
      <p:ext uri="{BB962C8B-B14F-4D97-AF65-F5344CB8AC3E}">
        <p14:creationId xmlns:p14="http://schemas.microsoft.com/office/powerpoint/2010/main" val="248216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6" name="Picture 5"/>
          <p:cNvPicPr>
            <a:picLocks noChangeAspect="1"/>
          </p:cNvPicPr>
          <p:nvPr/>
        </p:nvPicPr>
        <p:blipFill>
          <a:blip r:embed="rId2"/>
          <a:stretch>
            <a:fillRect/>
          </a:stretch>
        </p:blipFill>
        <p:spPr>
          <a:xfrm>
            <a:off x="2224725" y="1393805"/>
            <a:ext cx="7945608" cy="5252090"/>
          </a:xfrm>
          <a:prstGeom prst="rect">
            <a:avLst/>
          </a:prstGeom>
        </p:spPr>
      </p:pic>
    </p:spTree>
    <p:extLst>
      <p:ext uri="{BB962C8B-B14F-4D97-AF65-F5344CB8AC3E}">
        <p14:creationId xmlns:p14="http://schemas.microsoft.com/office/powerpoint/2010/main" val="169835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pic>
        <p:nvPicPr>
          <p:cNvPr id="3074" name="Picture 2" descr="Kuvahaun tulos haulle suunnistuskart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137" y="1375892"/>
            <a:ext cx="7648674" cy="529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27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Mallit</a:t>
            </a:r>
            <a:endParaRPr lang="fi-FI" dirty="0"/>
          </a:p>
        </p:txBody>
      </p:sp>
      <p:sp>
        <p:nvSpPr>
          <p:cNvPr id="3" name="Content Placeholder 2"/>
          <p:cNvSpPr>
            <a:spLocks noGrp="1"/>
          </p:cNvSpPr>
          <p:nvPr>
            <p:ph idx="1"/>
          </p:nvPr>
        </p:nvSpPr>
        <p:spPr/>
        <p:txBody>
          <a:bodyPr/>
          <a:lstStyle/>
          <a:p>
            <a:pPr marL="514350" indent="-514350">
              <a:buAutoNum type="arabicPeriod"/>
            </a:pPr>
            <a:r>
              <a:rPr lang="fi-FI" dirty="0" smtClean="0"/>
              <a:t>Osa ominaisuuksista on jätetty pois, yksinkertaistettu</a:t>
            </a:r>
          </a:p>
          <a:p>
            <a:pPr marL="514350" indent="-514350">
              <a:buAutoNum type="arabicPeriod"/>
            </a:pPr>
            <a:r>
              <a:rPr lang="fi-FI" dirty="0" smtClean="0"/>
              <a:t>Oleelliset ominaisuudet on jätetty</a:t>
            </a:r>
          </a:p>
          <a:p>
            <a:pPr marL="514350" indent="-514350">
              <a:buAutoNum type="arabicPeriod"/>
            </a:pPr>
            <a:endParaRPr lang="fi-FI" dirty="0" smtClean="0"/>
          </a:p>
          <a:p>
            <a:pPr marL="0" indent="0">
              <a:buNone/>
            </a:pPr>
            <a:r>
              <a:rPr lang="fi-FI" dirty="0" smtClean="0">
                <a:sym typeface="Wingdings" panose="05000000000000000000" pitchFamily="2" charset="2"/>
              </a:rPr>
              <a:t>	 </a:t>
            </a:r>
            <a:r>
              <a:rPr lang="fi-FI" dirty="0" smtClean="0"/>
              <a:t>Malli kuvaa joitain asioita hyvin, toisia </a:t>
            </a:r>
            <a:r>
              <a:rPr lang="fi-FI" dirty="0" smtClean="0"/>
              <a:t>huonosti, joitain ei 	millään tavalla</a:t>
            </a:r>
            <a:endParaRPr lang="fi-FI" dirty="0"/>
          </a:p>
        </p:txBody>
      </p:sp>
    </p:spTree>
    <p:extLst>
      <p:ext uri="{BB962C8B-B14F-4D97-AF65-F5344CB8AC3E}">
        <p14:creationId xmlns:p14="http://schemas.microsoft.com/office/powerpoint/2010/main" val="363851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Tutkitaan – 2 pistettä</a:t>
            </a:r>
            <a:endParaRPr lang="fi-FI" dirty="0"/>
          </a:p>
        </p:txBody>
      </p:sp>
      <p:sp>
        <p:nvSpPr>
          <p:cNvPr id="3" name="Content Placeholder 2"/>
          <p:cNvSpPr>
            <a:spLocks noGrp="1"/>
          </p:cNvSpPr>
          <p:nvPr>
            <p:ph idx="1"/>
          </p:nvPr>
        </p:nvSpPr>
        <p:spPr/>
        <p:txBody>
          <a:bodyPr/>
          <a:lstStyle/>
          <a:p>
            <a:pPr marL="0" indent="0">
              <a:buNone/>
            </a:pPr>
            <a:r>
              <a:rPr lang="fi-FI" dirty="0">
                <a:solidFill>
                  <a:schemeClr val="accent2">
                    <a:lumMod val="75000"/>
                  </a:schemeClr>
                </a:solidFill>
              </a:rPr>
              <a:t>e</a:t>
            </a:r>
            <a:r>
              <a:rPr lang="fi-FI" dirty="0" smtClean="0">
                <a:solidFill>
                  <a:schemeClr val="accent2">
                    <a:lumMod val="75000"/>
                  </a:schemeClr>
                </a:solidFill>
              </a:rPr>
              <a:t>nnakkokäsitykset </a:t>
            </a:r>
            <a:r>
              <a:rPr lang="fi-FI" dirty="0" smtClean="0">
                <a:solidFill>
                  <a:schemeClr val="accent2">
                    <a:lumMod val="75000"/>
                  </a:schemeClr>
                </a:solidFill>
                <a:sym typeface="Wingdings" panose="05000000000000000000" pitchFamily="2" charset="2"/>
              </a:rPr>
              <a:t></a:t>
            </a:r>
            <a:r>
              <a:rPr lang="fi-FI" b="1" dirty="0" smtClean="0">
                <a:solidFill>
                  <a:schemeClr val="accent2">
                    <a:lumMod val="75000"/>
                  </a:schemeClr>
                </a:solidFill>
                <a:sym typeface="Wingdings" panose="05000000000000000000" pitchFamily="2" charset="2"/>
              </a:rPr>
              <a:t> tutkimus </a:t>
            </a:r>
            <a:r>
              <a:rPr lang="fi-FI" dirty="0" smtClean="0">
                <a:solidFill>
                  <a:schemeClr val="accent2">
                    <a:lumMod val="75000"/>
                  </a:schemeClr>
                </a:solidFill>
                <a:sym typeface="Wingdings" panose="05000000000000000000" pitchFamily="2" charset="2"/>
              </a:rPr>
              <a:t> </a:t>
            </a:r>
            <a:r>
              <a:rPr lang="fi-FI" dirty="0" smtClean="0">
                <a:solidFill>
                  <a:schemeClr val="accent2">
                    <a:lumMod val="75000"/>
                  </a:schemeClr>
                </a:solidFill>
                <a:sym typeface="Wingdings" panose="05000000000000000000" pitchFamily="2" charset="2"/>
              </a:rPr>
              <a:t>malli</a:t>
            </a:r>
          </a:p>
          <a:p>
            <a:pPr marL="0" indent="0">
              <a:buNone/>
            </a:pPr>
            <a:endParaRPr lang="fi-FI" dirty="0" smtClean="0">
              <a:hlinkClick r:id="rId2"/>
            </a:endParaRPr>
          </a:p>
          <a:p>
            <a:pPr marL="0" indent="0">
              <a:buNone/>
            </a:pPr>
            <a:r>
              <a:rPr lang="fi-FI" dirty="0" smtClean="0">
                <a:hlinkClick r:id="rId2"/>
              </a:rPr>
              <a:t>https</a:t>
            </a:r>
            <a:r>
              <a:rPr lang="fi-FI" dirty="0">
                <a:hlinkClick r:id="rId2"/>
              </a:rPr>
              <a:t>://</a:t>
            </a:r>
            <a:r>
              <a:rPr lang="fi-FI" dirty="0" smtClean="0">
                <a:hlinkClick r:id="rId2"/>
              </a:rPr>
              <a:t>peda.net/id/fb090a2cb0f</a:t>
            </a:r>
            <a:endParaRPr lang="fi-FI" dirty="0" smtClean="0"/>
          </a:p>
          <a:p>
            <a:pPr marL="0" indent="0">
              <a:buNone/>
            </a:pPr>
            <a:endParaRPr lang="fi-FI" dirty="0" smtClean="0"/>
          </a:p>
          <a:p>
            <a:pPr marL="0" indent="0">
              <a:buNone/>
            </a:pPr>
            <a:endParaRPr lang="fi-FI" dirty="0"/>
          </a:p>
        </p:txBody>
      </p:sp>
      <p:sp>
        <p:nvSpPr>
          <p:cNvPr id="4" name="AutoShape 2" descr="QR-koodi osoitteelle https://peda.net/id/fb090a2cb0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 name="Picture 4"/>
          <p:cNvPicPr>
            <a:picLocks noChangeAspect="1"/>
          </p:cNvPicPr>
          <p:nvPr/>
        </p:nvPicPr>
        <p:blipFill>
          <a:blip r:embed="rId3"/>
          <a:stretch>
            <a:fillRect/>
          </a:stretch>
        </p:blipFill>
        <p:spPr>
          <a:xfrm>
            <a:off x="620960" y="3354090"/>
            <a:ext cx="2503244" cy="2503244"/>
          </a:xfrm>
          <a:prstGeom prst="rect">
            <a:avLst/>
          </a:prstGeom>
        </p:spPr>
      </p:pic>
    </p:spTree>
    <p:extLst>
      <p:ext uri="{BB962C8B-B14F-4D97-AF65-F5344CB8AC3E}">
        <p14:creationId xmlns:p14="http://schemas.microsoft.com/office/powerpoint/2010/main" val="307355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1: Vesilasi ja nuolet</a:t>
            </a:r>
            <a:endParaRPr lang="fi-FI" dirty="0"/>
          </a:p>
        </p:txBody>
      </p:sp>
      <p:pic>
        <p:nvPicPr>
          <p:cNvPr id="5" name="Content Placeholder 4"/>
          <p:cNvPicPr>
            <a:picLocks noGrp="1" noChangeAspect="1"/>
          </p:cNvPicPr>
          <p:nvPr>
            <p:ph idx="1"/>
          </p:nvPr>
        </p:nvPicPr>
        <p:blipFill>
          <a:blip r:embed="rId2"/>
          <a:stretch>
            <a:fillRect/>
          </a:stretch>
        </p:blipFill>
        <p:spPr>
          <a:xfrm>
            <a:off x="2686229" y="1513659"/>
            <a:ext cx="6267450" cy="2581275"/>
          </a:xfrm>
          <a:prstGeom prst="rect">
            <a:avLst/>
          </a:prstGeom>
        </p:spPr>
      </p:pic>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7" name="Content Placeholder 2"/>
          <p:cNvSpPr txBox="1">
            <a:spLocks/>
          </p:cNvSpPr>
          <p:nvPr/>
        </p:nvSpPr>
        <p:spPr>
          <a:xfrm>
            <a:off x="838200" y="4226943"/>
            <a:ext cx="10240478" cy="2570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smtClean="0"/>
              <a:t>Laitetaan</a:t>
            </a:r>
            <a:r>
              <a:rPr lang="en-US" sz="2400" dirty="0" smtClean="0"/>
              <a:t> </a:t>
            </a:r>
            <a:r>
              <a:rPr lang="en-US" sz="2400" dirty="0" err="1" smtClean="0"/>
              <a:t>tyhjä</a:t>
            </a:r>
            <a:r>
              <a:rPr lang="en-US" sz="2400" dirty="0" smtClean="0"/>
              <a:t> (</a:t>
            </a:r>
            <a:r>
              <a:rPr lang="en-US" sz="2400" dirty="0" err="1" smtClean="0"/>
              <a:t>juoma</a:t>
            </a:r>
            <a:r>
              <a:rPr lang="en-US" sz="2400" dirty="0" smtClean="0"/>
              <a:t>)</a:t>
            </a:r>
            <a:r>
              <a:rPr lang="en-US" sz="2400" dirty="0" err="1" smtClean="0"/>
              <a:t>lasi</a:t>
            </a:r>
            <a:r>
              <a:rPr lang="en-US" sz="2400" dirty="0" smtClean="0"/>
              <a:t> </a:t>
            </a:r>
            <a:r>
              <a:rPr lang="en-US" sz="2400" dirty="0" err="1" smtClean="0"/>
              <a:t>paperin</a:t>
            </a:r>
            <a:r>
              <a:rPr lang="en-US" sz="2400" dirty="0" smtClean="0"/>
              <a:t> </a:t>
            </a:r>
            <a:r>
              <a:rPr lang="en-US" sz="2400" dirty="0" err="1" smtClean="0"/>
              <a:t>eteen</a:t>
            </a:r>
            <a:r>
              <a:rPr lang="en-US" sz="2400" dirty="0" smtClean="0"/>
              <a:t>, </a:t>
            </a:r>
            <a:r>
              <a:rPr lang="en-US" sz="2400" dirty="0" err="1" smtClean="0"/>
              <a:t>johon</a:t>
            </a:r>
            <a:r>
              <a:rPr lang="en-US" sz="2400" dirty="0" smtClean="0"/>
              <a:t> on </a:t>
            </a:r>
            <a:r>
              <a:rPr lang="en-US" sz="2400" dirty="0" err="1" smtClean="0"/>
              <a:t>piirretty</a:t>
            </a:r>
            <a:r>
              <a:rPr lang="en-US" sz="2400" dirty="0" smtClean="0"/>
              <a:t> </a:t>
            </a:r>
            <a:r>
              <a:rPr lang="en-US" sz="2400" dirty="0" err="1" smtClean="0"/>
              <a:t>kaksi</a:t>
            </a:r>
            <a:r>
              <a:rPr lang="en-US" sz="2400" dirty="0" smtClean="0"/>
              <a:t> </a:t>
            </a:r>
            <a:r>
              <a:rPr lang="en-US" sz="2400" dirty="0" err="1" smtClean="0"/>
              <a:t>nuolta</a:t>
            </a:r>
            <a:r>
              <a:rPr lang="en-US" sz="2400" dirty="0" smtClean="0"/>
              <a:t>. </a:t>
            </a:r>
            <a:r>
              <a:rPr lang="en-US" sz="2400" dirty="0" err="1" smtClean="0"/>
              <a:t>Täytetään</a:t>
            </a:r>
            <a:r>
              <a:rPr lang="en-US" sz="2400" dirty="0" smtClean="0"/>
              <a:t> </a:t>
            </a:r>
            <a:r>
              <a:rPr lang="en-US" sz="2400" dirty="0" err="1" smtClean="0"/>
              <a:t>lasi</a:t>
            </a:r>
            <a:r>
              <a:rPr lang="en-US" sz="2400" dirty="0" smtClean="0"/>
              <a:t> </a:t>
            </a:r>
            <a:r>
              <a:rPr lang="en-US" sz="2400" dirty="0" err="1" smtClean="0"/>
              <a:t>puoliksi</a:t>
            </a:r>
            <a:r>
              <a:rPr lang="en-US" sz="2400" dirty="0" smtClean="0"/>
              <a:t> </a:t>
            </a:r>
            <a:r>
              <a:rPr lang="en-US" sz="2400" dirty="0" err="1" smtClean="0"/>
              <a:t>vedellä</a:t>
            </a:r>
            <a:r>
              <a:rPr lang="en-US" sz="2400" dirty="0" smtClean="0"/>
              <a:t>. </a:t>
            </a:r>
            <a:r>
              <a:rPr lang="en-US" sz="2400" dirty="0" err="1" smtClean="0"/>
              <a:t>Miltä</a:t>
            </a:r>
            <a:r>
              <a:rPr lang="en-US" sz="2400" dirty="0" smtClean="0"/>
              <a:t> </a:t>
            </a:r>
            <a:r>
              <a:rPr lang="en-US" sz="2400" dirty="0" err="1" smtClean="0"/>
              <a:t>kuva</a:t>
            </a:r>
            <a:r>
              <a:rPr lang="en-US" sz="2400" dirty="0" smtClean="0"/>
              <a:t> </a:t>
            </a:r>
            <a:r>
              <a:rPr lang="en-US" sz="2400" dirty="0" err="1" smtClean="0"/>
              <a:t>näyttää</a:t>
            </a:r>
            <a:r>
              <a:rPr lang="en-US" sz="2400" dirty="0" smtClean="0"/>
              <a:t> </a:t>
            </a:r>
            <a:r>
              <a:rPr lang="en-US" sz="2400" dirty="0" err="1" smtClean="0"/>
              <a:t>nyt</a:t>
            </a:r>
            <a:r>
              <a:rPr lang="en-US" sz="2400" dirty="0" smtClean="0"/>
              <a:t>?</a:t>
            </a:r>
          </a:p>
          <a:p>
            <a:pPr marL="514350" indent="-514350">
              <a:buFont typeface="Arial" panose="020B0604020202020204" pitchFamily="34" charset="0"/>
              <a:buAutoNum type="arabicPeriod"/>
            </a:pPr>
            <a:r>
              <a:rPr lang="en-US" sz="2400" dirty="0" err="1" smtClean="0"/>
              <a:t>Pohdi</a:t>
            </a:r>
            <a:r>
              <a:rPr lang="en-US" sz="2400" dirty="0" smtClean="0"/>
              <a:t> </a:t>
            </a:r>
            <a:r>
              <a:rPr lang="en-US" sz="2400" dirty="0" err="1" smtClean="0"/>
              <a:t>ryhmän</a:t>
            </a:r>
            <a:r>
              <a:rPr lang="en-US" sz="2400" dirty="0" smtClean="0"/>
              <a:t> </a:t>
            </a:r>
            <a:r>
              <a:rPr lang="en-US" sz="2400" dirty="0" err="1" smtClean="0"/>
              <a:t>kanssa</a:t>
            </a:r>
            <a:r>
              <a:rPr lang="en-US" sz="2400" dirty="0" smtClean="0"/>
              <a:t> </a:t>
            </a:r>
            <a:r>
              <a:rPr lang="en-US" sz="2400" dirty="0" err="1" smtClean="0"/>
              <a:t>ennakkokäsityksiänne</a:t>
            </a:r>
            <a:r>
              <a:rPr lang="en-US" sz="2400" dirty="0" smtClean="0"/>
              <a:t> . </a:t>
            </a:r>
            <a:r>
              <a:rPr lang="en-US" sz="2400" dirty="0" err="1" smtClean="0"/>
              <a:t>Perustele</a:t>
            </a:r>
            <a:r>
              <a:rPr lang="en-US" sz="2400" dirty="0" smtClean="0"/>
              <a:t> </a:t>
            </a:r>
            <a:r>
              <a:rPr lang="en-US" sz="2400" dirty="0" err="1" smtClean="0"/>
              <a:t>ennakkokäsityksiäsi</a:t>
            </a:r>
            <a:r>
              <a:rPr lang="en-US" sz="2400" dirty="0" smtClean="0"/>
              <a:t> ja </a:t>
            </a:r>
            <a:r>
              <a:rPr lang="en-US" sz="2400" dirty="0" err="1" smtClean="0"/>
              <a:t>pohdi</a:t>
            </a:r>
            <a:r>
              <a:rPr lang="en-US" sz="2400" dirty="0" smtClean="0"/>
              <a:t> </a:t>
            </a:r>
            <a:r>
              <a:rPr lang="en-US" sz="2400" dirty="0" err="1" smtClean="0"/>
              <a:t>mistä</a:t>
            </a:r>
            <a:r>
              <a:rPr lang="en-US" sz="2400" dirty="0" smtClean="0"/>
              <a:t> ne </a:t>
            </a:r>
            <a:r>
              <a:rPr lang="en-US" sz="2400" dirty="0" err="1" smtClean="0"/>
              <a:t>ovat</a:t>
            </a:r>
            <a:r>
              <a:rPr lang="en-US" sz="2400" dirty="0" smtClean="0"/>
              <a:t> </a:t>
            </a:r>
            <a:r>
              <a:rPr lang="en-US" sz="2400" dirty="0" err="1" smtClean="0"/>
              <a:t>syntyneet</a:t>
            </a:r>
            <a:r>
              <a:rPr lang="en-US" sz="2400" dirty="0" smtClean="0"/>
              <a:t>?</a:t>
            </a:r>
          </a:p>
          <a:p>
            <a:pPr marL="514350" indent="-514350">
              <a:buFont typeface="Arial" panose="020B0604020202020204" pitchFamily="34" charset="0"/>
              <a:buAutoNum type="arabicPeriod"/>
            </a:pPr>
            <a:r>
              <a:rPr lang="en-US" sz="2400" dirty="0" err="1" smtClean="0"/>
              <a:t>Testaa</a:t>
            </a:r>
            <a:r>
              <a:rPr lang="en-US" sz="2400" dirty="0" smtClean="0"/>
              <a:t>, </a:t>
            </a:r>
            <a:r>
              <a:rPr lang="en-US" sz="2400" dirty="0" err="1" smtClean="0"/>
              <a:t>mitä</a:t>
            </a:r>
            <a:r>
              <a:rPr lang="en-US" sz="2400" dirty="0" smtClean="0"/>
              <a:t> </a:t>
            </a:r>
            <a:r>
              <a:rPr lang="en-US" sz="2400" dirty="0" err="1" smtClean="0"/>
              <a:t>tilanteessa</a:t>
            </a:r>
            <a:r>
              <a:rPr lang="en-US" sz="2400" dirty="0" smtClean="0"/>
              <a:t> </a:t>
            </a:r>
            <a:r>
              <a:rPr lang="en-US" sz="2400" dirty="0" err="1" smtClean="0"/>
              <a:t>oikeasti</a:t>
            </a:r>
            <a:r>
              <a:rPr lang="en-US" sz="2400" dirty="0" smtClean="0"/>
              <a:t> </a:t>
            </a:r>
            <a:r>
              <a:rPr lang="en-US" sz="2400" dirty="0" err="1" smtClean="0"/>
              <a:t>tapahtuu</a:t>
            </a:r>
            <a:r>
              <a:rPr lang="en-US" sz="2400" dirty="0" smtClean="0"/>
              <a:t>.</a:t>
            </a:r>
          </a:p>
          <a:p>
            <a:pPr marL="514350" indent="-514350">
              <a:buFont typeface="Arial" panose="020B0604020202020204" pitchFamily="34" charset="0"/>
              <a:buAutoNum type="arabicPeriod"/>
            </a:pPr>
            <a:r>
              <a:rPr lang="en-US" sz="2400" dirty="0" err="1" smtClean="0"/>
              <a:t>Piirrä</a:t>
            </a:r>
            <a:r>
              <a:rPr lang="en-US" sz="2400" dirty="0" smtClean="0"/>
              <a:t> </a:t>
            </a:r>
            <a:r>
              <a:rPr lang="en-US" sz="2400" dirty="0" err="1" smtClean="0"/>
              <a:t>tilanteesta</a:t>
            </a:r>
            <a:r>
              <a:rPr lang="en-US" sz="2400" dirty="0" smtClean="0"/>
              <a:t> </a:t>
            </a:r>
            <a:r>
              <a:rPr lang="en-US" sz="2400" dirty="0" err="1" smtClean="0"/>
              <a:t>alakoululaiselle</a:t>
            </a:r>
            <a:r>
              <a:rPr lang="en-US" sz="2400" dirty="0" smtClean="0"/>
              <a:t> </a:t>
            </a:r>
            <a:r>
              <a:rPr lang="en-US" sz="2400" dirty="0" err="1" smtClean="0"/>
              <a:t>ymmärrettävä</a:t>
            </a:r>
            <a:r>
              <a:rPr lang="en-US" sz="2400" dirty="0" smtClean="0"/>
              <a:t> </a:t>
            </a:r>
            <a:r>
              <a:rPr lang="en-US" sz="2400" dirty="0" err="1" smtClean="0"/>
              <a:t>malli</a:t>
            </a:r>
            <a:r>
              <a:rPr lang="en-US" sz="2400" dirty="0" smtClean="0"/>
              <a:t>.</a:t>
            </a:r>
          </a:p>
        </p:txBody>
      </p:sp>
    </p:spTree>
    <p:extLst>
      <p:ext uri="{BB962C8B-B14F-4D97-AF65-F5344CB8AC3E}">
        <p14:creationId xmlns:p14="http://schemas.microsoft.com/office/powerpoint/2010/main" val="42980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 2: Sokerisateenkaaret</a:t>
            </a:r>
            <a:endParaRPr lang="fi-FI" dirty="0"/>
          </a:p>
        </p:txBody>
      </p:sp>
      <p:sp>
        <p:nvSpPr>
          <p:cNvPr id="3" name="Content Placeholder 2"/>
          <p:cNvSpPr>
            <a:spLocks noGrp="1"/>
          </p:cNvSpPr>
          <p:nvPr>
            <p:ph idx="1"/>
          </p:nvPr>
        </p:nvSpPr>
        <p:spPr>
          <a:xfrm>
            <a:off x="838200" y="1825625"/>
            <a:ext cx="10240478" cy="4351338"/>
          </a:xfrm>
        </p:spPr>
        <p:txBody>
          <a:bodyPr>
            <a:normAutofit/>
          </a:bodyPr>
          <a:lstStyle/>
          <a:p>
            <a:pPr marL="0" indent="0">
              <a:buNone/>
            </a:pPr>
            <a:r>
              <a:rPr lang="en-US" sz="2000" b="1" dirty="0" err="1" smtClean="0"/>
              <a:t>Lue</a:t>
            </a:r>
            <a:r>
              <a:rPr lang="en-US" sz="2000" b="1" dirty="0" smtClean="0"/>
              <a:t> </a:t>
            </a:r>
            <a:r>
              <a:rPr lang="en-US" sz="2000" b="1" dirty="0" err="1" smtClean="0"/>
              <a:t>läpi</a:t>
            </a:r>
            <a:r>
              <a:rPr lang="en-US" sz="2000" b="1" dirty="0" smtClean="0"/>
              <a:t> </a:t>
            </a:r>
            <a:r>
              <a:rPr lang="en-US" sz="2000" b="1" dirty="0" err="1" smtClean="0"/>
              <a:t>seuraavat</a:t>
            </a:r>
            <a:r>
              <a:rPr lang="en-US" sz="2000" b="1" dirty="0" smtClean="0"/>
              <a:t> </a:t>
            </a:r>
            <a:r>
              <a:rPr lang="en-US" sz="2000" b="1" dirty="0" err="1" smtClean="0"/>
              <a:t>oppilaiden</a:t>
            </a:r>
            <a:r>
              <a:rPr lang="en-US" sz="2000" b="1" dirty="0" smtClean="0"/>
              <a:t> </a:t>
            </a:r>
            <a:r>
              <a:rPr lang="en-US" sz="2000" b="1" dirty="0" err="1" smtClean="0"/>
              <a:t>käsitykset</a:t>
            </a:r>
            <a:r>
              <a:rPr lang="en-US" sz="2000" b="1" dirty="0" smtClean="0"/>
              <a:t>. </a:t>
            </a:r>
            <a:r>
              <a:rPr lang="en-US" sz="2000" b="1" dirty="0" err="1" smtClean="0"/>
              <a:t>Ovatko</a:t>
            </a:r>
            <a:r>
              <a:rPr lang="en-US" sz="2000" b="1" dirty="0" smtClean="0"/>
              <a:t> ne </a:t>
            </a:r>
            <a:r>
              <a:rPr lang="en-US" sz="2000" b="1" dirty="0" err="1" smtClean="0"/>
              <a:t>kaikki</a:t>
            </a:r>
            <a:r>
              <a:rPr lang="en-US" sz="2000" b="1" dirty="0" smtClean="0"/>
              <a:t> </a:t>
            </a:r>
            <a:r>
              <a:rPr lang="en-US" sz="2000" b="1" dirty="0" err="1" smtClean="0"/>
              <a:t>virheellisiä</a:t>
            </a:r>
            <a:r>
              <a:rPr lang="en-US" sz="2000" b="1" dirty="0" smtClean="0"/>
              <a:t>?</a:t>
            </a:r>
          </a:p>
          <a:p>
            <a:pPr marL="0" indent="0">
              <a:buNone/>
            </a:pPr>
            <a:endParaRPr lang="en-US" sz="2000" b="1" dirty="0" smtClean="0"/>
          </a:p>
          <a:p>
            <a:pPr marL="514350" indent="-514350">
              <a:buAutoNum type="alphaLcParenR"/>
            </a:pPr>
            <a:r>
              <a:rPr lang="en-US" sz="2000" dirty="0" err="1" smtClean="0"/>
              <a:t>Kappaleen</a:t>
            </a:r>
            <a:r>
              <a:rPr lang="en-US" sz="2000" dirty="0" smtClean="0"/>
              <a:t> </a:t>
            </a:r>
            <a:r>
              <a:rPr lang="en-US" sz="2000" dirty="0" err="1" smtClean="0"/>
              <a:t>paino</a:t>
            </a:r>
            <a:r>
              <a:rPr lang="en-US" sz="2000" dirty="0" smtClean="0"/>
              <a:t> </a:t>
            </a:r>
            <a:r>
              <a:rPr lang="en-US" sz="2000" dirty="0" err="1" smtClean="0"/>
              <a:t>vaikuttaa</a:t>
            </a:r>
            <a:r>
              <a:rPr lang="en-US" sz="2000" dirty="0" smtClean="0"/>
              <a:t> </a:t>
            </a:r>
            <a:r>
              <a:rPr lang="en-US" sz="2000" dirty="0" err="1" smtClean="0"/>
              <a:t>siihen</a:t>
            </a:r>
            <a:r>
              <a:rPr lang="en-US" sz="2000" dirty="0" smtClean="0"/>
              <a:t> </a:t>
            </a:r>
            <a:r>
              <a:rPr lang="en-US" sz="2000" dirty="0" err="1" smtClean="0"/>
              <a:t>kelluuko</a:t>
            </a:r>
            <a:r>
              <a:rPr lang="en-US" sz="2000" dirty="0" smtClean="0"/>
              <a:t> se </a:t>
            </a:r>
            <a:r>
              <a:rPr lang="en-US" sz="2000" dirty="0" err="1" smtClean="0"/>
              <a:t>vai</a:t>
            </a:r>
            <a:r>
              <a:rPr lang="en-US" sz="2000" dirty="0" smtClean="0"/>
              <a:t> </a:t>
            </a:r>
            <a:r>
              <a:rPr lang="en-US" sz="2000" dirty="0" err="1" smtClean="0"/>
              <a:t>uppoaako</a:t>
            </a:r>
            <a:r>
              <a:rPr lang="en-US" sz="2000" dirty="0" smtClean="0"/>
              <a:t>. </a:t>
            </a:r>
            <a:r>
              <a:rPr lang="en-US" sz="2000" dirty="0" err="1" smtClean="0"/>
              <a:t>Painavat</a:t>
            </a:r>
            <a:r>
              <a:rPr lang="en-US" sz="2000" dirty="0" smtClean="0"/>
              <a:t> </a:t>
            </a:r>
            <a:r>
              <a:rPr lang="en-US" sz="2000" dirty="0" err="1" smtClean="0"/>
              <a:t>kappaleet</a:t>
            </a:r>
            <a:r>
              <a:rPr lang="en-US" sz="2000" dirty="0" smtClean="0"/>
              <a:t> </a:t>
            </a:r>
            <a:r>
              <a:rPr lang="en-US" sz="2000" dirty="0" err="1" smtClean="0"/>
              <a:t>aina</a:t>
            </a:r>
            <a:r>
              <a:rPr lang="en-US" sz="2000" dirty="0" smtClean="0"/>
              <a:t> </a:t>
            </a:r>
            <a:r>
              <a:rPr lang="en-US" sz="2000" dirty="0" err="1" smtClean="0"/>
              <a:t>uppoavat</a:t>
            </a:r>
            <a:r>
              <a:rPr lang="en-US" sz="2000" dirty="0" smtClean="0"/>
              <a:t> ja </a:t>
            </a:r>
            <a:r>
              <a:rPr lang="en-US" sz="2000" dirty="0" err="1" smtClean="0"/>
              <a:t>kevyet</a:t>
            </a:r>
            <a:r>
              <a:rPr lang="en-US" sz="2000" dirty="0" smtClean="0"/>
              <a:t> </a:t>
            </a:r>
            <a:r>
              <a:rPr lang="en-US" sz="2000" dirty="0" err="1" smtClean="0"/>
              <a:t>aina</a:t>
            </a:r>
            <a:r>
              <a:rPr lang="en-US" sz="2000" dirty="0" smtClean="0"/>
              <a:t> </a:t>
            </a:r>
            <a:r>
              <a:rPr lang="en-US" sz="2000" dirty="0" err="1" smtClean="0"/>
              <a:t>kelluvat</a:t>
            </a:r>
            <a:r>
              <a:rPr lang="en-US" sz="2000" dirty="0" smtClean="0"/>
              <a:t>.</a:t>
            </a:r>
          </a:p>
          <a:p>
            <a:pPr marL="514350" indent="-514350">
              <a:buAutoNum type="alphaLcParenR"/>
            </a:pPr>
            <a:r>
              <a:rPr lang="en-US" sz="2000" dirty="0" err="1" smtClean="0"/>
              <a:t>Kappaleet</a:t>
            </a:r>
            <a:r>
              <a:rPr lang="en-US" sz="2000" dirty="0" smtClean="0"/>
              <a:t>, </a:t>
            </a:r>
            <a:r>
              <a:rPr lang="en-US" sz="2000" dirty="0" err="1" smtClean="0"/>
              <a:t>joissa</a:t>
            </a:r>
            <a:r>
              <a:rPr lang="en-US" sz="2000" dirty="0" smtClean="0"/>
              <a:t> on </a:t>
            </a:r>
            <a:r>
              <a:rPr lang="en-US" sz="2000" dirty="0" err="1" smtClean="0"/>
              <a:t>reikiä</a:t>
            </a:r>
            <a:r>
              <a:rPr lang="en-US" sz="2000" dirty="0" smtClean="0"/>
              <a:t>, </a:t>
            </a:r>
            <a:r>
              <a:rPr lang="en-US" sz="2000" dirty="0" err="1" smtClean="0"/>
              <a:t>kelluvat</a:t>
            </a:r>
            <a:r>
              <a:rPr lang="en-US" sz="2000" dirty="0" smtClean="0"/>
              <a:t>. </a:t>
            </a:r>
            <a:r>
              <a:rPr lang="en-US" sz="2000" dirty="0" err="1" smtClean="0"/>
              <a:t>Paitsi</a:t>
            </a:r>
            <a:r>
              <a:rPr lang="en-US" sz="2000" dirty="0" smtClean="0"/>
              <a:t> </a:t>
            </a:r>
            <a:r>
              <a:rPr lang="en-US" sz="2000" dirty="0" err="1" smtClean="0"/>
              <a:t>pesusieni</a:t>
            </a:r>
            <a:r>
              <a:rPr lang="en-US" sz="2000" dirty="0" smtClean="0"/>
              <a:t>. Se on </a:t>
            </a:r>
            <a:r>
              <a:rPr lang="en-US" sz="2000" dirty="0" err="1" smtClean="0"/>
              <a:t>ainoa</a:t>
            </a:r>
            <a:r>
              <a:rPr lang="en-US" sz="2000" dirty="0" smtClean="0"/>
              <a:t> </a:t>
            </a:r>
            <a:r>
              <a:rPr lang="en-US" sz="2000" dirty="0" err="1" smtClean="0"/>
              <a:t>poikkeus</a:t>
            </a:r>
            <a:r>
              <a:rPr lang="en-US" sz="2000" dirty="0" smtClean="0"/>
              <a:t>.</a:t>
            </a:r>
          </a:p>
          <a:p>
            <a:pPr marL="514350" indent="-514350">
              <a:buAutoNum type="alphaLcParenR"/>
            </a:pPr>
            <a:r>
              <a:rPr lang="en-US" sz="2000" dirty="0" smtClean="0"/>
              <a:t>Jos </a:t>
            </a:r>
            <a:r>
              <a:rPr lang="en-US" sz="2000" dirty="0" err="1" smtClean="0"/>
              <a:t>leikkaat</a:t>
            </a:r>
            <a:r>
              <a:rPr lang="en-US" sz="2000" dirty="0" smtClean="0"/>
              <a:t> </a:t>
            </a:r>
            <a:r>
              <a:rPr lang="en-US" sz="2000" dirty="0" err="1" smtClean="0"/>
              <a:t>puupalan</a:t>
            </a:r>
            <a:r>
              <a:rPr lang="en-US" sz="2000" dirty="0" smtClean="0"/>
              <a:t> </a:t>
            </a:r>
            <a:r>
              <a:rPr lang="en-US" sz="2000" dirty="0" err="1" smtClean="0"/>
              <a:t>kahtia</a:t>
            </a:r>
            <a:r>
              <a:rPr lang="en-US" sz="2000" dirty="0" smtClean="0"/>
              <a:t>, </a:t>
            </a:r>
            <a:r>
              <a:rPr lang="en-US" sz="2000" dirty="0" err="1" smtClean="0"/>
              <a:t>kappaleiden</a:t>
            </a:r>
            <a:r>
              <a:rPr lang="en-US" sz="2000" dirty="0" smtClean="0"/>
              <a:t> </a:t>
            </a:r>
            <a:r>
              <a:rPr lang="en-US" sz="2000" dirty="0" err="1" smtClean="0"/>
              <a:t>tiheys</a:t>
            </a:r>
            <a:r>
              <a:rPr lang="en-US" sz="2000" dirty="0" smtClean="0"/>
              <a:t> on </a:t>
            </a:r>
            <a:r>
              <a:rPr lang="en-US" sz="2000" dirty="0" err="1" smtClean="0"/>
              <a:t>puolet</a:t>
            </a:r>
            <a:r>
              <a:rPr lang="en-US" sz="2000" dirty="0" smtClean="0"/>
              <a:t> </a:t>
            </a:r>
            <a:r>
              <a:rPr lang="en-US" sz="2000" dirty="0" err="1" smtClean="0"/>
              <a:t>alkuperäisestä</a:t>
            </a:r>
            <a:r>
              <a:rPr lang="en-US" sz="2000" dirty="0"/>
              <a:t>.</a:t>
            </a:r>
          </a:p>
          <a:p>
            <a:pPr marL="514350" indent="-514350">
              <a:buAutoNum type="alphaLcParenR"/>
            </a:pPr>
            <a:r>
              <a:rPr lang="en-US" sz="2000" dirty="0" err="1" smtClean="0"/>
              <a:t>Tiheys</a:t>
            </a:r>
            <a:r>
              <a:rPr lang="en-US" sz="2000" dirty="0" smtClean="0"/>
              <a:t> </a:t>
            </a:r>
            <a:r>
              <a:rPr lang="en-US" sz="2000" dirty="0" err="1" smtClean="0"/>
              <a:t>tarkoittaa</a:t>
            </a:r>
            <a:r>
              <a:rPr lang="en-US" sz="2000" dirty="0" smtClean="0"/>
              <a:t> </a:t>
            </a:r>
            <a:r>
              <a:rPr lang="en-US" sz="2000" dirty="0" err="1" smtClean="0"/>
              <a:t>paksuutta</a:t>
            </a:r>
            <a:r>
              <a:rPr lang="en-US" sz="2000" dirty="0" smtClean="0"/>
              <a:t>. </a:t>
            </a:r>
            <a:r>
              <a:rPr lang="en-US" sz="2000" dirty="0" err="1" smtClean="0"/>
              <a:t>Siirappi</a:t>
            </a:r>
            <a:r>
              <a:rPr lang="en-US" sz="2000" dirty="0" smtClean="0"/>
              <a:t> on </a:t>
            </a:r>
            <a:r>
              <a:rPr lang="en-US" sz="2000" dirty="0" err="1"/>
              <a:t>t</a:t>
            </a:r>
            <a:r>
              <a:rPr lang="en-US" sz="2000" dirty="0" err="1" smtClean="0"/>
              <a:t>iheää</a:t>
            </a:r>
            <a:r>
              <a:rPr lang="en-US" sz="2000" dirty="0" smtClean="0"/>
              <a:t>, </a:t>
            </a:r>
            <a:r>
              <a:rPr lang="en-US" sz="2000" dirty="0" err="1" smtClean="0"/>
              <a:t>koska</a:t>
            </a:r>
            <a:r>
              <a:rPr lang="en-US" sz="2000" dirty="0" smtClean="0"/>
              <a:t> se on </a:t>
            </a:r>
            <a:r>
              <a:rPr lang="en-US" sz="2000" dirty="0" err="1" smtClean="0"/>
              <a:t>paksua</a:t>
            </a:r>
            <a:r>
              <a:rPr lang="en-US" sz="2000" dirty="0" smtClean="0"/>
              <a:t> ja </a:t>
            </a:r>
            <a:r>
              <a:rPr lang="en-US" sz="2000" dirty="0" err="1" smtClean="0"/>
              <a:t>valuu</a:t>
            </a:r>
            <a:r>
              <a:rPr lang="en-US" sz="2000" dirty="0" smtClean="0"/>
              <a:t> </a:t>
            </a:r>
            <a:r>
              <a:rPr lang="en-US" sz="2000" dirty="0" err="1" smtClean="0"/>
              <a:t>hitaasti</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katoaa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muuttuu</a:t>
            </a:r>
            <a:r>
              <a:rPr lang="en-US" sz="2000" dirty="0" smtClean="0"/>
              <a:t> </a:t>
            </a:r>
            <a:r>
              <a:rPr lang="en-US" sz="2000" dirty="0" err="1" smtClean="0"/>
              <a:t>vedeksi</a:t>
            </a:r>
            <a:r>
              <a:rPr lang="en-US" sz="2000" dirty="0" smtClean="0"/>
              <a:t> kun se </a:t>
            </a:r>
            <a:r>
              <a:rPr lang="en-US" sz="2000" dirty="0" err="1" smtClean="0"/>
              <a:t>sekoittuu</a:t>
            </a:r>
            <a:r>
              <a:rPr lang="en-US" sz="2000" dirty="0" smtClean="0"/>
              <a:t> </a:t>
            </a:r>
            <a:r>
              <a:rPr lang="en-US" sz="2000" dirty="0" err="1" smtClean="0"/>
              <a:t>siihen</a:t>
            </a:r>
            <a:r>
              <a:rPr lang="en-US" sz="2000" dirty="0" smtClean="0"/>
              <a:t>.</a:t>
            </a:r>
          </a:p>
          <a:p>
            <a:pPr marL="514350" indent="-514350">
              <a:buAutoNum type="alphaLcParenR"/>
            </a:pPr>
            <a:r>
              <a:rPr lang="en-US" sz="2000" dirty="0" err="1" smtClean="0"/>
              <a:t>Sokeri</a:t>
            </a:r>
            <a:r>
              <a:rPr lang="en-US" sz="2000" dirty="0" smtClean="0"/>
              <a:t> </a:t>
            </a:r>
            <a:r>
              <a:rPr lang="en-US" sz="2000" dirty="0" err="1" smtClean="0"/>
              <a:t>sulaa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4" name="TextBox 3"/>
          <p:cNvSpPr txBox="1"/>
          <p:nvPr/>
        </p:nvSpPr>
        <p:spPr>
          <a:xfrm>
            <a:off x="11435471" y="-188351"/>
            <a:ext cx="704039" cy="1323439"/>
          </a:xfrm>
          <a:prstGeom prst="rect">
            <a:avLst/>
          </a:prstGeom>
          <a:noFill/>
        </p:spPr>
        <p:txBody>
          <a:bodyPr wrap="none" rtlCol="0">
            <a:spAutoFit/>
          </a:bodyPr>
          <a:lstStyle/>
          <a:p>
            <a:r>
              <a:rPr lang="fi-FI" sz="8000" dirty="0" smtClean="0">
                <a:solidFill>
                  <a:schemeClr val="accent2">
                    <a:lumMod val="75000"/>
                  </a:schemeClr>
                </a:solidFill>
              </a:rPr>
              <a:t>1</a:t>
            </a:r>
            <a:endParaRPr lang="fi-FI" sz="8000" dirty="0">
              <a:solidFill>
                <a:schemeClr val="accent2">
                  <a:lumMod val="75000"/>
                </a:schemeClr>
              </a:solidFill>
            </a:endParaRPr>
          </a:p>
        </p:txBody>
      </p:sp>
    </p:spTree>
    <p:extLst>
      <p:ext uri="{BB962C8B-B14F-4D97-AF65-F5344CB8AC3E}">
        <p14:creationId xmlns:p14="http://schemas.microsoft.com/office/powerpoint/2010/main" val="1578962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969" y="1214511"/>
            <a:ext cx="10902461" cy="5354320"/>
          </a:xfrm>
        </p:spPr>
        <p:txBody>
          <a:bodyPr>
            <a:noAutofit/>
          </a:bodyPr>
          <a:lstStyle/>
          <a:p>
            <a:pPr marL="0" indent="0">
              <a:lnSpc>
                <a:spcPct val="120000"/>
              </a:lnSpc>
              <a:spcBef>
                <a:spcPts val="0"/>
              </a:spcBef>
              <a:buNone/>
            </a:pPr>
            <a:endParaRPr lang="fi-FI" sz="1200" b="1" dirty="0" smtClean="0"/>
          </a:p>
          <a:p>
            <a:pPr marL="0" indent="0">
              <a:lnSpc>
                <a:spcPct val="120000"/>
              </a:lnSpc>
              <a:spcBef>
                <a:spcPts val="0"/>
              </a:spcBef>
              <a:buNone/>
            </a:pPr>
            <a:r>
              <a:rPr lang="fi-FI" sz="1200" b="1" dirty="0" smtClean="0"/>
              <a:t>Sokerisateenkaarien </a:t>
            </a:r>
            <a:r>
              <a:rPr lang="fi-FI" sz="1200" b="1" dirty="0"/>
              <a:t>kemiaa:</a:t>
            </a:r>
          </a:p>
          <a:p>
            <a:pPr marL="0" indent="0">
              <a:lnSpc>
                <a:spcPct val="120000"/>
              </a:lnSpc>
              <a:spcBef>
                <a:spcPts val="0"/>
              </a:spcBef>
              <a:buNone/>
            </a:pPr>
            <a:r>
              <a:rPr lang="fi-FI" sz="1200" dirty="0"/>
              <a:t>Sokerisateenkaaren kemia perustuu tiheyden käsitteeseen.</a:t>
            </a:r>
          </a:p>
          <a:p>
            <a:pPr marL="0" indent="0">
              <a:lnSpc>
                <a:spcPct val="120000"/>
              </a:lnSpc>
              <a:spcBef>
                <a:spcPts val="0"/>
              </a:spcBef>
              <a:buNone/>
            </a:pPr>
            <a:r>
              <a:rPr lang="fi-FI" sz="1200" dirty="0"/>
              <a:t>Pipetoimalla varovasti liuoksia, joissa on eri </a:t>
            </a:r>
            <a:r>
              <a:rPr lang="fi-FI" sz="1200" dirty="0" err="1"/>
              <a:t>määrät</a:t>
            </a:r>
            <a:r>
              <a:rPr lang="fi-FI" sz="1200" dirty="0"/>
              <a:t> sokeria samassa </a:t>
            </a:r>
            <a:r>
              <a:rPr lang="fi-FI" sz="1200" dirty="0" err="1"/>
              <a:t>määrässa</a:t>
            </a:r>
            <a:r>
              <a:rPr lang="fi-FI" sz="1200" dirty="0"/>
              <a:t>̈ </a:t>
            </a:r>
            <a:r>
              <a:rPr lang="fi-FI" sz="1200" dirty="0" err="1"/>
              <a:t>vetta</a:t>
            </a:r>
            <a:r>
              <a:rPr lang="fi-FI" sz="1200" dirty="0"/>
              <a:t>̈ toistensa </a:t>
            </a:r>
            <a:r>
              <a:rPr lang="fi-FI" sz="1200" dirty="0" err="1"/>
              <a:t>päälle</a:t>
            </a:r>
            <a:r>
              <a:rPr lang="fi-FI" sz="1200" dirty="0"/>
              <a:t> </a:t>
            </a:r>
            <a:r>
              <a:rPr lang="fi-FI" sz="1200" dirty="0" err="1"/>
              <a:t>tietyssa</a:t>
            </a:r>
            <a:r>
              <a:rPr lang="fi-FI" sz="1200" dirty="0"/>
              <a:t>̈ </a:t>
            </a:r>
            <a:r>
              <a:rPr lang="fi-FI" sz="1200" dirty="0" err="1"/>
              <a:t>järjestyksessa</a:t>
            </a:r>
            <a:r>
              <a:rPr lang="fi-FI" sz="1200" dirty="0"/>
              <a:t>̈, saadaan sokeriliuokset kerrostumaan päällekkäin sekoittumatta. Kun erilaiset liuokset </a:t>
            </a:r>
            <a:r>
              <a:rPr lang="fi-FI" sz="1200" dirty="0" err="1"/>
              <a:t>merkitään</a:t>
            </a:r>
            <a:r>
              <a:rPr lang="fi-FI" sz="1200" dirty="0"/>
              <a:t> </a:t>
            </a:r>
            <a:r>
              <a:rPr lang="fi-FI" sz="1200" dirty="0" err="1"/>
              <a:t>värikoodein</a:t>
            </a:r>
            <a:r>
              <a:rPr lang="fi-FI" sz="1200" dirty="0"/>
              <a:t>, saadaan aikaan hieno sokerisateenkaari koeputkeen.</a:t>
            </a:r>
          </a:p>
          <a:p>
            <a:pPr marL="0" indent="0">
              <a:lnSpc>
                <a:spcPct val="120000"/>
              </a:lnSpc>
              <a:spcBef>
                <a:spcPts val="0"/>
              </a:spcBef>
              <a:buNone/>
            </a:pPr>
            <a:endParaRPr lang="fi-FI" sz="1200" dirty="0"/>
          </a:p>
          <a:p>
            <a:pPr marL="0" indent="0">
              <a:lnSpc>
                <a:spcPct val="120000"/>
              </a:lnSpc>
              <a:spcBef>
                <a:spcPts val="0"/>
              </a:spcBef>
              <a:buNone/>
            </a:pPr>
            <a:r>
              <a:rPr lang="fi-FI" sz="1200" b="1" dirty="0" smtClean="0"/>
              <a:t>TYÖOHJE</a:t>
            </a:r>
            <a:r>
              <a:rPr lang="fi-FI" sz="1200" b="1" dirty="0"/>
              <a:t>:</a:t>
            </a:r>
          </a:p>
          <a:p>
            <a:pPr marL="0" indent="0">
              <a:lnSpc>
                <a:spcPct val="120000"/>
              </a:lnSpc>
              <a:spcBef>
                <a:spcPts val="0"/>
              </a:spcBef>
              <a:buNone/>
            </a:pPr>
            <a:r>
              <a:rPr lang="fi-FI" sz="1200" dirty="0" smtClean="0"/>
              <a:t>Valmista </a:t>
            </a:r>
            <a:r>
              <a:rPr lang="fi-FI" sz="1200" dirty="0"/>
              <a:t>ryhmässä seuraavat liuokset. Lisää elintarvikevärejä sen verran, että väreistä tulee kirkkaita, ei kuitenkaan liian tummia.</a:t>
            </a:r>
          </a:p>
          <a:p>
            <a:pPr marL="0" indent="0">
              <a:lnSpc>
                <a:spcPct val="120000"/>
              </a:lnSpc>
              <a:spcBef>
                <a:spcPts val="0"/>
              </a:spcBef>
              <a:buNone/>
            </a:pPr>
            <a:endParaRPr lang="fi-FI" sz="1200" dirty="0"/>
          </a:p>
          <a:p>
            <a:pPr marL="358775" indent="0">
              <a:lnSpc>
                <a:spcPct val="120000"/>
              </a:lnSpc>
              <a:spcBef>
                <a:spcPts val="0"/>
              </a:spcBef>
              <a:buNone/>
            </a:pPr>
            <a:r>
              <a:rPr lang="fi-FI" sz="1200" dirty="0" smtClean="0"/>
              <a:t>1.	Punainen</a:t>
            </a:r>
            <a:r>
              <a:rPr lang="fi-FI" sz="1200" dirty="0"/>
              <a:t>: 50 ml </a:t>
            </a:r>
            <a:r>
              <a:rPr lang="fi-FI" sz="1200" dirty="0" err="1"/>
              <a:t>vetta</a:t>
            </a:r>
            <a:r>
              <a:rPr lang="fi-FI" sz="1200" dirty="0"/>
              <a:t>̈ </a:t>
            </a:r>
            <a:r>
              <a:rPr lang="fi-FI" sz="1200"/>
              <a:t>ja </a:t>
            </a:r>
            <a:r>
              <a:rPr lang="fi-FI" sz="1200" smtClean="0"/>
              <a:t>55</a:t>
            </a:r>
            <a:r>
              <a:rPr lang="fi-FI" sz="1200" smtClean="0"/>
              <a:t> </a:t>
            </a:r>
            <a:r>
              <a:rPr lang="fi-FI" sz="1200" dirty="0"/>
              <a:t>g </a:t>
            </a:r>
            <a:r>
              <a:rPr lang="fi-FI" sz="1200" dirty="0" smtClean="0"/>
              <a:t>sokeria</a:t>
            </a:r>
            <a:endParaRPr lang="fi-FI" sz="1200" dirty="0"/>
          </a:p>
          <a:p>
            <a:pPr marL="358775" indent="0">
              <a:lnSpc>
                <a:spcPct val="120000"/>
              </a:lnSpc>
              <a:spcBef>
                <a:spcPts val="0"/>
              </a:spcBef>
              <a:buNone/>
            </a:pPr>
            <a:r>
              <a:rPr lang="fi-FI" sz="1200" dirty="0"/>
              <a:t>2.	Oranssi: 50 ml </a:t>
            </a:r>
            <a:r>
              <a:rPr lang="fi-FI" sz="1200" dirty="0" err="1"/>
              <a:t>vetta</a:t>
            </a:r>
            <a:r>
              <a:rPr lang="fi-FI" sz="1200" dirty="0"/>
              <a:t>̈ ja 44 g sokeria</a:t>
            </a:r>
          </a:p>
          <a:p>
            <a:pPr marL="358775" indent="0">
              <a:lnSpc>
                <a:spcPct val="120000"/>
              </a:lnSpc>
              <a:spcBef>
                <a:spcPts val="0"/>
              </a:spcBef>
              <a:buNone/>
            </a:pPr>
            <a:r>
              <a:rPr lang="fi-FI" sz="1200" dirty="0"/>
              <a:t>3.	Keltainen: 50 ml </a:t>
            </a:r>
            <a:r>
              <a:rPr lang="fi-FI" sz="1200" dirty="0" err="1"/>
              <a:t>vetta</a:t>
            </a:r>
            <a:r>
              <a:rPr lang="fi-FI" sz="1200" dirty="0"/>
              <a:t>̈ ja 33g sokeria</a:t>
            </a:r>
          </a:p>
          <a:p>
            <a:pPr marL="358775" indent="0">
              <a:lnSpc>
                <a:spcPct val="120000"/>
              </a:lnSpc>
              <a:spcBef>
                <a:spcPts val="0"/>
              </a:spcBef>
              <a:buNone/>
            </a:pPr>
            <a:r>
              <a:rPr lang="fi-FI" sz="1200" dirty="0"/>
              <a:t>4.	</a:t>
            </a:r>
            <a:r>
              <a:rPr lang="fi-FI" sz="1200" dirty="0" err="1"/>
              <a:t>Vihrea</a:t>
            </a:r>
            <a:r>
              <a:rPr lang="fi-FI" sz="1200" dirty="0"/>
              <a:t>̈: 50 ml </a:t>
            </a:r>
            <a:r>
              <a:rPr lang="fi-FI" sz="1200" dirty="0" err="1"/>
              <a:t>vetta</a:t>
            </a:r>
            <a:r>
              <a:rPr lang="fi-FI" sz="1200" dirty="0"/>
              <a:t>̈ ja 22 g</a:t>
            </a:r>
          </a:p>
          <a:p>
            <a:pPr marL="358775" indent="0">
              <a:lnSpc>
                <a:spcPct val="120000"/>
              </a:lnSpc>
              <a:spcBef>
                <a:spcPts val="0"/>
              </a:spcBef>
              <a:buNone/>
            </a:pPr>
            <a:r>
              <a:rPr lang="fi-FI" sz="1200" dirty="0"/>
              <a:t>5.	Sininen: 50 ml </a:t>
            </a:r>
            <a:r>
              <a:rPr lang="fi-FI" sz="1200" dirty="0" err="1"/>
              <a:t>vetta</a:t>
            </a:r>
            <a:r>
              <a:rPr lang="fi-FI" sz="1200" dirty="0"/>
              <a:t>̈ ja 11 g</a:t>
            </a:r>
          </a:p>
          <a:p>
            <a:pPr marL="358775" indent="0">
              <a:lnSpc>
                <a:spcPct val="120000"/>
              </a:lnSpc>
              <a:spcBef>
                <a:spcPts val="0"/>
              </a:spcBef>
              <a:buNone/>
            </a:pPr>
            <a:r>
              <a:rPr lang="fi-FI" sz="1200" dirty="0"/>
              <a:t>6.	Violetti: 50 ml </a:t>
            </a:r>
            <a:r>
              <a:rPr lang="fi-FI" sz="1200" dirty="0" err="1"/>
              <a:t>vetta</a:t>
            </a:r>
            <a:r>
              <a:rPr lang="fi-FI" sz="1200" dirty="0"/>
              <a:t>̈,  ei sokeria</a:t>
            </a:r>
          </a:p>
          <a:p>
            <a:pPr marL="0" indent="0">
              <a:lnSpc>
                <a:spcPct val="120000"/>
              </a:lnSpc>
              <a:spcBef>
                <a:spcPts val="0"/>
              </a:spcBef>
              <a:buNone/>
            </a:pPr>
            <a:endParaRPr lang="fi-FI" sz="1200" dirty="0"/>
          </a:p>
          <a:p>
            <a:pPr marL="0" indent="0">
              <a:lnSpc>
                <a:spcPct val="120000"/>
              </a:lnSpc>
              <a:spcBef>
                <a:spcPts val="0"/>
              </a:spcBef>
              <a:buNone/>
            </a:pPr>
            <a:r>
              <a:rPr lang="fi-FI" sz="1200" dirty="0"/>
              <a:t>Mittaa </a:t>
            </a:r>
            <a:r>
              <a:rPr lang="fi-FI" sz="1200" dirty="0" smtClean="0"/>
              <a:t>mittalasiin </a:t>
            </a:r>
            <a:r>
              <a:rPr lang="fi-FI" sz="1200" b="1" dirty="0"/>
              <a:t>lämmintä</a:t>
            </a:r>
            <a:r>
              <a:rPr lang="fi-FI" sz="1200" dirty="0"/>
              <a:t> </a:t>
            </a:r>
            <a:r>
              <a:rPr lang="fi-FI" sz="1200" dirty="0" err="1"/>
              <a:t>vetta</a:t>
            </a:r>
            <a:r>
              <a:rPr lang="fi-FI" sz="1200" dirty="0"/>
              <a:t>̈ 50 ml. Sekoita veteen ohjeen osoittama </a:t>
            </a:r>
            <a:r>
              <a:rPr lang="fi-FI" sz="1200" dirty="0" smtClean="0"/>
              <a:t>määrä̈ sokeria, </a:t>
            </a:r>
            <a:r>
              <a:rPr lang="fi-FI" sz="1200" dirty="0"/>
              <a:t>niin että se liukenee kokonaan. </a:t>
            </a:r>
            <a:r>
              <a:rPr lang="fi-FI" sz="1200" dirty="0" smtClean="0"/>
              <a:t>Lisää </a:t>
            </a:r>
            <a:r>
              <a:rPr lang="fi-FI" sz="1200" dirty="0"/>
              <a:t>tämän jälkeen liuokseen varovasti elintarvikeväriä. Aloita hiekanjyvän kokoisella annoksella, jonka mittaat esimerkiksi muovilusikan ”väärällä päällä” ja lisää väriä tarpeen mukaan.</a:t>
            </a:r>
          </a:p>
          <a:p>
            <a:pPr marL="0" indent="0">
              <a:lnSpc>
                <a:spcPct val="120000"/>
              </a:lnSpc>
              <a:spcBef>
                <a:spcPts val="0"/>
              </a:spcBef>
              <a:buNone/>
            </a:pPr>
            <a:endParaRPr lang="fi-FI" sz="1200" dirty="0"/>
          </a:p>
          <a:p>
            <a:pPr marL="0" indent="0">
              <a:lnSpc>
                <a:spcPct val="120000"/>
              </a:lnSpc>
              <a:spcBef>
                <a:spcPts val="0"/>
              </a:spcBef>
              <a:buNone/>
            </a:pPr>
            <a:r>
              <a:rPr lang="fi-FI" sz="1200" dirty="0"/>
              <a:t>Kun sokeriliuokset ovat valmiit, voidaan aloittaa sokerisateenkaarten valmistus. Kukin ryhmä pipetoi varovaisesti väriliuoksia koeputkeen. Pidä koeputki vinossa ja pyri valuttamaan liuos koeputken reunaa pitkin, jotta se sekoittuisi alempiin kerroksiin mahdollisimman vähän. Jokaista väriä kannattaa laittaa noin saman verran, noin senttimetrin kerros. Pohjalle laitetaan punainen liuos ja siitä jatketaan numerojärjestyksessä. </a:t>
            </a:r>
          </a:p>
          <a:p>
            <a:pPr marL="0" indent="0">
              <a:lnSpc>
                <a:spcPct val="120000"/>
              </a:lnSpc>
              <a:spcBef>
                <a:spcPts val="0"/>
              </a:spcBef>
              <a:buNone/>
            </a:pPr>
            <a:r>
              <a:rPr lang="fi-FI" sz="1200" b="1" dirty="0" smtClean="0"/>
              <a:t>VINKKI</a:t>
            </a:r>
            <a:r>
              <a:rPr lang="fi-FI" sz="1200" b="1" dirty="0"/>
              <a:t>: </a:t>
            </a:r>
            <a:r>
              <a:rPr lang="fi-FI" sz="1200" dirty="0"/>
              <a:t>Jos järjestys meni väärin, voi puuttuvan värin lisätä pipetillä myös kerrosten väliin.</a:t>
            </a:r>
          </a:p>
          <a:p>
            <a:pPr marL="0" indent="0">
              <a:lnSpc>
                <a:spcPct val="120000"/>
              </a:lnSpc>
              <a:spcBef>
                <a:spcPts val="0"/>
              </a:spcBef>
              <a:buNone/>
            </a:pPr>
            <a:endParaRPr lang="en-US" sz="1200" dirty="0"/>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5" name="TextBox 4"/>
          <p:cNvSpPr txBox="1"/>
          <p:nvPr/>
        </p:nvSpPr>
        <p:spPr>
          <a:xfrm>
            <a:off x="11353800" y="-108928"/>
            <a:ext cx="704039" cy="1323439"/>
          </a:xfrm>
          <a:prstGeom prst="rect">
            <a:avLst/>
          </a:prstGeom>
          <a:noFill/>
        </p:spPr>
        <p:txBody>
          <a:bodyPr wrap="none" rtlCol="0">
            <a:spAutoFit/>
          </a:bodyPr>
          <a:lstStyle/>
          <a:p>
            <a:r>
              <a:rPr lang="fi-FI" sz="8000" dirty="0">
                <a:solidFill>
                  <a:schemeClr val="accent2">
                    <a:lumMod val="75000"/>
                  </a:schemeClr>
                </a:solidFill>
              </a:rPr>
              <a:t>2</a:t>
            </a:r>
          </a:p>
        </p:txBody>
      </p:sp>
      <p:sp>
        <p:nvSpPr>
          <p:cNvPr id="6" name="Title 1"/>
          <p:cNvSpPr>
            <a:spLocks noGrp="1"/>
          </p:cNvSpPr>
          <p:nvPr>
            <p:ph type="title"/>
          </p:nvPr>
        </p:nvSpPr>
        <p:spPr>
          <a:xfrm>
            <a:off x="838200" y="365125"/>
            <a:ext cx="10515600" cy="1325563"/>
          </a:xfrm>
        </p:spPr>
        <p:txBody>
          <a:bodyPr/>
          <a:lstStyle/>
          <a:p>
            <a:r>
              <a:rPr lang="fi-FI" dirty="0" smtClean="0"/>
              <a:t>Sokerisateenkaaret – tee tutkimustyö</a:t>
            </a:r>
            <a:endParaRPr lang="fi-FI" dirty="0"/>
          </a:p>
        </p:txBody>
      </p:sp>
    </p:spTree>
    <p:extLst>
      <p:ext uri="{BB962C8B-B14F-4D97-AF65-F5344CB8AC3E}">
        <p14:creationId xmlns:p14="http://schemas.microsoft.com/office/powerpoint/2010/main" val="3010344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39511" cy="1325563"/>
          </a:xfrm>
        </p:spPr>
        <p:txBody>
          <a:bodyPr/>
          <a:lstStyle/>
          <a:p>
            <a:r>
              <a:rPr lang="fi-FI" dirty="0" smtClean="0"/>
              <a:t>Sokerisateenkaaret – kirjoita muistiin vastaus</a:t>
            </a:r>
            <a:endParaRPr lang="fi-FI" dirty="0"/>
          </a:p>
        </p:txBody>
      </p:sp>
      <p:sp>
        <p:nvSpPr>
          <p:cNvPr id="3" name="Content Placeholder 2"/>
          <p:cNvSpPr>
            <a:spLocks noGrp="1"/>
          </p:cNvSpPr>
          <p:nvPr>
            <p:ph idx="1"/>
          </p:nvPr>
        </p:nvSpPr>
        <p:spPr>
          <a:xfrm>
            <a:off x="838200" y="1825625"/>
            <a:ext cx="10240478" cy="4351338"/>
          </a:xfrm>
        </p:spPr>
        <p:txBody>
          <a:bodyPr>
            <a:normAutofit/>
          </a:bodyPr>
          <a:lstStyle/>
          <a:p>
            <a:pPr marL="0" indent="0">
              <a:buNone/>
            </a:pPr>
            <a:r>
              <a:rPr lang="en-US" sz="2000" b="1" dirty="0" err="1" smtClean="0"/>
              <a:t>Mitkä</a:t>
            </a:r>
            <a:r>
              <a:rPr lang="en-US" sz="2000" b="1" dirty="0" smtClean="0"/>
              <a:t> </a:t>
            </a:r>
            <a:r>
              <a:rPr lang="en-US" sz="2000" b="1" dirty="0" err="1" smtClean="0"/>
              <a:t>seuraavista</a:t>
            </a:r>
            <a:r>
              <a:rPr lang="en-US" sz="2000" b="1" dirty="0" smtClean="0"/>
              <a:t> </a:t>
            </a:r>
            <a:r>
              <a:rPr lang="en-US" sz="2000" b="1" dirty="0" err="1" smtClean="0"/>
              <a:t>virhekäsityksistä</a:t>
            </a:r>
            <a:r>
              <a:rPr lang="en-US" sz="2000" b="1" dirty="0" smtClean="0"/>
              <a:t> (</a:t>
            </a:r>
            <a:r>
              <a:rPr lang="en-US" sz="2000" b="1" dirty="0" err="1" smtClean="0"/>
              <a:t>kaikki</a:t>
            </a:r>
            <a:r>
              <a:rPr lang="en-US" sz="2000" b="1" dirty="0" smtClean="0"/>
              <a:t> ne </a:t>
            </a:r>
            <a:r>
              <a:rPr lang="en-US" sz="2000" b="1" dirty="0" err="1" smtClean="0"/>
              <a:t>olivat</a:t>
            </a:r>
            <a:r>
              <a:rPr lang="en-US" sz="2000" b="1" dirty="0" smtClean="0"/>
              <a:t> </a:t>
            </a:r>
            <a:r>
              <a:rPr lang="en-US" sz="2000" b="1" dirty="0" err="1" smtClean="0"/>
              <a:t>nimittäin</a:t>
            </a:r>
            <a:r>
              <a:rPr lang="en-US" sz="2000" b="1" dirty="0" smtClean="0"/>
              <a:t> </a:t>
            </a:r>
            <a:r>
              <a:rPr lang="en-US" sz="2000" b="1" dirty="0" err="1" smtClean="0"/>
              <a:t>virheellisiä</a:t>
            </a:r>
            <a:r>
              <a:rPr lang="en-US" sz="2000" b="1" dirty="0" smtClean="0"/>
              <a:t>) </a:t>
            </a:r>
            <a:r>
              <a:rPr lang="en-US" sz="2000" b="1" dirty="0" err="1" smtClean="0"/>
              <a:t>voisi</a:t>
            </a:r>
            <a:r>
              <a:rPr lang="en-US" sz="2000" b="1" dirty="0" smtClean="0"/>
              <a:t> </a:t>
            </a:r>
            <a:r>
              <a:rPr lang="en-US" sz="2000" b="1" dirty="0" err="1" smtClean="0"/>
              <a:t>kyseenalaistaa</a:t>
            </a:r>
            <a:r>
              <a:rPr lang="en-US" sz="2000" b="1" dirty="0" smtClean="0"/>
              <a:t> </a:t>
            </a:r>
            <a:r>
              <a:rPr lang="en-US" sz="2000" b="1" dirty="0" err="1" smtClean="0"/>
              <a:t>tämän</a:t>
            </a:r>
            <a:r>
              <a:rPr lang="en-US" sz="2000" b="1" dirty="0" smtClean="0"/>
              <a:t> </a:t>
            </a:r>
            <a:r>
              <a:rPr lang="en-US" sz="2000" b="1" dirty="0" err="1" smtClean="0"/>
              <a:t>työn</a:t>
            </a:r>
            <a:r>
              <a:rPr lang="en-US" sz="2000" b="1" dirty="0" smtClean="0"/>
              <a:t> </a:t>
            </a:r>
            <a:r>
              <a:rPr lang="en-US" sz="2000" b="1" dirty="0" err="1" smtClean="0"/>
              <a:t>perusteella</a:t>
            </a:r>
            <a:r>
              <a:rPr lang="en-US" sz="2000" b="1" dirty="0" smtClean="0"/>
              <a:t>?</a:t>
            </a:r>
          </a:p>
          <a:p>
            <a:pPr marL="0" indent="0">
              <a:buNone/>
            </a:pPr>
            <a:endParaRPr lang="en-US" sz="2000" b="1" dirty="0" smtClean="0"/>
          </a:p>
          <a:p>
            <a:pPr marL="514350" indent="-514350">
              <a:buFont typeface="Arial" panose="020B0604020202020204" pitchFamily="34" charset="0"/>
              <a:buAutoNum type="alphaLcParenR"/>
            </a:pPr>
            <a:r>
              <a:rPr lang="en-US" sz="2000" dirty="0" err="1" smtClean="0"/>
              <a:t>Kappaleen</a:t>
            </a:r>
            <a:r>
              <a:rPr lang="en-US" sz="2000" dirty="0" smtClean="0"/>
              <a:t> </a:t>
            </a:r>
            <a:r>
              <a:rPr lang="en-US" sz="2000" dirty="0" err="1"/>
              <a:t>paino</a:t>
            </a:r>
            <a:r>
              <a:rPr lang="en-US" sz="2000" dirty="0"/>
              <a:t> </a:t>
            </a:r>
            <a:r>
              <a:rPr lang="en-US" sz="2000" dirty="0" err="1"/>
              <a:t>vaikuttaa</a:t>
            </a:r>
            <a:r>
              <a:rPr lang="en-US" sz="2000" dirty="0"/>
              <a:t> </a:t>
            </a:r>
            <a:r>
              <a:rPr lang="en-US" sz="2000" dirty="0" err="1" smtClean="0"/>
              <a:t>siihen</a:t>
            </a:r>
            <a:r>
              <a:rPr lang="en-US" sz="2000" dirty="0" smtClean="0"/>
              <a:t>, </a:t>
            </a:r>
            <a:r>
              <a:rPr lang="en-US" sz="2000" dirty="0" err="1"/>
              <a:t>kelluuko</a:t>
            </a:r>
            <a:r>
              <a:rPr lang="en-US" sz="2000" dirty="0"/>
              <a:t> se </a:t>
            </a:r>
            <a:r>
              <a:rPr lang="en-US" sz="2000" dirty="0" err="1"/>
              <a:t>vai</a:t>
            </a:r>
            <a:r>
              <a:rPr lang="en-US" sz="2000" dirty="0"/>
              <a:t> </a:t>
            </a:r>
            <a:r>
              <a:rPr lang="en-US" sz="2000" dirty="0" err="1"/>
              <a:t>uppoaako</a:t>
            </a:r>
            <a:r>
              <a:rPr lang="en-US" sz="2000" dirty="0"/>
              <a:t>. </a:t>
            </a:r>
            <a:r>
              <a:rPr lang="en-US" sz="2000" dirty="0" err="1"/>
              <a:t>Painavat</a:t>
            </a:r>
            <a:r>
              <a:rPr lang="en-US" sz="2000" dirty="0"/>
              <a:t> </a:t>
            </a:r>
            <a:r>
              <a:rPr lang="en-US" sz="2000" dirty="0" err="1"/>
              <a:t>kappaleet</a:t>
            </a:r>
            <a:r>
              <a:rPr lang="en-US" sz="2000" dirty="0"/>
              <a:t> </a:t>
            </a:r>
            <a:r>
              <a:rPr lang="en-US" sz="2000" dirty="0" err="1"/>
              <a:t>aina</a:t>
            </a:r>
            <a:r>
              <a:rPr lang="en-US" sz="2000" dirty="0"/>
              <a:t> </a:t>
            </a:r>
            <a:r>
              <a:rPr lang="en-US" sz="2000" dirty="0" err="1"/>
              <a:t>uppoavat</a:t>
            </a:r>
            <a:r>
              <a:rPr lang="en-US" sz="2000" dirty="0"/>
              <a:t> ja </a:t>
            </a:r>
            <a:r>
              <a:rPr lang="en-US" sz="2000" dirty="0" err="1"/>
              <a:t>kevyet</a:t>
            </a:r>
            <a:r>
              <a:rPr lang="en-US" sz="2000" dirty="0"/>
              <a:t> </a:t>
            </a:r>
            <a:r>
              <a:rPr lang="en-US" sz="2000" dirty="0" err="1"/>
              <a:t>aina</a:t>
            </a:r>
            <a:r>
              <a:rPr lang="en-US" sz="2000" dirty="0"/>
              <a:t> </a:t>
            </a:r>
            <a:r>
              <a:rPr lang="en-US" sz="2000" dirty="0" err="1"/>
              <a:t>kelluvat</a:t>
            </a:r>
            <a:r>
              <a:rPr lang="en-US" sz="2000" dirty="0" smtClean="0"/>
              <a:t>.</a:t>
            </a:r>
          </a:p>
          <a:p>
            <a:pPr marL="514350" indent="-514350">
              <a:buAutoNum type="alphaLcParenR"/>
            </a:pPr>
            <a:r>
              <a:rPr lang="en-US" sz="2000" dirty="0" err="1" smtClean="0"/>
              <a:t>Kappaleet</a:t>
            </a:r>
            <a:r>
              <a:rPr lang="en-US" sz="2000" dirty="0" smtClean="0"/>
              <a:t>, </a:t>
            </a:r>
            <a:r>
              <a:rPr lang="en-US" sz="2000" dirty="0" err="1" smtClean="0"/>
              <a:t>joissa</a:t>
            </a:r>
            <a:r>
              <a:rPr lang="en-US" sz="2000" dirty="0" smtClean="0"/>
              <a:t> on </a:t>
            </a:r>
            <a:r>
              <a:rPr lang="en-US" sz="2000" dirty="0" err="1" smtClean="0"/>
              <a:t>reikiä</a:t>
            </a:r>
            <a:r>
              <a:rPr lang="en-US" sz="2000" dirty="0" smtClean="0"/>
              <a:t> </a:t>
            </a:r>
            <a:r>
              <a:rPr lang="en-US" sz="2000" dirty="0" err="1" smtClean="0"/>
              <a:t>uppoavat</a:t>
            </a:r>
            <a:r>
              <a:rPr lang="en-US" sz="2000" dirty="0" smtClean="0"/>
              <a:t>. </a:t>
            </a:r>
            <a:r>
              <a:rPr lang="en-US" sz="2000" dirty="0" err="1" smtClean="0"/>
              <a:t>Paitsi</a:t>
            </a:r>
            <a:r>
              <a:rPr lang="en-US" sz="2000" dirty="0" smtClean="0"/>
              <a:t> </a:t>
            </a:r>
            <a:r>
              <a:rPr lang="en-US" sz="2000" dirty="0" err="1" smtClean="0"/>
              <a:t>pesusieni</a:t>
            </a:r>
            <a:r>
              <a:rPr lang="en-US" sz="2000" dirty="0" smtClean="0"/>
              <a:t>. Se on </a:t>
            </a:r>
            <a:r>
              <a:rPr lang="en-US" sz="2000" dirty="0" err="1" smtClean="0"/>
              <a:t>ainoa</a:t>
            </a:r>
            <a:r>
              <a:rPr lang="en-US" sz="2000" dirty="0" smtClean="0"/>
              <a:t> </a:t>
            </a:r>
            <a:r>
              <a:rPr lang="en-US" sz="2000" dirty="0" err="1" smtClean="0"/>
              <a:t>poikkeus</a:t>
            </a:r>
            <a:r>
              <a:rPr lang="en-US" sz="2000" dirty="0" smtClean="0"/>
              <a:t>.</a:t>
            </a:r>
          </a:p>
          <a:p>
            <a:pPr marL="514350" indent="-514350">
              <a:buAutoNum type="alphaLcParenR"/>
            </a:pPr>
            <a:r>
              <a:rPr lang="en-US" sz="2000" dirty="0" smtClean="0"/>
              <a:t>Jos </a:t>
            </a:r>
            <a:r>
              <a:rPr lang="en-US" sz="2000" dirty="0" err="1" smtClean="0"/>
              <a:t>leikkaat</a:t>
            </a:r>
            <a:r>
              <a:rPr lang="en-US" sz="2000" dirty="0" smtClean="0"/>
              <a:t> </a:t>
            </a:r>
            <a:r>
              <a:rPr lang="en-US" sz="2000" dirty="0" err="1" smtClean="0"/>
              <a:t>puupalan</a:t>
            </a:r>
            <a:r>
              <a:rPr lang="en-US" sz="2000" dirty="0" smtClean="0"/>
              <a:t> </a:t>
            </a:r>
            <a:r>
              <a:rPr lang="en-US" sz="2000" dirty="0" err="1" smtClean="0"/>
              <a:t>kahtia</a:t>
            </a:r>
            <a:r>
              <a:rPr lang="en-US" sz="2000" dirty="0" smtClean="0"/>
              <a:t>, </a:t>
            </a:r>
            <a:r>
              <a:rPr lang="en-US" sz="2000" dirty="0" err="1" smtClean="0"/>
              <a:t>kappaleiden</a:t>
            </a:r>
            <a:r>
              <a:rPr lang="en-US" sz="2000" dirty="0" smtClean="0"/>
              <a:t> </a:t>
            </a:r>
            <a:r>
              <a:rPr lang="en-US" sz="2000" dirty="0" err="1" smtClean="0"/>
              <a:t>tiheys</a:t>
            </a:r>
            <a:r>
              <a:rPr lang="en-US" sz="2000" dirty="0" smtClean="0"/>
              <a:t> on </a:t>
            </a:r>
            <a:r>
              <a:rPr lang="en-US" sz="2000" dirty="0" err="1" smtClean="0"/>
              <a:t>puolet</a:t>
            </a:r>
            <a:r>
              <a:rPr lang="en-US" sz="2000" dirty="0" smtClean="0"/>
              <a:t> </a:t>
            </a:r>
            <a:r>
              <a:rPr lang="en-US" sz="2000" dirty="0" err="1" smtClean="0"/>
              <a:t>alkuperäisestä</a:t>
            </a:r>
            <a:endParaRPr lang="en-US" sz="2000" dirty="0"/>
          </a:p>
          <a:p>
            <a:pPr marL="514350" indent="-514350">
              <a:buAutoNum type="alphaLcParenR"/>
            </a:pPr>
            <a:r>
              <a:rPr lang="en-US" sz="2000" dirty="0" err="1" smtClean="0"/>
              <a:t>Tiheys</a:t>
            </a:r>
            <a:r>
              <a:rPr lang="en-US" sz="2000" dirty="0" smtClean="0"/>
              <a:t> </a:t>
            </a:r>
            <a:r>
              <a:rPr lang="en-US" sz="2000" dirty="0" err="1" smtClean="0"/>
              <a:t>tarkoittaa</a:t>
            </a:r>
            <a:r>
              <a:rPr lang="en-US" sz="2000" dirty="0" smtClean="0"/>
              <a:t> </a:t>
            </a:r>
            <a:r>
              <a:rPr lang="en-US" sz="2000" dirty="0" err="1" smtClean="0"/>
              <a:t>paksuutta</a:t>
            </a:r>
            <a:r>
              <a:rPr lang="en-US" sz="2000" dirty="0" smtClean="0"/>
              <a:t>. </a:t>
            </a:r>
            <a:r>
              <a:rPr lang="en-US" sz="2000" dirty="0" err="1" smtClean="0"/>
              <a:t>Siirappi</a:t>
            </a:r>
            <a:r>
              <a:rPr lang="en-US" sz="2000" dirty="0" smtClean="0"/>
              <a:t> on </a:t>
            </a:r>
            <a:r>
              <a:rPr lang="en-US" sz="2000" dirty="0" err="1"/>
              <a:t>t</a:t>
            </a:r>
            <a:r>
              <a:rPr lang="en-US" sz="2000" dirty="0" err="1" smtClean="0"/>
              <a:t>iheää</a:t>
            </a:r>
            <a:r>
              <a:rPr lang="en-US" sz="2000" dirty="0" smtClean="0"/>
              <a:t>, </a:t>
            </a:r>
            <a:r>
              <a:rPr lang="en-US" sz="2000" dirty="0" err="1" smtClean="0"/>
              <a:t>koska</a:t>
            </a:r>
            <a:r>
              <a:rPr lang="en-US" sz="2000" dirty="0" smtClean="0"/>
              <a:t> se on </a:t>
            </a:r>
            <a:r>
              <a:rPr lang="en-US" sz="2000" dirty="0" err="1" smtClean="0"/>
              <a:t>paksua</a:t>
            </a:r>
            <a:r>
              <a:rPr lang="en-US" sz="2000" dirty="0" smtClean="0"/>
              <a:t> ja </a:t>
            </a:r>
            <a:r>
              <a:rPr lang="en-US" sz="2000" dirty="0" err="1" smtClean="0"/>
              <a:t>valuu</a:t>
            </a:r>
            <a:r>
              <a:rPr lang="en-US" sz="2000" dirty="0" smtClean="0"/>
              <a:t> </a:t>
            </a:r>
            <a:r>
              <a:rPr lang="en-US" sz="2000" dirty="0" err="1" smtClean="0"/>
              <a:t>hitaasti</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katoaa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 </a:t>
            </a:r>
          </a:p>
          <a:p>
            <a:pPr marL="514350" indent="-514350">
              <a:buAutoNum type="alphaLcParenR"/>
            </a:pPr>
            <a:r>
              <a:rPr lang="en-US" sz="2000" dirty="0" err="1" smtClean="0"/>
              <a:t>Sokeri</a:t>
            </a:r>
            <a:r>
              <a:rPr lang="en-US" sz="2000" dirty="0" smtClean="0"/>
              <a:t> </a:t>
            </a:r>
            <a:r>
              <a:rPr lang="en-US" sz="2000" dirty="0" err="1" smtClean="0"/>
              <a:t>muuttuu</a:t>
            </a:r>
            <a:r>
              <a:rPr lang="en-US" sz="2000" dirty="0" smtClean="0"/>
              <a:t> </a:t>
            </a:r>
            <a:r>
              <a:rPr lang="en-US" sz="2000" dirty="0" err="1" smtClean="0"/>
              <a:t>vedeksi</a:t>
            </a:r>
            <a:r>
              <a:rPr lang="en-US" sz="2000" dirty="0" smtClean="0"/>
              <a:t>, kun se </a:t>
            </a:r>
            <a:r>
              <a:rPr lang="en-US" sz="2000" dirty="0" err="1" smtClean="0"/>
              <a:t>sekoittuu</a:t>
            </a:r>
            <a:r>
              <a:rPr lang="en-US" sz="2000" dirty="0" smtClean="0"/>
              <a:t> </a:t>
            </a:r>
            <a:r>
              <a:rPr lang="en-US" sz="2000" dirty="0" err="1" smtClean="0"/>
              <a:t>siihen</a:t>
            </a:r>
            <a:r>
              <a:rPr lang="en-US" sz="2000" dirty="0" smtClean="0"/>
              <a:t>.</a:t>
            </a:r>
          </a:p>
          <a:p>
            <a:pPr marL="514350" indent="-514350">
              <a:buAutoNum type="alphaLcParenR"/>
            </a:pPr>
            <a:r>
              <a:rPr lang="en-US" sz="2000" dirty="0" err="1" smtClean="0"/>
              <a:t>Sokeri</a:t>
            </a:r>
            <a:r>
              <a:rPr lang="en-US" sz="2000" dirty="0" smtClean="0"/>
              <a:t> </a:t>
            </a:r>
            <a:r>
              <a:rPr lang="en-US" sz="2000" dirty="0" err="1" smtClean="0"/>
              <a:t>sulaa</a:t>
            </a:r>
            <a:r>
              <a:rPr lang="en-US" sz="2000" dirty="0" smtClean="0"/>
              <a:t>, kun se </a:t>
            </a:r>
            <a:r>
              <a:rPr lang="en-US" sz="2000" dirty="0" err="1" smtClean="0"/>
              <a:t>sekoittuu</a:t>
            </a:r>
            <a:r>
              <a:rPr lang="en-US" sz="2000" dirty="0" smtClean="0"/>
              <a:t> </a:t>
            </a:r>
            <a:r>
              <a:rPr lang="en-US" sz="2000" dirty="0" err="1" smtClean="0"/>
              <a:t>veteen</a:t>
            </a:r>
            <a:r>
              <a:rPr lang="en-US" sz="20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5" name="TextBox 4"/>
          <p:cNvSpPr txBox="1"/>
          <p:nvPr/>
        </p:nvSpPr>
        <p:spPr>
          <a:xfrm>
            <a:off x="11435472" y="-193040"/>
            <a:ext cx="704039" cy="1323439"/>
          </a:xfrm>
          <a:prstGeom prst="rect">
            <a:avLst/>
          </a:prstGeom>
          <a:noFill/>
        </p:spPr>
        <p:txBody>
          <a:bodyPr wrap="none" rtlCol="0">
            <a:spAutoFit/>
          </a:bodyPr>
          <a:lstStyle/>
          <a:p>
            <a:r>
              <a:rPr lang="fi-FI" sz="8000" dirty="0">
                <a:solidFill>
                  <a:schemeClr val="accent2">
                    <a:lumMod val="75000"/>
                  </a:schemeClr>
                </a:solidFill>
              </a:rPr>
              <a:t>3</a:t>
            </a:r>
          </a:p>
        </p:txBody>
      </p:sp>
    </p:spTree>
    <p:extLst>
      <p:ext uri="{BB962C8B-B14F-4D97-AF65-F5344CB8AC3E}">
        <p14:creationId xmlns:p14="http://schemas.microsoft.com/office/powerpoint/2010/main" val="1726816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47" y="1320655"/>
            <a:ext cx="10515600" cy="1325563"/>
          </a:xfrm>
        </p:spPr>
        <p:txBody>
          <a:bodyPr>
            <a:normAutofit/>
          </a:bodyPr>
          <a:lstStyle/>
          <a:p>
            <a:pPr algn="ctr"/>
            <a:r>
              <a:rPr lang="fi-FI" sz="7200" dirty="0" smtClean="0"/>
              <a:t>Väittely</a:t>
            </a:r>
            <a:endParaRPr lang="fi-FI" sz="7200" dirty="0"/>
          </a:p>
        </p:txBody>
      </p:sp>
      <p:pic>
        <p:nvPicPr>
          <p:cNvPr id="3" name="Picture 2" descr="critical thinking | Justine Grayk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726" y="2646218"/>
            <a:ext cx="3926643" cy="3926643"/>
          </a:xfrm>
          <a:prstGeom prst="rect">
            <a:avLst/>
          </a:prstGeom>
        </p:spPr>
      </p:pic>
      <p:pic>
        <p:nvPicPr>
          <p:cNvPr id="4" name="Picture 3" descr="critical thinking | Justine Graykin"/>
          <p:cNvPicPr>
            <a:picLocks noChangeAspect="1"/>
          </p:cNvPicPr>
          <p:nvPr/>
        </p:nvPicPr>
        <p:blipFill rotWithShape="1">
          <a:blip r:embed="rId2">
            <a:extLst>
              <a:ext uri="{28A0092B-C50C-407E-A947-70E740481C1C}">
                <a14:useLocalDpi xmlns:a14="http://schemas.microsoft.com/office/drawing/2010/main" val="0"/>
              </a:ext>
            </a:extLst>
          </a:blip>
          <a:srcRect r="47428"/>
          <a:stretch/>
        </p:blipFill>
        <p:spPr>
          <a:xfrm>
            <a:off x="2646221" y="2646217"/>
            <a:ext cx="2064327" cy="3926643"/>
          </a:xfrm>
          <a:prstGeom prst="rect">
            <a:avLst/>
          </a:prstGeom>
        </p:spPr>
      </p:pic>
      <p:pic>
        <p:nvPicPr>
          <p:cNvPr id="5" name="Picture 4" descr="critical thinking | Justine Graykin"/>
          <p:cNvPicPr>
            <a:picLocks noChangeAspect="1"/>
          </p:cNvPicPr>
          <p:nvPr/>
        </p:nvPicPr>
        <p:blipFill rotWithShape="1">
          <a:blip r:embed="rId2">
            <a:extLst>
              <a:ext uri="{28A0092B-C50C-407E-A947-70E740481C1C}">
                <a14:useLocalDpi xmlns:a14="http://schemas.microsoft.com/office/drawing/2010/main" val="0"/>
              </a:ext>
            </a:extLst>
          </a:blip>
          <a:srcRect l="57253"/>
          <a:stretch/>
        </p:blipFill>
        <p:spPr>
          <a:xfrm>
            <a:off x="7797204" y="2646217"/>
            <a:ext cx="1678520" cy="3926643"/>
          </a:xfrm>
          <a:prstGeom prst="rect">
            <a:avLst/>
          </a:prstGeom>
        </p:spPr>
      </p:pic>
    </p:spTree>
    <p:extLst>
      <p:ext uri="{BB962C8B-B14F-4D97-AF65-F5344CB8AC3E}">
        <p14:creationId xmlns:p14="http://schemas.microsoft.com/office/powerpoint/2010/main" val="3304908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Sokerisateenkaaret – piirrä malli</a:t>
            </a:r>
            <a:endParaRPr lang="fi-FI" dirty="0"/>
          </a:p>
        </p:txBody>
      </p:sp>
      <p:sp>
        <p:nvSpPr>
          <p:cNvPr id="3" name="Content Placeholder 2"/>
          <p:cNvSpPr>
            <a:spLocks noGrp="1"/>
          </p:cNvSpPr>
          <p:nvPr>
            <p:ph idx="1"/>
          </p:nvPr>
        </p:nvSpPr>
        <p:spPr>
          <a:xfrm>
            <a:off x="838200" y="1825625"/>
            <a:ext cx="10240478" cy="4351338"/>
          </a:xfrm>
        </p:spPr>
        <p:txBody>
          <a:bodyPr>
            <a:normAutofit/>
          </a:bodyPr>
          <a:lstStyle/>
          <a:p>
            <a:pPr marL="0" indent="0">
              <a:buNone/>
            </a:pPr>
            <a:r>
              <a:rPr lang="en-US" sz="2400" dirty="0" err="1" smtClean="0"/>
              <a:t>Suunnittele</a:t>
            </a:r>
            <a:r>
              <a:rPr lang="en-US" sz="2400" dirty="0" smtClean="0"/>
              <a:t> </a:t>
            </a:r>
            <a:r>
              <a:rPr lang="en-US" sz="2400" dirty="0" err="1" smtClean="0"/>
              <a:t>malli</a:t>
            </a:r>
            <a:r>
              <a:rPr lang="en-US" sz="2400" dirty="0" smtClean="0"/>
              <a:t> </a:t>
            </a:r>
            <a:r>
              <a:rPr lang="en-US" sz="2400" dirty="0" err="1" smtClean="0"/>
              <a:t>tästä</a:t>
            </a:r>
            <a:r>
              <a:rPr lang="en-US" sz="2400" dirty="0" smtClean="0"/>
              <a:t> </a:t>
            </a:r>
            <a:r>
              <a:rPr lang="en-US" sz="2400" dirty="0" err="1" smtClean="0"/>
              <a:t>työstä</a:t>
            </a:r>
            <a:r>
              <a:rPr lang="en-US" sz="2400" dirty="0" smtClean="0"/>
              <a:t>, </a:t>
            </a:r>
            <a:r>
              <a:rPr lang="en-US" sz="2400" dirty="0" err="1" smtClean="0"/>
              <a:t>josta</a:t>
            </a:r>
            <a:r>
              <a:rPr lang="en-US" sz="2400" dirty="0" smtClean="0"/>
              <a:t> </a:t>
            </a:r>
            <a:r>
              <a:rPr lang="en-US" sz="2400" dirty="0" err="1" smtClean="0"/>
              <a:t>käy</a:t>
            </a:r>
            <a:r>
              <a:rPr lang="en-US" sz="2400" dirty="0" smtClean="0"/>
              <a:t> </a:t>
            </a:r>
            <a:r>
              <a:rPr lang="en-US" sz="2400" dirty="0" err="1" smtClean="0"/>
              <a:t>ilmi</a:t>
            </a:r>
            <a:r>
              <a:rPr lang="en-US" sz="2400" dirty="0" smtClean="0"/>
              <a:t> </a:t>
            </a:r>
            <a:r>
              <a:rPr lang="en-US" sz="2400" dirty="0" err="1" smtClean="0"/>
              <a:t>että</a:t>
            </a:r>
            <a:r>
              <a:rPr lang="en-US" sz="2400" dirty="0" smtClean="0"/>
              <a:t>:</a:t>
            </a:r>
          </a:p>
          <a:p>
            <a:pPr marL="0" indent="0">
              <a:buNone/>
            </a:pPr>
            <a:endParaRPr lang="en-US" sz="2400" dirty="0" smtClean="0"/>
          </a:p>
          <a:p>
            <a:pPr marL="457200" indent="-457200">
              <a:buAutoNum type="alphaLcParenR"/>
            </a:pPr>
            <a:r>
              <a:rPr lang="en-US" sz="2400" dirty="0" err="1" smtClean="0"/>
              <a:t>Harvempi</a:t>
            </a:r>
            <a:r>
              <a:rPr lang="en-US" sz="2400" dirty="0" smtClean="0"/>
              <a:t> </a:t>
            </a:r>
            <a:r>
              <a:rPr lang="en-US" sz="2400" dirty="0" err="1" smtClean="0"/>
              <a:t>aine</a:t>
            </a:r>
            <a:r>
              <a:rPr lang="en-US" sz="2400" dirty="0" smtClean="0"/>
              <a:t> </a:t>
            </a:r>
            <a:r>
              <a:rPr lang="en-US" sz="2400" dirty="0" err="1" smtClean="0"/>
              <a:t>kelluu</a:t>
            </a:r>
            <a:r>
              <a:rPr lang="en-US" sz="2400" dirty="0" smtClean="0"/>
              <a:t> </a:t>
            </a:r>
            <a:r>
              <a:rPr lang="en-US" sz="2400" dirty="0" err="1" smtClean="0"/>
              <a:t>tiheämmässä</a:t>
            </a:r>
            <a:r>
              <a:rPr lang="en-US" sz="2400" dirty="0" smtClean="0"/>
              <a:t> </a:t>
            </a:r>
            <a:r>
              <a:rPr lang="en-US" sz="2400" dirty="0" err="1" smtClean="0"/>
              <a:t>aineessa</a:t>
            </a:r>
            <a:r>
              <a:rPr lang="en-US" sz="2400" dirty="0" smtClean="0"/>
              <a:t>.</a:t>
            </a:r>
          </a:p>
          <a:p>
            <a:pPr marL="457200" indent="-457200">
              <a:buAutoNum type="alphaLcParenR"/>
            </a:pPr>
            <a:r>
              <a:rPr lang="en-US" sz="2400" dirty="0" err="1" smtClean="0"/>
              <a:t>Liukenemisessa</a:t>
            </a:r>
            <a:r>
              <a:rPr lang="en-US" sz="2400" dirty="0" smtClean="0"/>
              <a:t> </a:t>
            </a:r>
            <a:r>
              <a:rPr lang="en-US" sz="2400" dirty="0" err="1" smtClean="0"/>
              <a:t>aine</a:t>
            </a:r>
            <a:r>
              <a:rPr lang="en-US" sz="2400" dirty="0" smtClean="0"/>
              <a:t> </a:t>
            </a:r>
            <a:r>
              <a:rPr lang="en-US" sz="2400" dirty="0" err="1" smtClean="0"/>
              <a:t>ei</a:t>
            </a:r>
            <a:r>
              <a:rPr lang="en-US" sz="2400" dirty="0" smtClean="0"/>
              <a:t> </a:t>
            </a:r>
            <a:r>
              <a:rPr lang="en-US" sz="2400" dirty="0" err="1" smtClean="0"/>
              <a:t>katoa</a:t>
            </a:r>
            <a:r>
              <a:rPr lang="en-US" sz="2400" dirty="0" smtClean="0"/>
              <a:t>, </a:t>
            </a:r>
            <a:r>
              <a:rPr lang="en-US" sz="2400" dirty="0" err="1" smtClean="0"/>
              <a:t>vaan</a:t>
            </a:r>
            <a:r>
              <a:rPr lang="en-US" sz="2400" dirty="0" smtClean="0"/>
              <a:t> </a:t>
            </a:r>
            <a:r>
              <a:rPr lang="en-US" sz="2400" dirty="0" err="1" smtClean="0"/>
              <a:t>sekoittuu</a:t>
            </a:r>
            <a:r>
              <a:rPr lang="en-US" sz="2400" dirty="0" smtClean="0"/>
              <a:t> </a:t>
            </a:r>
            <a:r>
              <a:rPr lang="en-US" sz="2400" dirty="0" err="1" smtClean="0"/>
              <a:t>tasaisesti</a:t>
            </a:r>
            <a:r>
              <a:rPr lang="en-US" sz="2400" dirty="0" smtClean="0"/>
              <a:t> </a:t>
            </a:r>
            <a:r>
              <a:rPr lang="en-US" sz="2400" dirty="0" err="1" smtClean="0"/>
              <a:t>nesteeseen</a:t>
            </a:r>
            <a:r>
              <a:rPr lang="en-US" sz="2400" dirty="0" smtClean="0"/>
              <a:t>.</a:t>
            </a:r>
          </a:p>
        </p:txBody>
      </p:sp>
      <p:sp>
        <p:nvSpPr>
          <p:cNvPr id="8" name="Rectangle 7"/>
          <p:cNvSpPr/>
          <p:nvPr/>
        </p:nvSpPr>
        <p:spPr>
          <a:xfrm>
            <a:off x="5977217" y="3244334"/>
            <a:ext cx="237566" cy="369332"/>
          </a:xfrm>
          <a:prstGeom prst="rect">
            <a:avLst/>
          </a:prstGeom>
        </p:spPr>
        <p:txBody>
          <a:bodyPr wrap="none">
            <a:spAutoFit/>
          </a:bodyPr>
          <a:lstStyle/>
          <a:p>
            <a:r>
              <a:rPr lang="fi-FI" dirty="0"/>
              <a:t> </a:t>
            </a:r>
          </a:p>
        </p:txBody>
      </p:sp>
      <p:sp>
        <p:nvSpPr>
          <p:cNvPr id="5" name="TextBox 4"/>
          <p:cNvSpPr txBox="1"/>
          <p:nvPr/>
        </p:nvSpPr>
        <p:spPr>
          <a:xfrm>
            <a:off x="11449539" y="-183661"/>
            <a:ext cx="704039" cy="1323439"/>
          </a:xfrm>
          <a:prstGeom prst="rect">
            <a:avLst/>
          </a:prstGeom>
          <a:noFill/>
        </p:spPr>
        <p:txBody>
          <a:bodyPr wrap="none" rtlCol="0">
            <a:spAutoFit/>
          </a:bodyPr>
          <a:lstStyle/>
          <a:p>
            <a:r>
              <a:rPr lang="fi-FI" sz="8000" dirty="0">
                <a:solidFill>
                  <a:schemeClr val="accent2">
                    <a:lumMod val="75000"/>
                  </a:schemeClr>
                </a:solidFill>
              </a:rPr>
              <a:t>4</a:t>
            </a:r>
          </a:p>
        </p:txBody>
      </p:sp>
    </p:spTree>
    <p:extLst>
      <p:ext uri="{BB962C8B-B14F-4D97-AF65-F5344CB8AC3E}">
        <p14:creationId xmlns:p14="http://schemas.microsoft.com/office/powerpoint/2010/main" val="1476773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Äänestä voittajaa</a:t>
            </a:r>
            <a:endParaRPr lang="fi-FI" dirty="0"/>
          </a:p>
        </p:txBody>
      </p:sp>
      <p:sp>
        <p:nvSpPr>
          <p:cNvPr id="3" name="Content Placeholder 2"/>
          <p:cNvSpPr>
            <a:spLocks noGrp="1"/>
          </p:cNvSpPr>
          <p:nvPr>
            <p:ph idx="1"/>
          </p:nvPr>
        </p:nvSpPr>
        <p:spPr/>
        <p:txBody>
          <a:bodyPr/>
          <a:lstStyle/>
          <a:p>
            <a:pPr marL="0" indent="0">
              <a:buNone/>
            </a:pPr>
            <a:r>
              <a:rPr lang="fi-FI" sz="3600" b="1" dirty="0" smtClean="0"/>
              <a:t>www.menti.com</a:t>
            </a:r>
          </a:p>
          <a:p>
            <a:pPr marL="0" indent="0">
              <a:buNone/>
            </a:pPr>
            <a:endParaRPr lang="fi-FI" b="1" dirty="0"/>
          </a:p>
          <a:p>
            <a:pPr marL="0" indent="0">
              <a:buNone/>
            </a:pPr>
            <a:r>
              <a:rPr lang="fi-FI" b="1" dirty="0" smtClean="0"/>
              <a:t>EP-POM </a:t>
            </a:r>
            <a:r>
              <a:rPr lang="fi-FI" b="1" dirty="0" smtClean="0">
                <a:sym typeface="Wingdings" panose="05000000000000000000" pitchFamily="2" charset="2"/>
              </a:rPr>
              <a:t> </a:t>
            </a:r>
            <a:r>
              <a:rPr lang="fi-FI" b="1" dirty="0" smtClean="0"/>
              <a:t>86 </a:t>
            </a:r>
            <a:r>
              <a:rPr lang="fi-FI" b="1" dirty="0"/>
              <a:t>62 </a:t>
            </a:r>
            <a:r>
              <a:rPr lang="fi-FI" b="1" dirty="0" smtClean="0"/>
              <a:t>40</a:t>
            </a:r>
          </a:p>
          <a:p>
            <a:pPr marL="0" indent="0">
              <a:buNone/>
            </a:pPr>
            <a:endParaRPr lang="fi-FI" b="1" dirty="0"/>
          </a:p>
          <a:p>
            <a:pPr marL="0" indent="0">
              <a:buNone/>
            </a:pPr>
            <a:r>
              <a:rPr lang="fi-FI" b="1" dirty="0" smtClean="0"/>
              <a:t>AGENTIT </a:t>
            </a:r>
            <a:r>
              <a:rPr lang="fi-FI" b="1" dirty="0" smtClean="0">
                <a:sym typeface="Wingdings" panose="05000000000000000000" pitchFamily="2" charset="2"/>
              </a:rPr>
              <a:t> </a:t>
            </a:r>
            <a:r>
              <a:rPr lang="fi-FI" b="1" dirty="0"/>
              <a:t>68 03 10</a:t>
            </a:r>
            <a:endParaRPr lang="fi-FI" b="1" dirty="0"/>
          </a:p>
        </p:txBody>
      </p:sp>
    </p:spTree>
    <p:extLst>
      <p:ext uri="{BB962C8B-B14F-4D97-AF65-F5344CB8AC3E}">
        <p14:creationId xmlns:p14="http://schemas.microsoft.com/office/powerpoint/2010/main" val="378946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6" y="2571490"/>
            <a:ext cx="10770668" cy="1325563"/>
          </a:xfrm>
        </p:spPr>
        <p:txBody>
          <a:bodyPr>
            <a:normAutofit fontScale="90000"/>
          </a:bodyPr>
          <a:lstStyle/>
          <a:p>
            <a:pPr algn="ctr"/>
            <a:r>
              <a:rPr lang="fi-FI" sz="7200" dirty="0" smtClean="0"/>
              <a:t>Mitä tarkoittaa ennakkokäsitys? </a:t>
            </a:r>
            <a:r>
              <a:rPr lang="fi-FI" sz="5300" i="1" dirty="0" smtClean="0"/>
              <a:t>(≈ virhekäsitys, naiivi käsitys)</a:t>
            </a:r>
            <a:endParaRPr lang="fi-FI" sz="5300" i="1" dirty="0"/>
          </a:p>
        </p:txBody>
      </p:sp>
    </p:spTree>
    <p:extLst>
      <p:ext uri="{BB962C8B-B14F-4D97-AF65-F5344CB8AC3E}">
        <p14:creationId xmlns:p14="http://schemas.microsoft.com/office/powerpoint/2010/main" val="98257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Ennakkokäsitykset</a:t>
            </a:r>
            <a:endParaRPr lang="fi-FI" dirty="0"/>
          </a:p>
        </p:txBody>
      </p:sp>
      <p:pic>
        <p:nvPicPr>
          <p:cNvPr id="4" name="Content Placeholder 3" descr="Sano, sano, requetesan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06910" y="4540822"/>
            <a:ext cx="2478311" cy="1982649"/>
          </a:xfrm>
        </p:spPr>
      </p:pic>
      <p:grpSp>
        <p:nvGrpSpPr>
          <p:cNvPr id="13" name="Group 12"/>
          <p:cNvGrpSpPr/>
          <p:nvPr/>
        </p:nvGrpSpPr>
        <p:grpSpPr>
          <a:xfrm>
            <a:off x="6836438" y="2868819"/>
            <a:ext cx="0" cy="1872735"/>
            <a:chOff x="5284269" y="2939897"/>
            <a:chExt cx="0" cy="1872735"/>
          </a:xfrm>
        </p:grpSpPr>
        <p:cxnSp>
          <p:nvCxnSpPr>
            <p:cNvPr id="6" name="Straight Arrow Connector 5"/>
            <p:cNvCxnSpPr/>
            <p:nvPr/>
          </p:nvCxnSpPr>
          <p:spPr>
            <a:xfrm flipV="1">
              <a:off x="5284269" y="4138863"/>
              <a:ext cx="0" cy="67376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84269" y="3540492"/>
              <a:ext cx="0" cy="67376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84269" y="2939897"/>
              <a:ext cx="0" cy="67376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descr="Lightbulb_by_Trixyrogue | Chapter 11. The Enron Executiv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685" y="730582"/>
            <a:ext cx="1893505" cy="2177530"/>
          </a:xfrm>
          <a:prstGeom prst="rect">
            <a:avLst/>
          </a:prstGeom>
        </p:spPr>
      </p:pic>
    </p:spTree>
    <p:extLst>
      <p:ext uri="{BB962C8B-B14F-4D97-AF65-F5344CB8AC3E}">
        <p14:creationId xmlns:p14="http://schemas.microsoft.com/office/powerpoint/2010/main" val="62899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Ennakkokäsitykset</a:t>
            </a:r>
            <a:endParaRPr lang="fi-FI" dirty="0"/>
          </a:p>
        </p:txBody>
      </p:sp>
      <p:pic>
        <p:nvPicPr>
          <p:cNvPr id="12" name="Picture 11" descr="2 manzanas al día para cuidar al corazón | Curiosidad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760" y="2493536"/>
            <a:ext cx="2051184" cy="2051184"/>
          </a:xfrm>
          <a:prstGeom prst="rect">
            <a:avLst/>
          </a:prstGeom>
        </p:spPr>
      </p:pic>
      <p:pic>
        <p:nvPicPr>
          <p:cNvPr id="5" name="Picture 4" descr="Anime eye by pen tool practice by PhilomathicDusk 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090" y="2765860"/>
            <a:ext cx="1937886" cy="1937886"/>
          </a:xfrm>
          <a:prstGeom prst="rect">
            <a:avLst/>
          </a:prstGeom>
        </p:spPr>
      </p:pic>
      <p:cxnSp>
        <p:nvCxnSpPr>
          <p:cNvPr id="15" name="Straight Arrow Connector 14"/>
          <p:cNvCxnSpPr/>
          <p:nvPr/>
        </p:nvCxnSpPr>
        <p:spPr>
          <a:xfrm flipV="1">
            <a:off x="2910178" y="3699726"/>
            <a:ext cx="5120640" cy="13532"/>
          </a:xfrm>
          <a:prstGeom prst="straightConnector1">
            <a:avLst/>
          </a:prstGeom>
          <a:ln w="38100">
            <a:solidFill>
              <a:schemeClr val="accent4">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59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20 maggio 2011 – Là in mezzo al mar… ci stan camin c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411" y="1231095"/>
            <a:ext cx="3026020" cy="2017347"/>
          </a:xfrm>
          <a:prstGeom prst="rect">
            <a:avLst/>
          </a:prstGeom>
        </p:spPr>
      </p:pic>
      <p:sp>
        <p:nvSpPr>
          <p:cNvPr id="2" name="Title 1"/>
          <p:cNvSpPr>
            <a:spLocks noGrp="1"/>
          </p:cNvSpPr>
          <p:nvPr>
            <p:ph type="title"/>
          </p:nvPr>
        </p:nvSpPr>
        <p:spPr/>
        <p:txBody>
          <a:bodyPr/>
          <a:lstStyle/>
          <a:p>
            <a:r>
              <a:rPr lang="fi-FI" dirty="0" smtClean="0"/>
              <a:t>Ennakkokäsitykset</a:t>
            </a:r>
            <a:endParaRPr lang="fi-FI" dirty="0"/>
          </a:p>
        </p:txBody>
      </p:sp>
      <p:pic>
        <p:nvPicPr>
          <p:cNvPr id="4" name="Picture 3" descr="Feather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358" y="1982913"/>
            <a:ext cx="1435749" cy="1119884"/>
          </a:xfrm>
          <a:prstGeom prst="rect">
            <a:avLst/>
          </a:prstGeom>
        </p:spPr>
      </p:pic>
      <p:pic>
        <p:nvPicPr>
          <p:cNvPr id="23" name="Picture 22" descr="File:George Washington Presidential $1 Coin obverse.pn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332" y="1982913"/>
            <a:ext cx="863982" cy="863982"/>
          </a:xfrm>
          <a:prstGeom prst="rect">
            <a:avLst/>
          </a:prstGeom>
        </p:spPr>
      </p:pic>
      <p:cxnSp>
        <p:nvCxnSpPr>
          <p:cNvPr id="8" name="Straight Connector 7"/>
          <p:cNvCxnSpPr/>
          <p:nvPr/>
        </p:nvCxnSpPr>
        <p:spPr>
          <a:xfrm>
            <a:off x="441158" y="6343048"/>
            <a:ext cx="11309684"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02260" y="2657679"/>
            <a:ext cx="0" cy="749664"/>
          </a:xfrm>
          <a:prstGeom prst="straightConnector1">
            <a:avLst/>
          </a:prstGeom>
          <a:ln w="38100">
            <a:solidFill>
              <a:schemeClr val="accent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67323" y="2639509"/>
            <a:ext cx="4" cy="1874739"/>
          </a:xfrm>
          <a:prstGeom prst="straightConnector1">
            <a:avLst/>
          </a:prstGeom>
          <a:ln w="38100">
            <a:solidFill>
              <a:schemeClr val="accent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691314" y="2414904"/>
            <a:ext cx="39827" cy="3928144"/>
          </a:xfrm>
          <a:prstGeom prst="straightConnector1">
            <a:avLst/>
          </a:prstGeom>
          <a:ln w="38100">
            <a:solidFill>
              <a:schemeClr val="accent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94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Ennakkokäsitykset</a:t>
            </a:r>
            <a:endParaRPr lang="fi-FI" dirty="0"/>
          </a:p>
        </p:txBody>
      </p:sp>
      <p:grpSp>
        <p:nvGrpSpPr>
          <p:cNvPr id="38" name="Group 37"/>
          <p:cNvGrpSpPr/>
          <p:nvPr/>
        </p:nvGrpSpPr>
        <p:grpSpPr>
          <a:xfrm>
            <a:off x="3696896" y="1004701"/>
            <a:ext cx="6159373" cy="5607856"/>
            <a:chOff x="3696896" y="1004701"/>
            <a:chExt cx="6159373" cy="5607856"/>
          </a:xfrm>
        </p:grpSpPr>
        <p:grpSp>
          <p:nvGrpSpPr>
            <p:cNvPr id="11" name="Group 10"/>
            <p:cNvGrpSpPr/>
            <p:nvPr/>
          </p:nvGrpSpPr>
          <p:grpSpPr>
            <a:xfrm>
              <a:off x="3696896" y="1004701"/>
              <a:ext cx="6159373" cy="5607856"/>
              <a:chOff x="4083427" y="2427132"/>
              <a:chExt cx="4311607" cy="3925542"/>
            </a:xfrm>
          </p:grpSpPr>
          <p:pic>
            <p:nvPicPr>
              <p:cNvPr id="3" name="Picture 2" descr="Hand 002 by ISOStock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621828">
                <a:off x="5351631" y="2427132"/>
                <a:ext cx="2205789" cy="3308684"/>
              </a:xfrm>
              <a:prstGeom prst="rect">
                <a:avLst/>
              </a:prstGeom>
            </p:spPr>
          </p:pic>
          <p:sp>
            <p:nvSpPr>
              <p:cNvPr id="5" name="Flowchart: Manual Operation 4"/>
              <p:cNvSpPr/>
              <p:nvPr/>
            </p:nvSpPr>
            <p:spPr>
              <a:xfrm>
                <a:off x="4283242" y="4446871"/>
                <a:ext cx="3946358" cy="1905803"/>
              </a:xfrm>
              <a:prstGeom prst="flowChartManualOperation">
                <a:avLst/>
              </a:prstGeom>
              <a:solidFill>
                <a:srgbClr val="5B9BD5">
                  <a:alpha val="25098"/>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 name="Straight Connector 6"/>
              <p:cNvCxnSpPr/>
              <p:nvPr/>
            </p:nvCxnSpPr>
            <p:spPr>
              <a:xfrm flipH="1" flipV="1">
                <a:off x="4083427" y="4005072"/>
                <a:ext cx="383419" cy="85664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048525" y="4014058"/>
                <a:ext cx="346509" cy="85664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5740267" y="4094746"/>
              <a:ext cx="768165" cy="7138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01903" y="4292867"/>
              <a:ext cx="739541" cy="13314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02718" y="4936155"/>
              <a:ext cx="75959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40267" y="5333254"/>
              <a:ext cx="306405" cy="47324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661388" y="4023360"/>
              <a:ext cx="683715" cy="14277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574119" y="4628824"/>
              <a:ext cx="674732" cy="11710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511393" y="5103366"/>
              <a:ext cx="674732" cy="11710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084144" y="5470117"/>
              <a:ext cx="427249" cy="29787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472911" y="5655408"/>
              <a:ext cx="35521" cy="54818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1929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6" y="2571490"/>
            <a:ext cx="10770668" cy="1325563"/>
          </a:xfrm>
        </p:spPr>
        <p:txBody>
          <a:bodyPr>
            <a:normAutofit/>
          </a:bodyPr>
          <a:lstStyle/>
          <a:p>
            <a:pPr algn="ctr"/>
            <a:r>
              <a:rPr lang="fi-FI" sz="7200" dirty="0" smtClean="0"/>
              <a:t>Mitä tarkoittaa malli?</a:t>
            </a:r>
            <a:endParaRPr lang="fi-FI" sz="7200" i="1" dirty="0"/>
          </a:p>
        </p:txBody>
      </p:sp>
    </p:spTree>
    <p:extLst>
      <p:ext uri="{BB962C8B-B14F-4D97-AF65-F5344CB8AC3E}">
        <p14:creationId xmlns:p14="http://schemas.microsoft.com/office/powerpoint/2010/main" val="2657904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458</Words>
  <Application>Microsoft Office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Ennakkokäsitykset ja mallit</vt:lpstr>
      <vt:lpstr>Väittely</vt:lpstr>
      <vt:lpstr>Äänestä voittajaa</vt:lpstr>
      <vt:lpstr>Mitä tarkoittaa ennakkokäsitys? (≈ virhekäsitys, naiivi käsitys)</vt:lpstr>
      <vt:lpstr>Ennakkokäsitykset</vt:lpstr>
      <vt:lpstr>Ennakkokäsitykset</vt:lpstr>
      <vt:lpstr>Ennakkokäsitykset</vt:lpstr>
      <vt:lpstr>Ennakkokäsitykset</vt:lpstr>
      <vt:lpstr>Mitä tarkoittaa malli?</vt:lpstr>
      <vt:lpstr>Mallit</vt:lpstr>
      <vt:lpstr>Mallit</vt:lpstr>
      <vt:lpstr>Mallit</vt:lpstr>
      <vt:lpstr>Mallit</vt:lpstr>
      <vt:lpstr>Mallit</vt:lpstr>
      <vt:lpstr>Tutkitaan – 2 pistettä</vt:lpstr>
      <vt:lpstr>Tehtävä 1: Vesilasi ja nuolet</vt:lpstr>
      <vt:lpstr>Tehtävä 2: Sokerisateenkaaret</vt:lpstr>
      <vt:lpstr>Sokerisateenkaaret – tee tutkimustyö</vt:lpstr>
      <vt:lpstr>Sokerisateenkaaret – kirjoita muistiin vastaus</vt:lpstr>
      <vt:lpstr>Sokerisateenkaaret – piirrä malli</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Tutkiva oppiminen</dc:title>
  <dc:creator>Ketonen, Laura</dc:creator>
  <cp:lastModifiedBy>Ketonen, Laura</cp:lastModifiedBy>
  <cp:revision>430</cp:revision>
  <dcterms:created xsi:type="dcterms:W3CDTF">2018-09-29T14:12:34Z</dcterms:created>
  <dcterms:modified xsi:type="dcterms:W3CDTF">2018-11-16T10:02:15Z</dcterms:modified>
</cp:coreProperties>
</file>