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3"/>
  </p:notesMasterIdLst>
  <p:sldIdLst>
    <p:sldId id="256" r:id="rId6"/>
    <p:sldId id="260" r:id="rId7"/>
    <p:sldId id="257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99CC"/>
    <a:srgbClr val="FFFFFF"/>
    <a:srgbClr val="FFFFDD"/>
    <a:srgbClr val="005082"/>
    <a:srgbClr val="198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4"/>
    <p:restoredTop sz="94658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189321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755639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371695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704034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7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67921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>
                <a:solidFill>
                  <a:schemeClr val="accent1"/>
                </a:solidFill>
                <a:latin typeface="Verdana" pitchFamily="34" charset="0"/>
              </a:rPr>
              <a:t>Forum 3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QZI1hsi1P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>
                <a:solidFill>
                  <a:schemeClr val="accent1"/>
                </a:solidFill>
              </a:rPr>
              <a:t>Luku x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>
                <a:solidFill>
                  <a:schemeClr val="accent1"/>
                </a:solidFill>
              </a:rPr>
              <a:t>Luvun otsikko</a:t>
            </a:r>
            <a:endParaRPr lang="fi-FI" altLang="fi-FI" sz="2400" i="0">
              <a:solidFill>
                <a:schemeClr val="accent1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419600" y="2133600"/>
            <a:ext cx="301717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14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Euroopan unioni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ja talouden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globalisaatio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EKP:n rahapoliittiset välineet</a:t>
            </a:r>
            <a:endParaRPr lang="fi-FI" alt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971600" y="1628800"/>
            <a:ext cx="7772400" cy="4495800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dirty="0"/>
              <a:t>Katso lyhyt animaatio EKP:n toiminnasta ja eurojärjestelmästä.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u="sng" dirty="0">
                <a:solidFill>
                  <a:schemeClr val="hlink"/>
                </a:solidFill>
                <a:hlinkClick r:id="rId2"/>
              </a:rPr>
              <a:t>https://www.youtube.com/watch?v=0QZI1hsi1PA</a:t>
            </a:r>
          </a:p>
          <a:p>
            <a:pPr marL="457200" lvl="0" indent="-457200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endParaRPr lang="fi-FI" dirty="0"/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b="1" dirty="0"/>
              <a:t>Tehtävät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fi-FI" dirty="0"/>
          </a:p>
          <a:p>
            <a:pPr marL="457200" lvl="0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rabicPeriod"/>
            </a:pPr>
            <a:r>
              <a:rPr lang="fi-FI" dirty="0"/>
              <a:t>Tutki seuraavien diojen kaavioita EKP:n rahapoliittisista </a:t>
            </a:r>
            <a:r>
              <a:rPr lang="fi-FI"/>
              <a:t>välineistä.</a:t>
            </a:r>
          </a:p>
          <a:p>
            <a:pPr marL="457200" lvl="0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rabicPeriod"/>
            </a:pPr>
            <a:r>
              <a:rPr lang="fi-FI"/>
              <a:t>Tiivistä </a:t>
            </a:r>
            <a:r>
              <a:rPr lang="fi-FI" dirty="0"/>
              <a:t>EKP:n tavoitteet ja keinot muutamaan virkkeeseen.</a:t>
            </a:r>
          </a:p>
          <a:p>
            <a:endParaRPr lang="fi-FI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Avomarkkinaoperaatio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vähentää kysyntää. Rahamarkkinoita kiristetään eli korkoa pyritään nostamaan.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748087" y="2913856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lainattava raha vähenee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6. kulutus vähenee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619671" y="1933178"/>
            <a:ext cx="295093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myy sijoitus-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todistuksia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206228" y="4886722"/>
            <a:ext cx="14398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rahaa EKP:lle</a:t>
            </a:r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2062163" y="436562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702300" y="1933178"/>
            <a:ext cx="1655763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korko nousee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886722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lainojen kysyntä heikkenee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Avomarkkinaoperaatio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lisätä kysyntää. Rahamarkkinoita löysätään eli korkoa pyritään laskemaan.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748087" y="2913856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lainattava raha lisääntyy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6. kulutus kasvaa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775167" y="1933178"/>
            <a:ext cx="224132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rahaa pankeille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666082" y="4872797"/>
            <a:ext cx="25098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EKP ostaa sijoitustodistuksia</a:t>
            </a:r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2062163" y="436562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702300" y="1933178"/>
            <a:ext cx="1655763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korko laskee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953397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lainojen kysyntä kasvaa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7374786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Ohjauskoron käyttö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hillitä voimistuvaa kysyntää.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635896" y="2913856"/>
            <a:ext cx="197068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omat varat eivät kata kysyntää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94333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nostaa ohjauskorkoa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7. kulutus vähenee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775167" y="1933178"/>
            <a:ext cx="224132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lainan korko nousee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666082" y="4872797"/>
            <a:ext cx="25098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pankki tarvitsee lainaa</a:t>
            </a:r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2062163" y="436562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702300" y="1933178"/>
            <a:ext cx="1655763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6. korko nousee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953397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lainojen kysyntä kasvaa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9870763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Ohjauskoron käyttö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voimistaa kysyntää.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635896" y="2913856"/>
            <a:ext cx="197068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94333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laskee ohjauskorkoa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kulutus voimistuu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775167" y="1933178"/>
            <a:ext cx="224132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lainan korko laskee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606583" y="1902114"/>
            <a:ext cx="1822028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lainan korko laskee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953397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lainojen kysyntä kasvaa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9033167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3" grpId="0"/>
      <p:bldP spid="14" grpId="0" animBg="1"/>
      <p:bldP spid="15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Vähimmäisvarantojärjestelmä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kiristää rahamarkkinoita.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602966" y="2915642"/>
            <a:ext cx="204269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</a:t>
            </a:r>
            <a:r>
              <a:rPr lang="fi-FI" altLang="fi-FI" sz="2000" i="0">
                <a:solidFill>
                  <a:srgbClr val="0099CC"/>
                </a:solidFill>
                <a:latin typeface="+mn-lt"/>
              </a:rPr>
              <a:t>lainattavan </a:t>
            </a:r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rahan määrä vähenee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94333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05788" y="291564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kulutus vähenee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367566" y="1687582"/>
            <a:ext cx="2827109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määräys vähimmäisvarannon korottamisesta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606583" y="1902114"/>
            <a:ext cx="1822028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korko nousee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869553" y="4574512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talletukset</a:t>
            </a:r>
          </a:p>
        </p:txBody>
      </p:sp>
      <p:sp>
        <p:nvSpPr>
          <p:cNvPr id="17" name="Freeform 29"/>
          <p:cNvSpPr>
            <a:spLocks/>
          </p:cNvSpPr>
          <p:nvPr/>
        </p:nvSpPr>
        <p:spPr bwMode="auto">
          <a:xfrm rot="19783358">
            <a:off x="2561274" y="3363594"/>
            <a:ext cx="892175" cy="517525"/>
          </a:xfrm>
          <a:custGeom>
            <a:avLst/>
            <a:gdLst>
              <a:gd name="T0" fmla="*/ 0 w 2204"/>
              <a:gd name="T1" fmla="*/ 0 h 1197"/>
              <a:gd name="T2" fmla="*/ 892175 w 2204"/>
              <a:gd name="T3" fmla="*/ 517525 h 1197"/>
              <a:gd name="T4" fmla="*/ 0 60000 65536"/>
              <a:gd name="T5" fmla="*/ 0 60000 65536"/>
              <a:gd name="T6" fmla="*/ 0 w 2204"/>
              <a:gd name="T7" fmla="*/ 0 h 1197"/>
              <a:gd name="T8" fmla="*/ 2204 w 2204"/>
              <a:gd name="T9" fmla="*/ 1197 h 119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4" h="1197">
                <a:moveTo>
                  <a:pt x="0" y="0"/>
                </a:moveTo>
                <a:cubicBezTo>
                  <a:pt x="367" y="199"/>
                  <a:pt x="1837" y="998"/>
                  <a:pt x="2204" y="119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 rot="19783358">
            <a:off x="5875077" y="3386138"/>
            <a:ext cx="892175" cy="517525"/>
          </a:xfrm>
          <a:custGeom>
            <a:avLst/>
            <a:gdLst>
              <a:gd name="T0" fmla="*/ 0 w 2204"/>
              <a:gd name="T1" fmla="*/ 0 h 1197"/>
              <a:gd name="T2" fmla="*/ 892175 w 2204"/>
              <a:gd name="T3" fmla="*/ 517525 h 1197"/>
              <a:gd name="T4" fmla="*/ 0 60000 65536"/>
              <a:gd name="T5" fmla="*/ 0 60000 65536"/>
              <a:gd name="T6" fmla="*/ 0 w 2204"/>
              <a:gd name="T7" fmla="*/ 0 h 1197"/>
              <a:gd name="T8" fmla="*/ 2204 w 2204"/>
              <a:gd name="T9" fmla="*/ 1197 h 119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4" h="1197">
                <a:moveTo>
                  <a:pt x="0" y="0"/>
                </a:moveTo>
                <a:cubicBezTo>
                  <a:pt x="367" y="199"/>
                  <a:pt x="1837" y="998"/>
                  <a:pt x="2204" y="119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9" name="Freeform 29"/>
          <p:cNvSpPr>
            <a:spLocks/>
          </p:cNvSpPr>
          <p:nvPr/>
        </p:nvSpPr>
        <p:spPr bwMode="auto">
          <a:xfrm rot="19783358" flipH="1">
            <a:off x="4417333" y="4445239"/>
            <a:ext cx="408813" cy="700235"/>
          </a:xfrm>
          <a:custGeom>
            <a:avLst/>
            <a:gdLst>
              <a:gd name="T0" fmla="*/ 0 w 2204"/>
              <a:gd name="T1" fmla="*/ 0 h 1197"/>
              <a:gd name="T2" fmla="*/ 892175 w 2204"/>
              <a:gd name="T3" fmla="*/ 517525 h 1197"/>
              <a:gd name="T4" fmla="*/ 0 60000 65536"/>
              <a:gd name="T5" fmla="*/ 0 60000 65536"/>
              <a:gd name="T6" fmla="*/ 0 w 2204"/>
              <a:gd name="T7" fmla="*/ 0 h 1197"/>
              <a:gd name="T8" fmla="*/ 2204 w 2204"/>
              <a:gd name="T9" fmla="*/ 1197 h 119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4" h="1197">
                <a:moveTo>
                  <a:pt x="0" y="0"/>
                </a:moveTo>
                <a:cubicBezTo>
                  <a:pt x="367" y="199"/>
                  <a:pt x="1837" y="998"/>
                  <a:pt x="2204" y="119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3132138" y="5229225"/>
            <a:ext cx="3095625" cy="792163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Kansalliset keskuspankit</a:t>
            </a:r>
          </a:p>
        </p:txBody>
      </p:sp>
    </p:spTree>
    <p:extLst>
      <p:ext uri="{BB962C8B-B14F-4D97-AF65-F5344CB8AC3E}">
        <p14:creationId xmlns:p14="http://schemas.microsoft.com/office/powerpoint/2010/main" xmlns="" val="10977539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3" grpId="0"/>
      <p:bldP spid="15" grpId="0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microsoft.com/office/2006/metadata/properties"/>
    <ds:schemaRef ds:uri="http://purl.org/dc/elements/1.1/"/>
    <ds:schemaRef ds:uri="a8d9c6b2-3655-4504-8205-749f4c2876db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67</TotalTime>
  <Words>245</Words>
  <Application>Microsoft Office PowerPoint</Application>
  <PresentationFormat>Näytössä katseltava diaesitys (4:3)</PresentationFormat>
  <Paragraphs>78</Paragraphs>
  <Slides>7</Slides>
  <Notes>6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Blank Presentation</vt:lpstr>
      <vt:lpstr>Dia 1</vt:lpstr>
      <vt:lpstr>EKP:n rahapoliittiset välineet</vt:lpstr>
      <vt:lpstr>Avomarkkinaoperaatio</vt:lpstr>
      <vt:lpstr>Avomarkkinaoperaatio</vt:lpstr>
      <vt:lpstr>Ohjauskoron käyttö</vt:lpstr>
      <vt:lpstr>Ohjauskoron käyttö</vt:lpstr>
      <vt:lpstr>Vähimmäisvarantojärjestelmä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Toni Uusimäki</cp:lastModifiedBy>
  <cp:revision>37</cp:revision>
  <dcterms:created xsi:type="dcterms:W3CDTF">2016-09-06T12:02:22Z</dcterms:created>
  <dcterms:modified xsi:type="dcterms:W3CDTF">2019-05-09T09:56:48Z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