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70" r:id="rId7"/>
    <p:sldId id="264" r:id="rId8"/>
    <p:sldId id="260" r:id="rId9"/>
    <p:sldId id="267" r:id="rId10"/>
    <p:sldId id="261" r:id="rId11"/>
    <p:sldId id="268" r:id="rId12"/>
    <p:sldId id="273" r:id="rId13"/>
    <p:sldId id="275" r:id="rId14"/>
    <p:sldId id="281" r:id="rId15"/>
    <p:sldId id="279" r:id="rId16"/>
    <p:sldId id="280" r:id="rId17"/>
    <p:sldId id="277" r:id="rId18"/>
    <p:sldId id="25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E769D5-7EA3-B757-7FF7-9D572699E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E50B2CD-C6A7-BD08-4DAE-E8898EE8C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F1D6BE-26AB-AA56-2039-9C0AAB0B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C0F984-5C83-4E4A-EC34-8615665B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47FA38-816C-1801-3D93-F36191FE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05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84FD0C-F603-5195-0971-BDB71FD8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AC56A06-571D-0B0C-7845-2E11500A6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BE9A4-2C22-DA0F-66CF-D81AA73A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8234F0-794F-4896-99C8-FAAE0621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F6A8D1-17C3-FAF2-E627-9B0CD55AD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158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7C02311-7303-50E6-36CF-8BF9CC474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06425AD-6B8E-8D15-AD2E-4E8A5F57B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6899E0-FE96-05C2-8163-48F2DF29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0F7047-DB0B-F41A-0011-95C45FE0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7DF3D3-6EE5-C6F0-9D0A-DAF4159C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8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F67F0-84F6-C96D-D3BA-CBA4A5F2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17CD89-A460-0874-1A94-E38198E5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CFF1D0-CBD3-AB74-9C2E-27A64460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EBE79E-AE8B-DF9A-8C8B-5D16757A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970A9C-396E-2108-2A0F-80785902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54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55D93F-9D86-A46A-2B2F-AD74E5AA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1BD5D9-5D7F-69E7-DCE3-55B816533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37D4F4-BBBC-2A98-8286-F41B96CB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695B30-6A2A-A4BF-C010-C2EAD44B1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A7FEAE-FA95-A8FF-18DC-A0B6D5DE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249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E9C95F-4B10-AA00-616E-6E31EB9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434A32-1AB1-9A14-652B-41B3AB688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A682B6D-D187-031E-DD85-F2A466936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AD27D5-A97A-F6A7-AB85-71E5833E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21C698-01FE-1C7B-5610-759A4061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5F1A4D4-C7CB-FD4B-EA3B-1352273E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73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D5DF44-6EDD-2F5D-4AF8-DAC08AC8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69CC66-FB34-B7EA-A17B-624BEC35A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91B04F-F22C-FCF5-D4BF-4BE0DE1F1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4C98AB6-8F40-CAF0-4294-20DC52DDF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30131E3-EB55-B5A0-AF01-22E9D2048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A4EAE3A-72DD-5AD3-521B-8B843CC3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DF2D56-3FA2-C0A4-C62E-84916166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02E7D95-061A-1101-B96D-D14CFF8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45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90A39D-3E43-756E-4A51-69CF6A5B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1F9AC42-45E7-3F46-2D32-6DD899C3B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55CBAE-2882-0CB2-C664-67CAAA40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1F995CD-0857-1E9A-1F50-AA8236AC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94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8989A0A-6BB4-EE7D-AE89-CE1531C9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6137697-721F-DAAD-D156-05E0AB5F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8924F1E-A6A5-7B5C-961D-ACB34706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82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AE5954-AF60-FBCA-2BA1-03581113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C9578E-1444-536C-9A69-62BD3D04E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8C1124-3FDE-14A3-6FBB-53CE5C0FD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C736C1-FB42-1C68-B838-65F14AC6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BFC337-1F98-CB30-429E-90906DFE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386795C-A8F6-3797-5E44-5596758D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68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5CDA37-3010-6F02-E752-C652F2F6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FCE7948-FA43-3580-61CB-48006A9CD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4EBB4D-3C46-1946-BDF7-7CD694393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02FCEC-A214-718A-EF6C-D63E3CEE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830-FD10-4C0F-A16D-8851CC73BB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1504D6-1AB4-FA3B-9AF9-C55205E1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6B518E-58D6-F484-0B45-FD7B4ADB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90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511252-04E0-872D-A38B-F7FAA48C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DB6474-605B-6647-DD10-444F02683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B30190-3B88-7227-1A0A-2DC0B4D49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2830-FD10-4C0F-A16D-8851CC73BB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2FE090-857D-316C-C03A-F8A57CA1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981935-E798-060D-5D27-C403AC630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74E0A-1CC8-410D-BFEC-F8BFB6BC66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460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delmä, rambutaani&#10;&#10;Kuvaus luotu automaattisesti">
            <a:extLst>
              <a:ext uri="{FF2B5EF4-FFF2-40B4-BE49-F238E27FC236}">
                <a16:creationId xmlns:a16="http://schemas.microsoft.com/office/drawing/2014/main" id="{34BCCEC4-B4E9-6F45-CDE8-16FB23741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/>
          <a:stretch/>
        </p:blipFill>
        <p:spPr>
          <a:xfrm rot="5400000">
            <a:off x="3963944" y="-1405821"/>
            <a:ext cx="6858000" cy="96696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0768CD-00F4-FB5A-1AC3-F02CE0E1D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953" y="2227443"/>
            <a:ext cx="4376340" cy="1201557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5200" dirty="0"/>
              <a:t>Syöpätaudit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03A826-9F7F-BDA4-7067-0AC6404E0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953" y="6300512"/>
            <a:ext cx="3973386" cy="257726"/>
          </a:xfrm>
          <a:noFill/>
        </p:spPr>
        <p:txBody>
          <a:bodyPr>
            <a:normAutofit fontScale="92500" lnSpcReduction="10000"/>
          </a:bodyPr>
          <a:lstStyle/>
          <a:p>
            <a:pPr algn="l"/>
            <a:r>
              <a:rPr lang="fi-FI" sz="1400" dirty="0"/>
              <a:t>Kuva : Unsplash.com: National </a:t>
            </a:r>
            <a:r>
              <a:rPr lang="fi-FI" sz="1400" dirty="0" err="1"/>
              <a:t>Cancer</a:t>
            </a:r>
            <a:r>
              <a:rPr lang="fi-FI" sz="1400" dirty="0"/>
              <a:t> Institute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A7EE11A-268E-CFA0-27F5-B4B9543B0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B49A767-D063-3F07-F2BC-AD8DD2628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6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6E80D-F0A5-F76E-9D74-BD3C2451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31625"/>
            <a:ext cx="6667500" cy="848096"/>
          </a:xfrm>
        </p:spPr>
        <p:txBody>
          <a:bodyPr>
            <a:normAutofit/>
          </a:bodyPr>
          <a:lstStyle/>
          <a:p>
            <a:r>
              <a:rPr lang="fi-FI" sz="3200" b="1" dirty="0"/>
              <a:t>Suolistosyövät ovat yleistyneet nopeasti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46F276-8811-F4A4-6485-8AB817616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" y="1155873"/>
            <a:ext cx="4953000" cy="5444951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Yleisyys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Suomessa sekä miesten että naisten toiseksi yleisin syöpäsairausryhmä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äärä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kaksinkertaistunut viimeisen 50 vuoden aikana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iehillä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jonkin verran yleisempi kuin naisilla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uurin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osa sairastuneista on yli 65-vuotiaita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Riskitekitekijöitä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lkoholin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käyttö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uokavalio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joka sisältää paljon punaista lihaa sekä eläinperäisiä rasvoja ja vain vähän kuituja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upakointi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lipaino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ähäinen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liikunta</a:t>
            </a:r>
          </a:p>
          <a:p>
            <a:endParaRPr lang="fi-FI" dirty="0"/>
          </a:p>
        </p:txBody>
      </p:sp>
      <p:pic>
        <p:nvPicPr>
          <p:cNvPr id="6" name="Sisällön paikkamerkki 5" descr="Kuva, joka sisältää kohteen henkilö, seinä, nainen, sisä&#10;&#10;Kuvaus luotu automaattisesti">
            <a:extLst>
              <a:ext uri="{FF2B5EF4-FFF2-40B4-BE49-F238E27FC236}">
                <a16:creationId xmlns:a16="http://schemas.microsoft.com/office/drawing/2014/main" id="{401C606A-CB42-0354-1755-58CAF0625A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85" y="1155873"/>
            <a:ext cx="3424649" cy="529255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91FD2B8-F554-5D7A-BA2F-573E2FB8996D}"/>
              </a:ext>
            </a:extLst>
          </p:cNvPr>
          <p:cNvSpPr txBox="1"/>
          <p:nvPr/>
        </p:nvSpPr>
        <p:spPr>
          <a:xfrm>
            <a:off x="8656319" y="1219804"/>
            <a:ext cx="3282950" cy="459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Ennaltaehkäisy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eulonta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ulosteen veritesti ja tarvittaessa suolen tähystystutkimus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Oireet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 olla pitkään oireeton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vatsavaivat, suolen toiminnan muutokset, verinen uloste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ensisijainen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hoitomuoto on leikkaus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ädehoito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lääkehoito</a:t>
            </a:r>
            <a:endParaRPr lang="fi-FI" sz="20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011F5DF-9192-7240-DA08-91B7E4EE2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1" y="179582"/>
            <a:ext cx="1669379" cy="42568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592758C-0195-DADD-7681-A2BE7D63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0" y="6297104"/>
            <a:ext cx="1803400" cy="42568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B2825EF-5655-0F5A-AF52-3D451D0DE115}"/>
              </a:ext>
            </a:extLst>
          </p:cNvPr>
          <p:cNvSpPr txBox="1"/>
          <p:nvPr/>
        </p:nvSpPr>
        <p:spPr>
          <a:xfrm>
            <a:off x="5149485" y="6448424"/>
            <a:ext cx="3424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Tony </a:t>
            </a:r>
            <a:r>
              <a:rPr lang="fi-FI" sz="1400" dirty="0" err="1"/>
              <a:t>Mucci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10345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F6710B-1777-DD79-260E-90B2626F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605264"/>
            <a:ext cx="10515600" cy="738554"/>
          </a:xfrm>
        </p:spPr>
        <p:txBody>
          <a:bodyPr/>
          <a:lstStyle/>
          <a:p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Erilaiset ihosyövät ovat lisääntyneet moninkertaisesti</a:t>
            </a:r>
            <a:endParaRPr lang="fi-FI" b="1" dirty="0">
              <a:solidFill>
                <a:srgbClr val="FF6600"/>
              </a:solidFill>
            </a:endParaRP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5971F96-07BC-75B4-B0C9-6808F043FD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" y="2008321"/>
            <a:ext cx="7134501" cy="4188962"/>
          </a:xfrm>
          <a:prstGeom prst="rect">
            <a:avLst/>
          </a:prstGeom>
        </p:spPr>
      </p:pic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D51AF77-04A4-C7CC-FE82-CA3B124FC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0960" y="2108142"/>
            <a:ext cx="3891280" cy="4089141"/>
          </a:xfrm>
        </p:spPr>
        <p:txBody>
          <a:bodyPr>
            <a:normAutofit/>
          </a:bodyPr>
          <a:lstStyle/>
          <a:p>
            <a:r>
              <a:rPr lang="fi-FI" sz="2000" dirty="0">
                <a:effectLst/>
                <a:latin typeface="Calibri" panose="020F0502020204030204" pitchFamily="34" charset="0"/>
              </a:rPr>
              <a:t>Auringon UV-säteily aiheuttaa yli 90 % kaikista ihosyövistä.</a:t>
            </a:r>
          </a:p>
          <a:p>
            <a:r>
              <a:rPr lang="fi-FI" sz="2000" dirty="0">
                <a:effectLst/>
                <a:latin typeface="Calibri" panose="020F0502020204030204" pitchFamily="34" charset="0"/>
              </a:rPr>
              <a:t>Syöpäriskiä lisää ihon toistuva palaminen ja elinaikana saatu kumulatiivinen altistus.</a:t>
            </a:r>
          </a:p>
          <a:p>
            <a:r>
              <a:rPr lang="fi-FI" sz="2000" dirty="0">
                <a:effectLst/>
                <a:latin typeface="Calibri" panose="020F0502020204030204" pitchFamily="34" charset="0"/>
              </a:rPr>
              <a:t>Vuosittain Suomessa todetaan noin 10 000 uutta ihosyöpätapausta. </a:t>
            </a:r>
          </a:p>
          <a:p>
            <a:r>
              <a:rPr lang="fi-FI" sz="2000" dirty="0">
                <a:effectLst/>
                <a:latin typeface="Calibri" panose="020F0502020204030204" pitchFamily="34" charset="0"/>
              </a:rPr>
              <a:t>Ihosyövistä vaarallisin on melanooma, sillä se voi lähettää jo varhaisvaiheessa etäpesäkkeitä.</a:t>
            </a:r>
            <a:endParaRPr lang="fi-FI" sz="2000" dirty="0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FCEDED-AECB-59BC-21C4-D2D0DB1B9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1" y="179582"/>
            <a:ext cx="1669379" cy="42568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2001390-76D7-3BB3-CF9D-D1E8A06E9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0" y="6297104"/>
            <a:ext cx="1803400" cy="4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FAC883-163B-EE3F-8E03-4F9A4622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 err="1"/>
              <a:t>Suurin</a:t>
            </a:r>
            <a:r>
              <a:rPr lang="en-US" sz="3400" b="1" dirty="0"/>
              <a:t> </a:t>
            </a:r>
            <a:r>
              <a:rPr lang="en-US" sz="3400" b="1" dirty="0" err="1"/>
              <a:t>osa</a:t>
            </a:r>
            <a:r>
              <a:rPr lang="en-US" sz="3400" b="1" dirty="0"/>
              <a:t> </a:t>
            </a:r>
            <a:r>
              <a:rPr lang="en-US" sz="3400" b="1" dirty="0" err="1"/>
              <a:t>syövistä</a:t>
            </a:r>
            <a:r>
              <a:rPr lang="en-US" sz="3400" b="1" dirty="0"/>
              <a:t> </a:t>
            </a:r>
            <a:r>
              <a:rPr lang="en-US" sz="3400" b="1" dirty="0" err="1"/>
              <a:t>voidaan</a:t>
            </a:r>
            <a:r>
              <a:rPr lang="en-US" sz="3400" b="1" dirty="0"/>
              <a:t> </a:t>
            </a:r>
            <a:r>
              <a:rPr lang="en-US" sz="3400" b="1" dirty="0" err="1"/>
              <a:t>ennaltaehkäistä</a:t>
            </a:r>
            <a:endParaRPr lang="en-US" sz="34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0F9AF8-B9AE-6693-75E3-F0E13876A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1" y="2090569"/>
            <a:ext cx="5412170" cy="46322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Terveelliset</a:t>
            </a:r>
            <a:r>
              <a:rPr lang="en-US" sz="2000" dirty="0"/>
              <a:t> </a:t>
            </a:r>
            <a:r>
              <a:rPr lang="en-US" sz="2000" dirty="0" err="1"/>
              <a:t>elämäntavat</a:t>
            </a:r>
            <a:endParaRPr lang="en-US" sz="2000" dirty="0"/>
          </a:p>
          <a:p>
            <a:r>
              <a:rPr lang="en-US" sz="2000" dirty="0" err="1"/>
              <a:t>Suojautuminen</a:t>
            </a:r>
            <a:r>
              <a:rPr lang="en-US" sz="2000" dirty="0"/>
              <a:t> </a:t>
            </a:r>
            <a:r>
              <a:rPr lang="en-US" sz="2000" dirty="0" err="1"/>
              <a:t>liialliselta</a:t>
            </a:r>
            <a:r>
              <a:rPr lang="en-US" sz="2000" dirty="0"/>
              <a:t> </a:t>
            </a:r>
            <a:r>
              <a:rPr lang="en-US" sz="2000" dirty="0" err="1"/>
              <a:t>auringonsäteilyltä</a:t>
            </a:r>
            <a:endParaRPr lang="en-US" sz="2000" dirty="0"/>
          </a:p>
          <a:p>
            <a:r>
              <a:rPr lang="en-US" sz="2000" dirty="0" err="1"/>
              <a:t>Lainsäädäntö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tupakkalaki</a:t>
            </a:r>
            <a:r>
              <a:rPr lang="en-US" sz="2000" dirty="0"/>
              <a:t>, </a:t>
            </a:r>
            <a:r>
              <a:rPr lang="en-US" sz="2000" dirty="0" err="1"/>
              <a:t>asbestin</a:t>
            </a:r>
            <a:r>
              <a:rPr lang="en-US" sz="2000" dirty="0"/>
              <a:t> </a:t>
            </a:r>
            <a:r>
              <a:rPr lang="en-US" sz="2000" dirty="0" err="1"/>
              <a:t>käyttökielto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Rakennustekniset</a:t>
            </a:r>
            <a:r>
              <a:rPr lang="en-US" sz="2000" dirty="0"/>
              <a:t> </a:t>
            </a:r>
            <a:r>
              <a:rPr lang="en-US" sz="2000" dirty="0" err="1"/>
              <a:t>ratkaisut</a:t>
            </a:r>
            <a:r>
              <a:rPr lang="en-US" sz="2000" dirty="0"/>
              <a:t> (</a:t>
            </a:r>
            <a:r>
              <a:rPr lang="en-US" sz="2000" dirty="0" err="1"/>
              <a:t>radonsäteilyn</a:t>
            </a:r>
            <a:r>
              <a:rPr lang="en-US" sz="2000" dirty="0"/>
              <a:t> </a:t>
            </a:r>
            <a:r>
              <a:rPr lang="en-US" sz="2000" dirty="0" err="1"/>
              <a:t>torjunta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Työsuojelu</a:t>
            </a:r>
            <a:r>
              <a:rPr lang="en-US" sz="2000" dirty="0"/>
              <a:t> (</a:t>
            </a:r>
            <a:r>
              <a:rPr lang="en-US" sz="2000" dirty="0" err="1"/>
              <a:t>syöpävaarallisilta</a:t>
            </a:r>
            <a:r>
              <a:rPr lang="en-US" sz="2000" dirty="0"/>
              <a:t> </a:t>
            </a:r>
            <a:r>
              <a:rPr lang="en-US" sz="2000" dirty="0" err="1"/>
              <a:t>kemikaaleilta</a:t>
            </a:r>
            <a:r>
              <a:rPr lang="en-US" sz="2000" dirty="0"/>
              <a:t> ja -</a:t>
            </a:r>
            <a:r>
              <a:rPr lang="en-US" sz="2000" dirty="0" err="1"/>
              <a:t>säteilyltä</a:t>
            </a:r>
            <a:r>
              <a:rPr lang="en-US" sz="2000" dirty="0"/>
              <a:t> </a:t>
            </a:r>
            <a:r>
              <a:rPr lang="en-US" sz="2000" dirty="0" err="1"/>
              <a:t>suojautuminen</a:t>
            </a:r>
            <a:endParaRPr lang="en-US" sz="2000" dirty="0"/>
          </a:p>
          <a:p>
            <a:r>
              <a:rPr lang="en-US" sz="2000" dirty="0" err="1"/>
              <a:t>Rokotukset</a:t>
            </a:r>
            <a:r>
              <a:rPr lang="en-US" sz="2000" dirty="0"/>
              <a:t> (HPV ja HBV)</a:t>
            </a:r>
          </a:p>
          <a:p>
            <a:r>
              <a:rPr lang="en-US" sz="2000" dirty="0" err="1"/>
              <a:t>Lääkehoito</a:t>
            </a:r>
            <a:r>
              <a:rPr lang="en-US" sz="2000" dirty="0"/>
              <a:t> (</a:t>
            </a:r>
            <a:r>
              <a:rPr lang="en-US" sz="2000" dirty="0" err="1"/>
              <a:t>Helikobakteeri</a:t>
            </a:r>
            <a:r>
              <a:rPr lang="en-US" sz="2000" dirty="0"/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2030687C-A628-9718-F483-E67DFCFBEC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D0CADA5-91DE-0BC8-0FAB-D02BF6426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1" y="179582"/>
            <a:ext cx="1669379" cy="42568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5BABD97-EB1C-D2B5-4348-0BB879DF3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0" y="6297104"/>
            <a:ext cx="1803400" cy="42568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80B6AB0-D5EB-6288-D1C8-EF9C6D5DA7C4}"/>
              </a:ext>
            </a:extLst>
          </p:cNvPr>
          <p:cNvSpPr txBox="1"/>
          <p:nvPr/>
        </p:nvSpPr>
        <p:spPr>
          <a:xfrm>
            <a:off x="5980656" y="6040970"/>
            <a:ext cx="402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 National </a:t>
            </a:r>
            <a:r>
              <a:rPr lang="fi-FI" sz="1400" dirty="0" err="1"/>
              <a:t>Cancer</a:t>
            </a:r>
            <a:r>
              <a:rPr lang="fi-FI" sz="1400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387189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11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D325567A-EED7-1D08-05DF-AA88F22218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D6B9DB-90A2-ED26-B5CF-4529C1A4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701040"/>
            <a:ext cx="4502910" cy="146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/>
              <a:t>Syöpien</a:t>
            </a:r>
            <a:r>
              <a:rPr lang="en-US" sz="3100" b="1" dirty="0"/>
              <a:t> </a:t>
            </a:r>
            <a:r>
              <a:rPr lang="en-US" sz="3100" b="1" dirty="0" err="1"/>
              <a:t>varhainen</a:t>
            </a:r>
            <a:r>
              <a:rPr lang="en-US" sz="3100" b="1" dirty="0"/>
              <a:t> </a:t>
            </a:r>
            <a:r>
              <a:rPr lang="en-US" sz="3100" b="1" dirty="0" err="1"/>
              <a:t>toteaminen</a:t>
            </a:r>
            <a:r>
              <a:rPr lang="en-US" sz="3100" b="1" dirty="0"/>
              <a:t> ja </a:t>
            </a:r>
            <a:r>
              <a:rPr lang="en-US" sz="3100" b="1" dirty="0" err="1"/>
              <a:t>seulonnat</a:t>
            </a:r>
            <a:r>
              <a:rPr lang="en-US" sz="3100" b="1" dirty="0"/>
              <a:t> </a:t>
            </a:r>
            <a:r>
              <a:rPr lang="en-US" sz="3100" b="1" dirty="0" err="1"/>
              <a:t>pelastavat</a:t>
            </a:r>
            <a:r>
              <a:rPr lang="en-US" sz="3100" b="1" dirty="0"/>
              <a:t> </a:t>
            </a:r>
            <a:r>
              <a:rPr lang="en-US" sz="3100" b="1" dirty="0" err="1"/>
              <a:t>ihmishenkiä</a:t>
            </a:r>
            <a:endParaRPr lang="en-US" sz="31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B7087B-0225-0515-8F87-C00CC9E0F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8561" y="2257951"/>
            <a:ext cx="4660390" cy="44195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Maksutomat</a:t>
            </a:r>
            <a:r>
              <a:rPr lang="en-US" sz="2000" b="1" dirty="0"/>
              <a:t> </a:t>
            </a:r>
            <a:r>
              <a:rPr lang="en-US" sz="2000" b="1" dirty="0" err="1"/>
              <a:t>syöpäseulonnat</a:t>
            </a:r>
            <a:r>
              <a:rPr lang="en-US" sz="2000" b="1" dirty="0"/>
              <a:t> </a:t>
            </a:r>
            <a:r>
              <a:rPr lang="en-US" sz="2000" b="1" dirty="0" err="1"/>
              <a:t>Suomessa</a:t>
            </a:r>
            <a:endParaRPr lang="en-US" sz="20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000" b="1" dirty="0" err="1"/>
              <a:t>Kohdunkaulansyöpä</a:t>
            </a:r>
            <a:endParaRPr lang="en-US" sz="2000" b="1" dirty="0"/>
          </a:p>
          <a:p>
            <a:r>
              <a:rPr lang="en-US" sz="2000" dirty="0" err="1"/>
              <a:t>näyte</a:t>
            </a:r>
            <a:r>
              <a:rPr lang="en-US" sz="2000" dirty="0"/>
              <a:t> </a:t>
            </a:r>
            <a:r>
              <a:rPr lang="en-US" sz="2000" dirty="0" err="1"/>
              <a:t>emättimestä</a:t>
            </a:r>
            <a:endParaRPr lang="en-US" sz="2000" dirty="0"/>
          </a:p>
          <a:p>
            <a:r>
              <a:rPr lang="en-US" sz="2000" dirty="0" err="1"/>
              <a:t>etsitään</a:t>
            </a:r>
            <a:r>
              <a:rPr lang="en-US" sz="2000" dirty="0"/>
              <a:t> </a:t>
            </a:r>
            <a:r>
              <a:rPr lang="en-US" sz="2000" dirty="0" err="1"/>
              <a:t>esisyöpäsoluja</a:t>
            </a:r>
            <a:r>
              <a:rPr lang="en-US" sz="2000" dirty="0"/>
              <a:t> (papa-</a:t>
            </a:r>
            <a:r>
              <a:rPr lang="en-US" sz="2000" dirty="0" err="1"/>
              <a:t>testi</a:t>
            </a:r>
            <a:r>
              <a:rPr lang="en-US" sz="2000" dirty="0"/>
              <a:t>) tai </a:t>
            </a:r>
            <a:r>
              <a:rPr lang="en-US" sz="2000" dirty="0" err="1"/>
              <a:t>papilloomaviruksia</a:t>
            </a:r>
            <a:r>
              <a:rPr lang="en-US" sz="2000" dirty="0"/>
              <a:t> (HPV-</a:t>
            </a:r>
            <a:r>
              <a:rPr lang="en-US" sz="2000" dirty="0" err="1"/>
              <a:t>testi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dirty="0" err="1"/>
              <a:t>Rintasyöpä</a:t>
            </a:r>
            <a:endParaRPr lang="en-US" sz="2000" b="1" dirty="0"/>
          </a:p>
          <a:p>
            <a:r>
              <a:rPr lang="en-US" sz="2000" dirty="0" err="1"/>
              <a:t>mammografia</a:t>
            </a:r>
            <a:r>
              <a:rPr lang="en-US" sz="2000" dirty="0"/>
              <a:t> (</a:t>
            </a:r>
            <a:r>
              <a:rPr lang="en-US" sz="2000" dirty="0" err="1"/>
              <a:t>röntgentutkimus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dirty="0" err="1"/>
              <a:t>Suolistosyöpä</a:t>
            </a:r>
            <a:endParaRPr lang="en-US" sz="2000" b="1" dirty="0"/>
          </a:p>
          <a:p>
            <a:r>
              <a:rPr lang="en-US" sz="2000" dirty="0" err="1"/>
              <a:t>etsitään</a:t>
            </a:r>
            <a:r>
              <a:rPr lang="en-US" sz="2000" dirty="0"/>
              <a:t> </a:t>
            </a:r>
            <a:r>
              <a:rPr lang="en-US" sz="2000" dirty="0" err="1"/>
              <a:t>ulostenäytteestä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endParaRPr lang="en-US" sz="2000" dirty="0"/>
          </a:p>
          <a:p>
            <a:r>
              <a:rPr lang="en-US" sz="2000" dirty="0" err="1"/>
              <a:t>perä</a:t>
            </a:r>
            <a:r>
              <a:rPr lang="en-US" sz="2000" dirty="0"/>
              <a:t>- ja </a:t>
            </a:r>
            <a:r>
              <a:rPr lang="en-US" sz="2000" dirty="0" err="1"/>
              <a:t>paksusuolen</a:t>
            </a:r>
            <a:r>
              <a:rPr lang="en-US" sz="2000" dirty="0"/>
              <a:t> </a:t>
            </a:r>
            <a:r>
              <a:rPr lang="en-US" sz="2000" dirty="0" err="1"/>
              <a:t>tähystys</a:t>
            </a:r>
            <a:endParaRPr lang="en-US" sz="20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F96561-60E8-95D0-ECD6-A40FE4CB2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1" y="179582"/>
            <a:ext cx="1669379" cy="42568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FAF5D7A-5B6D-4372-8FC4-9EE0F99D3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0" y="6297104"/>
            <a:ext cx="1803400" cy="425682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574B2DA5-DECF-505E-C975-ACAA925F93F6}"/>
              </a:ext>
            </a:extLst>
          </p:cNvPr>
          <p:cNvSpPr txBox="1"/>
          <p:nvPr/>
        </p:nvSpPr>
        <p:spPr>
          <a:xfrm>
            <a:off x="1138238" y="23091"/>
            <a:ext cx="47005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National </a:t>
            </a:r>
            <a:r>
              <a:rPr lang="fi-FI" sz="1400" dirty="0" err="1"/>
              <a:t>Cancer</a:t>
            </a:r>
            <a:r>
              <a:rPr lang="fi-FI" sz="1400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18853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2168C-7A03-2077-1DA6-F838B3AE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" y="209842"/>
            <a:ext cx="6887892" cy="913670"/>
          </a:xfrm>
        </p:spPr>
        <p:txBody>
          <a:bodyPr/>
          <a:lstStyle/>
          <a:p>
            <a:pPr algn="ctr"/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Muutos kohti yksilöllistä syövänhoitoa</a:t>
            </a:r>
            <a:endParaRPr lang="fi-FI" dirty="0">
              <a:solidFill>
                <a:srgbClr val="7030A0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DB06E3B-6A4F-3B50-C7A2-89EDD615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3620005" cy="216247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F724766-BABA-180B-672F-C4BC2F692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77" y="2567123"/>
            <a:ext cx="3833483" cy="216247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971ABD1-D7BF-7651-AE1F-1F33D3F3E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481" y="1239268"/>
            <a:ext cx="5270519" cy="2424197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0DB2A1B-459E-6760-CC7A-204D463D7745}"/>
              </a:ext>
            </a:extLst>
          </p:cNvPr>
          <p:cNvSpPr txBox="1"/>
          <p:nvPr/>
        </p:nvSpPr>
        <p:spPr>
          <a:xfrm>
            <a:off x="33589" y="5591477"/>
            <a:ext cx="355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Kaikille potilaille annetaan samanlainen lääkehoito.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9F85C77-AA12-0042-D844-0086CB8AF5B1}"/>
              </a:ext>
            </a:extLst>
          </p:cNvPr>
          <p:cNvSpPr txBox="1"/>
          <p:nvPr/>
        </p:nvSpPr>
        <p:spPr>
          <a:xfrm>
            <a:off x="3446377" y="4729600"/>
            <a:ext cx="3740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/>
              <a:t>Täsmähoitoon</a:t>
            </a:r>
            <a:r>
              <a:rPr lang="fi-FI" sz="2000" dirty="0"/>
              <a:t> tarvittavan diagnostiikan  kehitys mahdollistaa entistä yksilöllisemmän hoidon.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3698494-22A8-C141-1DC6-8BDC6BF8AD80}"/>
              </a:ext>
            </a:extLst>
          </p:cNvPr>
          <p:cNvSpPr txBox="1"/>
          <p:nvPr/>
        </p:nvSpPr>
        <p:spPr>
          <a:xfrm>
            <a:off x="7187261" y="3779221"/>
            <a:ext cx="5004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Yksilöllisen terveysdatan, esim. geenitiedon, yhä laajemman hyödyntämisen ansiosta jokaiselle potilaalle voidaan räätälöidä paras mahdollinen hoito.</a:t>
            </a:r>
          </a:p>
        </p:txBody>
      </p:sp>
      <p:pic>
        <p:nvPicPr>
          <p:cNvPr id="15" name="Kuva 1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0058229-6321-7079-2935-C2DF6FA96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1" y="179582"/>
            <a:ext cx="1669379" cy="42568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8460A76A-091C-00C3-F5BD-0237F7A4C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4300" y="6297104"/>
            <a:ext cx="1803400" cy="4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1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54BA193-3FEB-CFAF-B29C-7D84B12CB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030" y="6356321"/>
            <a:ext cx="1747520" cy="44936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86D993E-4D7F-9C01-83C7-09191FE5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07951"/>
            <a:ext cx="7433310" cy="1162050"/>
          </a:xfrm>
        </p:spPr>
        <p:txBody>
          <a:bodyPr>
            <a:normAutofit/>
          </a:bodyPr>
          <a:lstStyle/>
          <a:p>
            <a:r>
              <a:rPr lang="fi-FI" sz="3200" b="1" dirty="0"/>
              <a:t>Suomessa suurin osa paranee syövästä</a:t>
            </a:r>
            <a:br>
              <a:rPr lang="fi-FI" sz="3200" dirty="0"/>
            </a:br>
            <a:r>
              <a:rPr lang="fi-FI" sz="3200" dirty="0"/>
              <a:t>- </a:t>
            </a:r>
            <a:r>
              <a:rPr lang="fi-FI" sz="2400" dirty="0"/>
              <a:t>Paranemisennuste vaihtelee eri syöpäsairauksissa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B2C77DA-F50E-6B0C-5888-EDA6808CA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3892" y="1439968"/>
            <a:ext cx="10911840" cy="3284432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E459E2C-16F2-529A-C42E-76FA99CD5C40}"/>
              </a:ext>
            </a:extLst>
          </p:cNvPr>
          <p:cNvSpPr txBox="1"/>
          <p:nvPr/>
        </p:nvSpPr>
        <p:spPr>
          <a:xfrm>
            <a:off x="171450" y="4848216"/>
            <a:ext cx="11896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dirty="0">
                <a:latin typeface="Calibri" panose="020F0502020204030204" pitchFamily="34" charset="0"/>
              </a:rPr>
              <a:t>V</a:t>
            </a:r>
            <a:r>
              <a:rPr lang="fi-FI" sz="2000" b="1" dirty="0">
                <a:effectLst/>
                <a:latin typeface="Calibri" panose="020F0502020204030204" pitchFamily="34" charset="0"/>
              </a:rPr>
              <a:t>iiden vuoden suhteellinen </a:t>
            </a:r>
            <a:r>
              <a:rPr lang="fi-FI" sz="2000" b="1" dirty="0" err="1">
                <a:effectLst/>
                <a:latin typeface="Calibri" panose="020F0502020204030204" pitchFamily="34" charset="0"/>
              </a:rPr>
              <a:t>elossaololuku</a:t>
            </a:r>
            <a:r>
              <a:rPr lang="fi-FI" sz="2000" dirty="0">
                <a:effectLst/>
                <a:latin typeface="Calibri" panose="020F0502020204030204" pitchFamily="34" charset="0"/>
              </a:rPr>
              <a:t> kertoo, </a:t>
            </a:r>
          </a:p>
          <a:p>
            <a:r>
              <a:rPr lang="fi-FI" dirty="0">
                <a:latin typeface="Calibri" panose="020F0502020204030204" pitchFamily="34" charset="0"/>
              </a:rPr>
              <a:t>- </a:t>
            </a:r>
            <a:r>
              <a:rPr lang="fi-FI" sz="2000" dirty="0">
                <a:effectLst/>
                <a:latin typeface="Calibri" panose="020F0502020204030204" pitchFamily="34" charset="0"/>
              </a:rPr>
              <a:t>kuinka suuri osa syöpään sairastuneista elää viisi vuotta syövän toteamisen jälkeen verrattuna siihen, miten suuri osa samanikäisestä väestöstä elää kyseisen ajan </a:t>
            </a:r>
          </a:p>
          <a:p>
            <a:r>
              <a:rPr lang="fi-FI" sz="2000" dirty="0">
                <a:effectLst/>
                <a:latin typeface="Calibri" panose="020F0502020204030204" pitchFamily="34" charset="0"/>
              </a:rPr>
              <a:t>- suhteellinen </a:t>
            </a:r>
            <a:r>
              <a:rPr lang="fi-FI" sz="2000" dirty="0" err="1">
                <a:effectLst/>
                <a:latin typeface="Calibri" panose="020F0502020204030204" pitchFamily="34" charset="0"/>
              </a:rPr>
              <a:t>elossaololuku</a:t>
            </a:r>
            <a:r>
              <a:rPr lang="fi-FI" sz="2000" dirty="0">
                <a:effectLst/>
                <a:latin typeface="Calibri" panose="020F0502020204030204" pitchFamily="34" charset="0"/>
              </a:rPr>
              <a:t> kuvastaa eloonjäämisen todennäköisyyttä tilanteessa, jossa muita mahdollisia kuolinsyitä ei huomioida.</a:t>
            </a:r>
            <a:endParaRPr lang="fi-FI" sz="20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2D8746-67BE-979C-B350-1CCAEDA30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133" y="179582"/>
            <a:ext cx="1495387" cy="3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1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1E7FDF43-1170-0F07-4F22-E0D99BDB22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3362326" y="10"/>
            <a:ext cx="8800976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C6F738-BE30-F3D9-D466-B2A25F04B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56893"/>
            <a:ext cx="3822189" cy="5238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/>
              <a:t>Syöpä</a:t>
            </a:r>
            <a:endParaRPr lang="en-US" sz="40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41D662-AEB5-3550-3F85-77C5CDCCB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" y="1114425"/>
            <a:ext cx="5050790" cy="55864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yleisnimi</a:t>
            </a:r>
            <a:r>
              <a:rPr lang="en-US" sz="2000" dirty="0"/>
              <a:t> </a:t>
            </a:r>
            <a:r>
              <a:rPr lang="en-US" sz="2000" dirty="0" err="1"/>
              <a:t>sairauksille</a:t>
            </a:r>
            <a:r>
              <a:rPr lang="en-US" sz="2000" dirty="0"/>
              <a:t>, </a:t>
            </a:r>
            <a:r>
              <a:rPr lang="en-US" sz="2000" dirty="0" err="1"/>
              <a:t>jossa</a:t>
            </a:r>
            <a:r>
              <a:rPr lang="en-US" sz="2000" dirty="0"/>
              <a:t> </a:t>
            </a:r>
            <a:r>
              <a:rPr lang="en-US" sz="2000" dirty="0" err="1"/>
              <a:t>esiintyy</a:t>
            </a:r>
            <a:r>
              <a:rPr lang="en-US" sz="2000" dirty="0"/>
              <a:t> </a:t>
            </a:r>
            <a:r>
              <a:rPr lang="en-US" sz="2000" dirty="0" err="1"/>
              <a:t>pahanlaatuisia</a:t>
            </a:r>
            <a:r>
              <a:rPr lang="en-US" sz="2000" dirty="0"/>
              <a:t> </a:t>
            </a:r>
            <a:r>
              <a:rPr lang="en-US" sz="2000" dirty="0" err="1"/>
              <a:t>kasvaimia</a:t>
            </a:r>
            <a:endParaRPr lang="en-US" sz="2000" dirty="0"/>
          </a:p>
          <a:p>
            <a:r>
              <a:rPr lang="en-US" sz="2000" dirty="0" err="1"/>
              <a:t>Syöpäsolut</a:t>
            </a:r>
            <a:r>
              <a:rPr lang="en-US" sz="2000" dirty="0"/>
              <a:t> </a:t>
            </a:r>
            <a:r>
              <a:rPr lang="en-US" sz="2000" dirty="0" err="1"/>
              <a:t>lisääntyvät</a:t>
            </a:r>
            <a:r>
              <a:rPr lang="en-US" sz="2000" dirty="0"/>
              <a:t> </a:t>
            </a:r>
            <a:r>
              <a:rPr lang="en-US" sz="2000" dirty="0" err="1"/>
              <a:t>hallitsemattomasti</a:t>
            </a:r>
            <a:r>
              <a:rPr lang="en-US" sz="2000" dirty="0"/>
              <a:t> ja </a:t>
            </a:r>
            <a:r>
              <a:rPr lang="en-US" sz="2000" dirty="0" err="1"/>
              <a:t>pystyvät</a:t>
            </a:r>
            <a:r>
              <a:rPr lang="en-US" sz="2000" dirty="0"/>
              <a:t> </a:t>
            </a:r>
            <a:r>
              <a:rPr lang="en-US" sz="2000" dirty="0" err="1"/>
              <a:t>leviämään</a:t>
            </a:r>
            <a:r>
              <a:rPr lang="en-US" sz="2000" dirty="0"/>
              <a:t> </a:t>
            </a:r>
            <a:r>
              <a:rPr lang="en-US" sz="2000" dirty="0" err="1"/>
              <a:t>muualle</a:t>
            </a:r>
            <a:r>
              <a:rPr lang="en-US" sz="2000" dirty="0"/>
              <a:t> </a:t>
            </a:r>
            <a:r>
              <a:rPr lang="en-US" sz="2000" dirty="0" err="1"/>
              <a:t>elimistöön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Syöpäsairauksia</a:t>
            </a:r>
            <a:r>
              <a:rPr lang="en-US" sz="2000" dirty="0"/>
              <a:t> on </a:t>
            </a:r>
            <a:r>
              <a:rPr lang="en-US" sz="2000" dirty="0" err="1"/>
              <a:t>noin</a:t>
            </a:r>
            <a:r>
              <a:rPr lang="en-US" sz="2000" dirty="0"/>
              <a:t> 2000.</a:t>
            </a:r>
          </a:p>
          <a:p>
            <a:r>
              <a:rPr lang="en-US" sz="2000" dirty="0" err="1"/>
              <a:t>Väestön</a:t>
            </a:r>
            <a:r>
              <a:rPr lang="en-US" sz="2000" dirty="0"/>
              <a:t> </a:t>
            </a:r>
            <a:r>
              <a:rPr lang="en-US" sz="2000" dirty="0" err="1"/>
              <a:t>ikääntyessä</a:t>
            </a:r>
            <a:r>
              <a:rPr lang="en-US" sz="2000" dirty="0"/>
              <a:t> </a:t>
            </a:r>
            <a:r>
              <a:rPr lang="en-US" sz="2000" dirty="0" err="1"/>
              <a:t>syöpien</a:t>
            </a:r>
            <a:r>
              <a:rPr lang="en-US" sz="2000" dirty="0"/>
              <a:t> </a:t>
            </a:r>
            <a:r>
              <a:rPr lang="en-US" sz="2000" dirty="0" err="1"/>
              <a:t>ilmaantuvuus</a:t>
            </a:r>
            <a:r>
              <a:rPr lang="en-US" sz="2000" dirty="0"/>
              <a:t> </a:t>
            </a:r>
            <a:r>
              <a:rPr lang="en-US" sz="2000" dirty="0" err="1"/>
              <a:t>kasvaa</a:t>
            </a:r>
            <a:r>
              <a:rPr lang="en-US" sz="2000" dirty="0"/>
              <a:t>.</a:t>
            </a:r>
          </a:p>
          <a:p>
            <a:r>
              <a:rPr lang="en-US" sz="2000" dirty="0"/>
              <a:t>Yksi </a:t>
            </a:r>
            <a:r>
              <a:rPr lang="en-US" sz="2000" dirty="0" err="1"/>
              <a:t>yleisimmistä</a:t>
            </a:r>
            <a:r>
              <a:rPr lang="en-US" sz="2000" dirty="0"/>
              <a:t> </a:t>
            </a:r>
            <a:r>
              <a:rPr lang="en-US" sz="2000" dirty="0" err="1"/>
              <a:t>kuolinsyistä</a:t>
            </a:r>
            <a:r>
              <a:rPr lang="en-US" sz="2000" dirty="0"/>
              <a:t>, </a:t>
            </a:r>
            <a:r>
              <a:rPr lang="en-US" sz="2000" dirty="0" err="1"/>
              <a:t>etenkin</a:t>
            </a:r>
            <a:r>
              <a:rPr lang="en-US" sz="2000" dirty="0"/>
              <a:t> </a:t>
            </a:r>
            <a:r>
              <a:rPr lang="en-US" sz="2000" dirty="0" err="1"/>
              <a:t>niissä</a:t>
            </a:r>
            <a:r>
              <a:rPr lang="en-US" sz="2000" dirty="0"/>
              <a:t> </a:t>
            </a:r>
            <a:r>
              <a:rPr lang="en-US" sz="2000" dirty="0" err="1"/>
              <a:t>maissa</a:t>
            </a:r>
            <a:r>
              <a:rPr lang="en-US" sz="2000" dirty="0"/>
              <a:t>, </a:t>
            </a:r>
            <a:r>
              <a:rPr lang="en-US" sz="2000" dirty="0" err="1"/>
              <a:t>joissa</a:t>
            </a:r>
            <a:r>
              <a:rPr lang="en-US" sz="2000" dirty="0"/>
              <a:t> </a:t>
            </a:r>
            <a:r>
              <a:rPr lang="en-US" sz="2000" dirty="0" err="1"/>
              <a:t>eliniänodote</a:t>
            </a:r>
            <a:r>
              <a:rPr lang="en-US" sz="2000" dirty="0"/>
              <a:t> on </a:t>
            </a:r>
            <a:r>
              <a:rPr lang="en-US" sz="2000" dirty="0" err="1"/>
              <a:t>korkea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 err="1"/>
              <a:t>Suomessa</a:t>
            </a:r>
            <a:endParaRPr lang="en-US" sz="2000" b="1" dirty="0"/>
          </a:p>
          <a:p>
            <a:r>
              <a:rPr lang="en-US" sz="2000" dirty="0" err="1"/>
              <a:t>joka</a:t>
            </a:r>
            <a:r>
              <a:rPr lang="en-US" sz="2000" dirty="0"/>
              <a:t> 3. </a:t>
            </a:r>
            <a:r>
              <a:rPr lang="en-US" sz="2000" dirty="0" err="1"/>
              <a:t>sairastuu</a:t>
            </a:r>
            <a:r>
              <a:rPr lang="en-US" sz="2000" dirty="0"/>
              <a:t> </a:t>
            </a:r>
            <a:r>
              <a:rPr lang="en-US" sz="2000" dirty="0" err="1"/>
              <a:t>jossain</a:t>
            </a:r>
            <a:r>
              <a:rPr lang="en-US" sz="2000" dirty="0"/>
              <a:t> </a:t>
            </a:r>
            <a:r>
              <a:rPr lang="en-US" sz="2000" dirty="0" err="1"/>
              <a:t>elämänsä</a:t>
            </a:r>
            <a:r>
              <a:rPr lang="en-US" sz="2000" dirty="0"/>
              <a:t> </a:t>
            </a:r>
            <a:r>
              <a:rPr lang="en-US" sz="2000" dirty="0" err="1"/>
              <a:t>vaiheessa</a:t>
            </a:r>
            <a:endParaRPr lang="en-US" sz="2000" dirty="0"/>
          </a:p>
          <a:p>
            <a:r>
              <a:rPr lang="en-US" sz="2000" dirty="0" err="1"/>
              <a:t>uusia</a:t>
            </a:r>
            <a:r>
              <a:rPr lang="en-US" sz="2000" dirty="0"/>
              <a:t> </a:t>
            </a:r>
            <a:r>
              <a:rPr lang="en-US" sz="2000" dirty="0" err="1"/>
              <a:t>tapauksia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30 000 </a:t>
            </a:r>
            <a:r>
              <a:rPr lang="en-US" sz="2000" dirty="0" err="1"/>
              <a:t>vuodessa</a:t>
            </a:r>
            <a:endParaRPr lang="en-US" sz="2000" dirty="0"/>
          </a:p>
          <a:p>
            <a:r>
              <a:rPr lang="en-US" sz="2000" dirty="0"/>
              <a:t>2. </a:t>
            </a:r>
            <a:r>
              <a:rPr lang="en-US" sz="2000" dirty="0" err="1"/>
              <a:t>yleisin</a:t>
            </a:r>
            <a:r>
              <a:rPr lang="en-US" sz="2000" dirty="0"/>
              <a:t> </a:t>
            </a:r>
            <a:r>
              <a:rPr lang="en-US" sz="2000" dirty="0" err="1"/>
              <a:t>kuolinsyy</a:t>
            </a:r>
            <a:endParaRPr lang="en-US" sz="2000" dirty="0"/>
          </a:p>
          <a:p>
            <a:r>
              <a:rPr lang="en-US" sz="2000" dirty="0" err="1"/>
              <a:t>hoitojen</a:t>
            </a:r>
            <a:r>
              <a:rPr lang="en-US" sz="2000" dirty="0"/>
              <a:t> </a:t>
            </a:r>
            <a:r>
              <a:rPr lang="en-US" sz="2000" dirty="0" err="1"/>
              <a:t>avulla</a:t>
            </a:r>
            <a:r>
              <a:rPr lang="en-US" sz="2000" dirty="0"/>
              <a:t> 2/3 </a:t>
            </a:r>
            <a:r>
              <a:rPr lang="en-US" sz="2000" dirty="0" err="1"/>
              <a:t>paranee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23169F9-5D7C-1FBA-522B-9663C8C84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764" y="304361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973AB77-4CF5-1E41-58F7-AEF59D9A9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320" y="6247638"/>
            <a:ext cx="1706880" cy="43891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1F5B2618-C25E-DC7B-3295-D0CE31F2C099}"/>
              </a:ext>
            </a:extLst>
          </p:cNvPr>
          <p:cNvSpPr txBox="1"/>
          <p:nvPr/>
        </p:nvSpPr>
        <p:spPr>
          <a:xfrm rot="5400000">
            <a:off x="9929763" y="3259723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Kuva: Unsplash.com Olga Kononenko</a:t>
            </a:r>
          </a:p>
        </p:txBody>
      </p:sp>
    </p:spTree>
    <p:extLst>
      <p:ext uri="{BB962C8B-B14F-4D97-AF65-F5344CB8AC3E}">
        <p14:creationId xmlns:p14="http://schemas.microsoft.com/office/powerpoint/2010/main" val="354534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B10AA3E-FB7A-1B29-D69A-951BF783E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23468"/>
            <a:ext cx="11582400" cy="5717972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0A020DC-9253-C860-84C0-535957933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84" y="21292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978BB90-0DAF-5AC6-E691-B78FA73EA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9112" y="6257612"/>
            <a:ext cx="1668088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A3D817E-8EAA-46B5-892E-2ED35162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309848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A0F110-6002-55D3-6A47-C21AB195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33802"/>
            <a:ext cx="11033760" cy="772160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FF3399"/>
                </a:solidFill>
              </a:rPr>
              <a:t>Syövän synty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83BF700-3103-7EAE-8415-40CE7E1F4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5" y="684067"/>
            <a:ext cx="11991975" cy="5747677"/>
          </a:xfr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3355F45-84AA-2046-46D6-7804DCE03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0" y="171450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2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D7BAC21-EE1C-E811-5279-FEC95CB8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88"/>
            <a:ext cx="11897360" cy="6554402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4AEF4DF-481A-C043-C10A-9C765EE00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36" y="151799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09918D3-7B73-BB0C-6FBB-D9FE6144A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510" y="621284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5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9A3860E-DA87-6974-E75B-8F2FC8539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116226" cy="5340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FD43FB-305A-7ED7-F528-694A7682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455"/>
            <a:ext cx="9204960" cy="69087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Esimerkkejä syövän todennäköisyyttä lisäävistä tekijöistä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45DA92-DCAE-DFAF-9F7A-E5E972639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035050"/>
            <a:ext cx="5181600" cy="38417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900" b="1" dirty="0"/>
              <a:t>YKSILÖN SISÄISET TEKIJÄT</a:t>
            </a:r>
          </a:p>
          <a:p>
            <a:r>
              <a:rPr lang="fi-FI" sz="2900" dirty="0"/>
              <a:t>Ikä</a:t>
            </a:r>
          </a:p>
          <a:p>
            <a:r>
              <a:rPr lang="fi-FI" sz="2900" dirty="0"/>
              <a:t>Sukupuoli</a:t>
            </a:r>
          </a:p>
          <a:p>
            <a:r>
              <a:rPr lang="fi-FI" sz="2900" dirty="0"/>
              <a:t>Ihotyyppi</a:t>
            </a:r>
          </a:p>
          <a:p>
            <a:r>
              <a:rPr lang="fi-FI" sz="2900" dirty="0"/>
              <a:t>Vanhemmilta perityt geenivirheet</a:t>
            </a:r>
          </a:p>
          <a:p>
            <a:pPr marL="0" indent="0">
              <a:buNone/>
            </a:pPr>
            <a:r>
              <a:rPr lang="fi-FI" sz="2900" b="1" dirty="0"/>
              <a:t>ELINTAVAT</a:t>
            </a:r>
          </a:p>
          <a:p>
            <a:r>
              <a:rPr lang="fi-FI" sz="2900" dirty="0"/>
              <a:t>Tupakointi ja nuuskan käyttö</a:t>
            </a:r>
          </a:p>
          <a:p>
            <a:r>
              <a:rPr lang="fi-FI" sz="2900" dirty="0"/>
              <a:t>Alkoholi</a:t>
            </a:r>
          </a:p>
          <a:p>
            <a:r>
              <a:rPr lang="fi-FI" sz="2900" dirty="0"/>
              <a:t>Auringonotto ja ihon palaminen</a:t>
            </a:r>
          </a:p>
          <a:p>
            <a:r>
              <a:rPr lang="fi-FI" sz="2900" dirty="0"/>
              <a:t>Runsas punaisen lihan syönti</a:t>
            </a:r>
          </a:p>
          <a:p>
            <a:r>
              <a:rPr lang="fi-FI" sz="2900" dirty="0"/>
              <a:t>Grillatessa syntyvät PAH-yhdisteet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2E581C-7348-878D-6971-0AC83777A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8300" y="1035050"/>
            <a:ext cx="6601460" cy="58991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800" b="1" dirty="0"/>
              <a:t>ELINYMPÄRISTÖN ALTISTEET</a:t>
            </a:r>
          </a:p>
          <a:p>
            <a:r>
              <a:rPr lang="fi-FI" sz="2800" dirty="0"/>
              <a:t>Ilman pienhiukkaset</a:t>
            </a:r>
          </a:p>
          <a:p>
            <a:r>
              <a:rPr lang="fi-FI" sz="2800" dirty="0"/>
              <a:t>Passiivinen tupakointi</a:t>
            </a:r>
          </a:p>
          <a:p>
            <a:r>
              <a:rPr lang="fi-FI" sz="2800" dirty="0"/>
              <a:t>Radon</a:t>
            </a:r>
          </a:p>
          <a:p>
            <a:pPr marL="0" indent="0">
              <a:buNone/>
            </a:pPr>
            <a:r>
              <a:rPr lang="fi-FI" sz="2800" b="1" dirty="0"/>
              <a:t>TYÖYMPÄRISTÖN ALTISTEET</a:t>
            </a:r>
          </a:p>
          <a:p>
            <a:r>
              <a:rPr lang="fi-FI" sz="2800" dirty="0"/>
              <a:t>Asbesti</a:t>
            </a:r>
          </a:p>
          <a:p>
            <a:r>
              <a:rPr lang="fi-FI" sz="2800" dirty="0"/>
              <a:t>Monet kemikaalit</a:t>
            </a:r>
          </a:p>
          <a:p>
            <a:r>
              <a:rPr lang="fi-FI" sz="2800" dirty="0"/>
              <a:t>Radioaktiiviset materiaalit</a:t>
            </a:r>
          </a:p>
          <a:p>
            <a:r>
              <a:rPr lang="fi-FI" sz="2800" dirty="0"/>
              <a:t>Röntgensäteily</a:t>
            </a:r>
          </a:p>
          <a:p>
            <a:pPr marL="0" indent="0">
              <a:buNone/>
            </a:pPr>
            <a:r>
              <a:rPr lang="fi-FI" sz="2800" b="1" dirty="0"/>
              <a:t>ERÄÄT BAKTEERIT JA VIRUKSET</a:t>
            </a:r>
          </a:p>
          <a:p>
            <a:r>
              <a:rPr lang="fi-FI" sz="2800" dirty="0"/>
              <a:t>Helikobakteeri (mahalaukun syöpä)</a:t>
            </a:r>
          </a:p>
          <a:p>
            <a:r>
              <a:rPr lang="fi-FI" sz="2800" dirty="0"/>
              <a:t>Sukuelinten papilloomavirukset HPV (kohdunkaulan syöpä)</a:t>
            </a:r>
          </a:p>
          <a:p>
            <a:r>
              <a:rPr lang="fi-FI" sz="2800" dirty="0"/>
              <a:t>Hepatiittivirukset HBV ja HCV (maksasyöpä)</a:t>
            </a:r>
          </a:p>
          <a:p>
            <a:pPr marL="0" indent="0">
              <a:buNone/>
            </a:pPr>
            <a:r>
              <a:rPr lang="fi-FI" sz="2800" b="1" dirty="0"/>
              <a:t>JOTKUT LÄÄKEAINEET</a:t>
            </a:r>
          </a:p>
          <a:p>
            <a:r>
              <a:rPr lang="fi-FI" sz="2800" dirty="0"/>
              <a:t>Hormonivalmisteet</a:t>
            </a:r>
          </a:p>
          <a:p>
            <a:r>
              <a:rPr lang="fi-FI" sz="2800" dirty="0"/>
              <a:t>Immuunipuutostilaa aiheuttavat lääkkeet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DB6E89-31CA-ADEC-A885-9CB1C20E2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4865377"/>
            <a:ext cx="2768053" cy="1696129"/>
          </a:xfrm>
          <a:prstGeom prst="rect">
            <a:avLst/>
          </a:prstGeom>
        </p:spPr>
      </p:pic>
      <p:pic>
        <p:nvPicPr>
          <p:cNvPr id="10" name="Kuva 9" descr="Kuva, joka sisältää kohteen porkkana, sisä, vihannes, viipaloitu&#10;&#10;Kuvaus luotu automaattisesti">
            <a:extLst>
              <a:ext uri="{FF2B5EF4-FFF2-40B4-BE49-F238E27FC236}">
                <a16:creationId xmlns:a16="http://schemas.microsoft.com/office/drawing/2014/main" id="{1A3095F6-B982-A72D-0471-48931522B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4865377"/>
            <a:ext cx="1898576" cy="1696129"/>
          </a:xfrm>
          <a:prstGeom prst="rect">
            <a:avLst/>
          </a:prstGeom>
        </p:spPr>
      </p:pic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78B4247-954C-377C-D9A6-45CD5C217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36" y="151799"/>
            <a:ext cx="1892024" cy="428937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5009063-9636-B826-A8CB-95B9132907E6}"/>
              </a:ext>
            </a:extLst>
          </p:cNvPr>
          <p:cNvSpPr txBox="1"/>
          <p:nvPr/>
        </p:nvSpPr>
        <p:spPr>
          <a:xfrm>
            <a:off x="660998" y="6550223"/>
            <a:ext cx="464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Andreas M ja Robert </a:t>
            </a:r>
            <a:r>
              <a:rPr lang="fi-FI" sz="1400" dirty="0" err="1"/>
              <a:t>Ruggiero</a:t>
            </a:r>
            <a:endParaRPr lang="fi-FI" sz="1400" dirty="0"/>
          </a:p>
        </p:txBody>
      </p:sp>
      <p:pic>
        <p:nvPicPr>
          <p:cNvPr id="17" name="Kuva 16" descr="Kuva, joka sisältää kohteen auto, ulko, savu&#10;&#10;Kuvaus luotu automaattisesti">
            <a:extLst>
              <a:ext uri="{FF2B5EF4-FFF2-40B4-BE49-F238E27FC236}">
                <a16:creationId xmlns:a16="http://schemas.microsoft.com/office/drawing/2014/main" id="{884BFBEA-5532-050C-C4A4-FEBE4C7DA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15" y="1068901"/>
            <a:ext cx="2731770" cy="1725328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93C143AB-DC52-F376-3354-0F41ECC8B8E0}"/>
              </a:ext>
            </a:extLst>
          </p:cNvPr>
          <p:cNvSpPr txBox="1"/>
          <p:nvPr/>
        </p:nvSpPr>
        <p:spPr>
          <a:xfrm>
            <a:off x="9264015" y="2818056"/>
            <a:ext cx="2731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Vlad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1365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A897A7-C85B-5753-8D31-2BF3955A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1" y="211295"/>
            <a:ext cx="4150749" cy="1781970"/>
          </a:xfrm>
        </p:spPr>
        <p:txBody>
          <a:bodyPr>
            <a:normAutofit/>
          </a:bodyPr>
          <a:lstStyle/>
          <a:p>
            <a:r>
              <a:rPr lang="fi-FI" sz="3200" b="1" dirty="0"/>
              <a:t>Eturauhassyöpä on miesten yleisin syöpäsairaus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CC31287-25F2-16E8-D721-49136189BE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7600" y="2054687"/>
            <a:ext cx="4007630" cy="4351338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A84E67-52F6-AFB3-875D-2CF5BD19E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0161" y="580736"/>
            <a:ext cx="6979920" cy="61724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400" b="1" dirty="0"/>
              <a:t>Yleisyys</a:t>
            </a:r>
          </a:p>
          <a:p>
            <a:r>
              <a:rPr lang="fi-FI" sz="2400" dirty="0"/>
              <a:t>Noin 5 000 miestä/vuosi</a:t>
            </a:r>
          </a:p>
          <a:p>
            <a:r>
              <a:rPr lang="fi-FI" sz="2400" dirty="0"/>
              <a:t>Alle 50-vuotiailla harvinainen</a:t>
            </a:r>
          </a:p>
          <a:p>
            <a:r>
              <a:rPr lang="fi-FI" sz="2400" dirty="0"/>
              <a:t>Yleinen yli 70-vuotialilla</a:t>
            </a:r>
          </a:p>
          <a:p>
            <a:pPr marL="0" indent="0">
              <a:buNone/>
            </a:pPr>
            <a:r>
              <a:rPr lang="fi-FI" sz="2400" b="1" dirty="0"/>
              <a:t>Riskitekijöitä</a:t>
            </a:r>
          </a:p>
          <a:p>
            <a:r>
              <a:rPr lang="fi-FI" sz="2400" dirty="0"/>
              <a:t>Perinnöllinen alttius</a:t>
            </a:r>
          </a:p>
          <a:p>
            <a:r>
              <a:rPr lang="fi-FI" sz="2400" dirty="0"/>
              <a:t>Tupakointi</a:t>
            </a:r>
          </a:p>
          <a:p>
            <a:r>
              <a:rPr lang="fi-FI" sz="2400" dirty="0"/>
              <a:t>D-vitamiinin saannin vähäisyys</a:t>
            </a: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Ennaltaehkäisy</a:t>
            </a:r>
          </a:p>
          <a:p>
            <a:r>
              <a:rPr lang="fi-FI" sz="2400" dirty="0"/>
              <a:t>PSA-testi (ei kuulu lakisääteiseen seulontaohjelmaan)</a:t>
            </a:r>
          </a:p>
          <a:p>
            <a:r>
              <a:rPr lang="fi-FI" sz="2400" dirty="0"/>
              <a:t>säännöllinen liikunta ja ruokasuositusten noudattaminen</a:t>
            </a:r>
          </a:p>
          <a:p>
            <a:pPr marL="0" indent="0">
              <a:buNone/>
            </a:pPr>
            <a:r>
              <a:rPr lang="fi-FI" sz="2400" b="1" dirty="0"/>
              <a:t>Oireet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alkuvaiheessa ei oireita; myöhemmin tihentynyt virtsaamisen tarve ja virtsaamisvaikeudet</a:t>
            </a:r>
          </a:p>
          <a:p>
            <a:pPr marL="0" indent="0">
              <a:buNone/>
            </a:pPr>
            <a:r>
              <a:rPr lang="fi-FI" sz="2600" b="1" dirty="0"/>
              <a:t>Hoito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etenee tavallisesti hyvin hitaasti, aina hoitoa ei tarvita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sädehoito, leikkaus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paranemisennuste on hyvä</a:t>
            </a:r>
          </a:p>
          <a:p>
            <a:pPr marL="285750" indent="-285750">
              <a:buFontTx/>
              <a:buChar char="-"/>
            </a:pPr>
            <a:endParaRPr lang="fi-FI" sz="2900" dirty="0"/>
          </a:p>
          <a:p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88340FE-DFA4-D5DD-1D24-EEDD9C39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36" y="151799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BC08DB6-EF02-CBED-0DB4-9EC47958A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881" y="6172200"/>
            <a:ext cx="1981200" cy="4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F667C2-EC75-5D50-60F5-6D0147DA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58895"/>
            <a:ext cx="4934450" cy="1325563"/>
          </a:xfrm>
        </p:spPr>
        <p:txBody>
          <a:bodyPr>
            <a:normAutofit/>
          </a:bodyPr>
          <a:lstStyle/>
          <a:p>
            <a:r>
              <a:rPr lang="fi-FI" sz="3600" b="1" dirty="0"/>
              <a:t>Rintasyöpä on naisten yleisin syöpäsairaus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424949-F612-350C-E862-431A2009F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4025" y="238125"/>
            <a:ext cx="6388735" cy="66198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sz="3600" b="1" dirty="0"/>
              <a:t>Yleisyys</a:t>
            </a:r>
          </a:p>
          <a:p>
            <a:r>
              <a:rPr lang="fi-FI" sz="3600" dirty="0"/>
              <a:t>lähes 5 000 naista/vuosi ja 20 miestä/vuosi</a:t>
            </a:r>
          </a:p>
          <a:p>
            <a:r>
              <a:rPr lang="fi-FI" sz="3600" dirty="0"/>
              <a:t>yli puolet todetaan vaihdevuosi-iän ohittaneilla naisilla</a:t>
            </a:r>
          </a:p>
          <a:p>
            <a:pPr marL="0" indent="0">
              <a:buNone/>
            </a:pPr>
            <a:r>
              <a:rPr lang="fi-FI" sz="3600" b="1" dirty="0"/>
              <a:t>Riskitekijöitä</a:t>
            </a:r>
          </a:p>
          <a:p>
            <a:r>
              <a:rPr lang="fi-FI" sz="3600" dirty="0"/>
              <a:t>eräissä rintasyöpämuodoissa perimällä suuri vaikutus</a:t>
            </a:r>
          </a:p>
          <a:p>
            <a:r>
              <a:rPr lang="fi-FI" sz="3600" dirty="0"/>
              <a:t>lihavuus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runsas alkoholinkäyttö</a:t>
            </a:r>
            <a:endParaRPr lang="fi-FI" sz="3600" dirty="0"/>
          </a:p>
          <a:p>
            <a:r>
              <a:rPr lang="fi-FI" sz="3600" dirty="0"/>
              <a:t>hyvin nuorena alkaneet kuukautiset ja myöhäinen vaihdevuosien alkamisikä</a:t>
            </a:r>
          </a:p>
          <a:p>
            <a:r>
              <a:rPr lang="fi-FI" sz="3600" dirty="0"/>
              <a:t>lapsettomuus</a:t>
            </a:r>
          </a:p>
          <a:p>
            <a:r>
              <a:rPr lang="fi-FI" sz="3600" dirty="0"/>
              <a:t>pitkäaikainen hormonikorvaushoito</a:t>
            </a:r>
          </a:p>
          <a:p>
            <a:pPr marL="0" indent="0">
              <a:buNone/>
            </a:pPr>
            <a:r>
              <a:rPr lang="fi-FI" sz="3600" b="1" dirty="0"/>
              <a:t>Ennaltaehkäisy</a:t>
            </a:r>
          </a:p>
          <a:p>
            <a:r>
              <a:rPr lang="fi-FI" sz="3600" dirty="0"/>
              <a:t>lakisääteinen, vapaaehtoinen mammografiaseulonta kaikille 50–69 -vuotiaille naisille joka toinen vuosi</a:t>
            </a:r>
          </a:p>
          <a:p>
            <a:r>
              <a:rPr lang="fi-FI" sz="3600" dirty="0"/>
              <a:t>painonhallinta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Oireet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kyhmyt rinnassa tai kainalossa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nännistä vuotava neste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Hoito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3600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aranemisennuste on hyvä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3600" dirty="0">
                <a:solidFill>
                  <a:prstClr val="black"/>
                </a:solidFill>
                <a:latin typeface="Calibri" panose="020F0502020204030204"/>
              </a:rPr>
              <a:t>leikkaus, sädehoito</a:t>
            </a:r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ADB8BBE-F08D-2A37-8072-DF36725E5F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7480" y="2038985"/>
            <a:ext cx="4934450" cy="4351338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3C2F193-0207-EFE2-7000-97AA31DB5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133" y="179582"/>
            <a:ext cx="1495387" cy="38131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C7849D4-5D72-FFBB-0AC6-5A0749D4E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079" y="6297103"/>
            <a:ext cx="1615441" cy="3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1FB676D6-C71A-7F42-DF54-33F9B264B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9" y="1612722"/>
            <a:ext cx="3667125" cy="486427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72AA78-78F4-85AC-F8D5-A449D68C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68702" cy="161272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Keuhkosyöpä</a:t>
            </a:r>
            <a:r>
              <a:rPr lang="en-US" sz="3600" b="1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3600" b="1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maailman</a:t>
            </a:r>
            <a:r>
              <a:rPr lang="en-US" sz="3600" b="1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yleisin</a:t>
            </a:r>
            <a:r>
              <a:rPr lang="en-US" sz="3600" b="1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syöpäsairaus</a:t>
            </a:r>
            <a:endParaRPr lang="en-US" sz="3600" b="1" kern="1200" dirty="0">
              <a:solidFill>
                <a:schemeClr val="bg1">
                  <a:alpha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68B221-3EF9-3E65-A549-A73DA5F93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3" y="285750"/>
            <a:ext cx="7265817" cy="65722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Yleisyys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Suomessa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3. </a:t>
            </a:r>
            <a:r>
              <a:rPr lang="en-US" sz="2000" dirty="0" err="1">
                <a:solidFill>
                  <a:schemeClr val="bg1"/>
                </a:solidFill>
              </a:rPr>
              <a:t>yleisin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syöpäsairaus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miehillä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noin</a:t>
            </a:r>
            <a:r>
              <a:rPr lang="en-US" sz="2000" dirty="0">
                <a:solidFill>
                  <a:schemeClr val="bg1"/>
                </a:solidFill>
              </a:rPr>
              <a:t> 1 700/v ja </a:t>
            </a:r>
            <a:r>
              <a:rPr lang="en-US" sz="2000" dirty="0" err="1">
                <a:solidFill>
                  <a:schemeClr val="bg1"/>
                </a:solidFill>
              </a:rPr>
              <a:t>naisilla</a:t>
            </a:r>
            <a:r>
              <a:rPr lang="en-US" sz="2000" dirty="0">
                <a:solidFill>
                  <a:schemeClr val="bg1"/>
                </a:solidFill>
              </a:rPr>
              <a:t> 1 000/v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Riskitekijöitä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90 % </a:t>
            </a:r>
            <a:r>
              <a:rPr lang="en-US" sz="2000" dirty="0" err="1">
                <a:solidFill>
                  <a:schemeClr val="bg1"/>
                </a:solidFill>
              </a:rPr>
              <a:t>keuhkosyövistä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aiheutuu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tupakoinnista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altistuminen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radonille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asbestille</a:t>
            </a:r>
            <a:r>
              <a:rPr lang="en-US" sz="2000" dirty="0">
                <a:solidFill>
                  <a:schemeClr val="bg1"/>
                </a:solidFill>
              </a:rPr>
              <a:t> tai </a:t>
            </a:r>
            <a:r>
              <a:rPr lang="en-US" sz="2000" dirty="0" err="1">
                <a:solidFill>
                  <a:schemeClr val="bg1"/>
                </a:solidFill>
              </a:rPr>
              <a:t>ilmansaasteille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Ennaltaehkäisy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tupakoimattomuus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asuntojen</a:t>
            </a:r>
            <a:r>
              <a:rPr lang="en-US" sz="2000" dirty="0">
                <a:solidFill>
                  <a:schemeClr val="bg1"/>
                </a:solidFill>
              </a:rPr>
              <a:t> ja </a:t>
            </a:r>
            <a:r>
              <a:rPr lang="en-US" sz="2000" dirty="0" err="1">
                <a:solidFill>
                  <a:schemeClr val="bg1"/>
                </a:solidFill>
              </a:rPr>
              <a:t>työpaikkojen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radonmittaukset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asbestin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käytön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kieltävä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laki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vanhojen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talojen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asbestikartoitukset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toimenpiteet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ilmansaasteiden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vähentämiseksi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Oireet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pitkään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oireeton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yskä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veriset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yskökset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hengenahdistus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kipu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toistuvat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keuhkotulehdukset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Hoito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leikkaus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sädehoito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lääkehoito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paranemisennuste</a:t>
            </a:r>
            <a:r>
              <a:rPr lang="en-US" sz="2000" dirty="0">
                <a:solidFill>
                  <a:schemeClr val="bg1"/>
                </a:solidFill>
              </a:rPr>
              <a:t> on </a:t>
            </a:r>
            <a:r>
              <a:rPr lang="en-US" sz="2000" dirty="0" err="1">
                <a:solidFill>
                  <a:schemeClr val="bg1"/>
                </a:solidFill>
              </a:rPr>
              <a:t>usein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heikko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1600FF8-8088-B13D-A78F-4325058F3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133" y="179582"/>
            <a:ext cx="1495387" cy="38131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7F01C73-FD81-6A6D-D4BE-144D7E26C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864" y="6345874"/>
            <a:ext cx="1482896" cy="38131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1F7DB56-201E-64E3-D512-91F74020E93D}"/>
              </a:ext>
            </a:extLst>
          </p:cNvPr>
          <p:cNvSpPr txBox="1"/>
          <p:nvPr/>
        </p:nvSpPr>
        <p:spPr>
          <a:xfrm>
            <a:off x="1" y="6485473"/>
            <a:ext cx="4768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Jay Clark</a:t>
            </a:r>
          </a:p>
        </p:txBody>
      </p:sp>
    </p:spTree>
    <p:extLst>
      <p:ext uri="{BB962C8B-B14F-4D97-AF65-F5344CB8AC3E}">
        <p14:creationId xmlns:p14="http://schemas.microsoft.com/office/powerpoint/2010/main" val="229609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B85960-5ED3-48F3-98E6-C095FEC892F6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2E97C1E9-73F6-4DE0-8492-E6DA7C641A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B122AD-FAD5-4262-82A0-A921EB69F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720</Words>
  <Application>Microsoft Macintosh PowerPoint</Application>
  <PresentationFormat>Laajakuva</PresentationFormat>
  <Paragraphs>155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Syöpätaudit</vt:lpstr>
      <vt:lpstr>Syöpä</vt:lpstr>
      <vt:lpstr>PowerPoint-esitys</vt:lpstr>
      <vt:lpstr>Syövän synty</vt:lpstr>
      <vt:lpstr>PowerPoint-esitys</vt:lpstr>
      <vt:lpstr>Esimerkkejä syövän todennäköisyyttä lisäävistä tekijöistä</vt:lpstr>
      <vt:lpstr>Eturauhassyöpä on miesten yleisin syöpäsairaus</vt:lpstr>
      <vt:lpstr>Rintasyöpä on naisten yleisin syöpäsairaus</vt:lpstr>
      <vt:lpstr>Keuhkosyöpä on maailman yleisin syöpäsairaus</vt:lpstr>
      <vt:lpstr>Suolistosyövät ovat yleistyneet nopeasti</vt:lpstr>
      <vt:lpstr>Erilaiset ihosyövät ovat lisääntyneet moninkertaisesti</vt:lpstr>
      <vt:lpstr>Suurin osa syövistä voidaan ennaltaehkäistä</vt:lpstr>
      <vt:lpstr>Syöpien varhainen toteaminen ja seulonnat pelastavat ihmishenkiä</vt:lpstr>
      <vt:lpstr>Muutos kohti yksilöllistä syövänhoitoa</vt:lpstr>
      <vt:lpstr>Suomessa suurin osa paranee syövästä - Paranemisennuste vaihtelee eri syöpäsairauksissa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Syöpätaudit</dc:title>
  <dc:creator>Paula</dc:creator>
  <cp:lastModifiedBy>Eija Tuunainen</cp:lastModifiedBy>
  <cp:revision>43</cp:revision>
  <dcterms:created xsi:type="dcterms:W3CDTF">2022-06-20T14:39:13Z</dcterms:created>
  <dcterms:modified xsi:type="dcterms:W3CDTF">2022-08-22T12:09:32Z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