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73" r:id="rId5"/>
    <p:sldId id="274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B5BC-9B45-E54B-8C09-102E4E2D8A59}" type="datetimeFigureOut">
              <a:rPr lang="fi-FI" smtClean="0"/>
              <a:pPr/>
              <a:t>25.1.2015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E7FEFB7-DBCB-8347-AF55-40B8CB2488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B5BC-9B45-E54B-8C09-102E4E2D8A59}" type="datetimeFigureOut">
              <a:rPr lang="fi-FI" smtClean="0"/>
              <a:pPr/>
              <a:t>25.1.2015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EFB7-DBCB-8347-AF55-40B8CB2488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B5BC-9B45-E54B-8C09-102E4E2D8A59}" type="datetimeFigureOut">
              <a:rPr lang="fi-FI" smtClean="0"/>
              <a:pPr/>
              <a:t>25.1.2015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EFB7-DBCB-8347-AF55-40B8CB2488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B5BC-9B45-E54B-8C09-102E4E2D8A59}" type="datetimeFigureOut">
              <a:rPr lang="fi-FI" smtClean="0"/>
              <a:pPr/>
              <a:t>25.1.2015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EFB7-DBCB-8347-AF55-40B8CB2488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B5BC-9B45-E54B-8C09-102E4E2D8A59}" type="datetimeFigureOut">
              <a:rPr lang="fi-FI" smtClean="0"/>
              <a:pPr/>
              <a:t>25.1.2015</a:t>
            </a:fld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EFB7-DBCB-8347-AF55-40B8CB2488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B5BC-9B45-E54B-8C09-102E4E2D8A59}" type="datetimeFigureOut">
              <a:rPr lang="fi-FI" smtClean="0"/>
              <a:pPr/>
              <a:t>25.1.2015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EFB7-DBCB-8347-AF55-40B8CB2488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B5BC-9B45-E54B-8C09-102E4E2D8A59}" type="datetimeFigureOut">
              <a:rPr lang="fi-FI" smtClean="0"/>
              <a:pPr/>
              <a:t>25.1.2015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EFB7-DBCB-8347-AF55-40B8CB2488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B5BC-9B45-E54B-8C09-102E4E2D8A59}" type="datetimeFigureOut">
              <a:rPr lang="fi-FI" smtClean="0"/>
              <a:pPr/>
              <a:t>25.1.2015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EFB7-DBCB-8347-AF55-40B8CB2488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B5BC-9B45-E54B-8C09-102E4E2D8A59}" type="datetimeFigureOut">
              <a:rPr lang="fi-FI" smtClean="0"/>
              <a:pPr/>
              <a:t>25.1.2015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EFB7-DBCB-8347-AF55-40B8CB2488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B5BC-9B45-E54B-8C09-102E4E2D8A59}" type="datetimeFigureOut">
              <a:rPr lang="fi-FI" smtClean="0"/>
              <a:pPr/>
              <a:t>25.1.2015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EFB7-DBCB-8347-AF55-40B8CB2488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B5BC-9B45-E54B-8C09-102E4E2D8A59}" type="datetimeFigureOut">
              <a:rPr lang="fi-FI" smtClean="0"/>
              <a:pPr/>
              <a:t>25.1.2015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EFB7-DBCB-8347-AF55-40B8CB2488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9EB5BC-9B45-E54B-8C09-102E4E2D8A59}" type="datetimeFigureOut">
              <a:rPr lang="fi-FI" smtClean="0"/>
              <a:pPr/>
              <a:t>25.1.2015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E7FEFB7-DBCB-8347-AF55-40B8CB2488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Pilkkusäännöt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3151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Pääsäännön täsmennyksiä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>
                <a:solidFill>
                  <a:srgbClr val="FF0000"/>
                </a:solidFill>
              </a:rPr>
              <a:t>Päälause ja sivulause </a:t>
            </a:r>
            <a:r>
              <a:rPr lang="fi-FI" dirty="0"/>
              <a:t>(=alisteinen lause) erotetaan toisistaan pilkulla.</a:t>
            </a:r>
          </a:p>
          <a:p>
            <a:pPr lvl="1"/>
            <a:r>
              <a:rPr lang="fi-FI" i="1" dirty="0" smtClean="0"/>
              <a:t>Jos opetussuunnitelma muuttuu, opiskelijalta voi periaatteessa vaatia lisäsuorituksia.</a:t>
            </a:r>
          </a:p>
          <a:p>
            <a:pPr lvl="1"/>
            <a:r>
              <a:rPr lang="fi-FI" i="1" dirty="0" smtClean="0"/>
              <a:t>Poliitikot vastustivat kauppaa, koska se vaaransi kansallisen riippumattomuuden ja työpaikat.</a:t>
            </a:r>
          </a:p>
          <a:p>
            <a:pPr lvl="1"/>
            <a:r>
              <a:rPr lang="fi-FI" i="1" dirty="0" smtClean="0"/>
              <a:t>Hän lainasi kirjoja, joita oli lainannut moneen kertaan aiemminkin. </a:t>
            </a:r>
          </a:p>
          <a:p>
            <a:pPr lvl="1"/>
            <a:r>
              <a:rPr lang="fi-FI" i="1" dirty="0" smtClean="0"/>
              <a:t>Mielekäs työ, joka vastaa yksilön edellytyksiä, edistää yleistä hyvinvointia.</a:t>
            </a:r>
          </a:p>
          <a:p>
            <a:pPr lvl="1"/>
            <a:endParaRPr lang="fi-FI" i="1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928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Täsmennykset jatkuvat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i-FI" dirty="0">
                <a:solidFill>
                  <a:srgbClr val="FF0000"/>
                </a:solidFill>
              </a:rPr>
              <a:t>Sivulauseet</a:t>
            </a:r>
            <a:r>
              <a:rPr lang="fi-FI" dirty="0"/>
              <a:t> erotetaan toisistaan pilkulla, jos toinen on toisen suhteen alisteinen. Sen sijaan rinnasteisten sivulauseiden väliin ei pilkkua tule. </a:t>
            </a:r>
          </a:p>
          <a:p>
            <a:pPr lvl="1"/>
            <a:r>
              <a:rPr lang="fi-FI" i="1" dirty="0" smtClean="0"/>
              <a:t>Ruoan valmistus viivästyi, koska sain sormeeni haavan, johon piti löytää laastari.</a:t>
            </a:r>
          </a:p>
          <a:p>
            <a:pPr lvl="1"/>
            <a:r>
              <a:rPr lang="fi-FI" i="1" dirty="0" smtClean="0"/>
              <a:t>Uudistus tiesi edistystä koko hankkeelle, vaikka ei ollut vielä varmaa, miten siinä lopulta kävisi.</a:t>
            </a:r>
          </a:p>
          <a:p>
            <a:pPr marL="411480" lvl="1" indent="0">
              <a:buNone/>
            </a:pPr>
            <a:r>
              <a:rPr lang="fi-FI" i="1" dirty="0" smtClean="0"/>
              <a:t>VRT.</a:t>
            </a:r>
            <a:endParaRPr lang="fi-FI" i="1" dirty="0"/>
          </a:p>
          <a:p>
            <a:pPr lvl="1"/>
            <a:r>
              <a:rPr lang="fi-FI" i="1" dirty="0"/>
              <a:t>Koska tontti on pohjoisen puolella, kevät tulee sinne myöhemmin ja puutarhuri voi nauttia tulppaaneista vielä kesäkuussa</a:t>
            </a:r>
            <a:r>
              <a:rPr lang="fi-FI" i="1" dirty="0" smtClean="0"/>
              <a:t>.</a:t>
            </a:r>
          </a:p>
          <a:p>
            <a:pPr lvl="1"/>
            <a:r>
              <a:rPr lang="fi-FI" i="1" dirty="0" smtClean="0"/>
              <a:t>Kuulin eilen, että lähdemme Pietariin ja että kaikki halukkaat pääsevät mukaan.</a:t>
            </a:r>
          </a:p>
          <a:p>
            <a:pPr lvl="1"/>
            <a:r>
              <a:rPr lang="fi-FI" i="1" dirty="0" smtClean="0"/>
              <a:t>Pietari on kaupunki, jonne olen aina halunnut matkustaa ja jossa on ainutlaatuisia kulttuurinähtävyyksiä.</a:t>
            </a:r>
            <a:endParaRPr lang="fi-FI" i="1" dirty="0"/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853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Täsmennykset jatkuvat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Lauseenvastiketta ei (yleensä) eroteta muusta lauseesta pilkulla.</a:t>
            </a:r>
          </a:p>
          <a:p>
            <a:pPr lvl="1"/>
            <a:r>
              <a:rPr lang="fi-FI" i="1" dirty="0" smtClean="0"/>
              <a:t>Asetuttuaan Mikkeliin taiteilija toimi ensin kansalaisopistossa piirustuksen opettajana.</a:t>
            </a:r>
            <a:endParaRPr lang="fi-FI" dirty="0"/>
          </a:p>
          <a:p>
            <a:pPr lvl="0"/>
            <a:r>
              <a:rPr lang="fi-FI" dirty="0"/>
              <a:t>Jos subjektittomilla lauseilla on sama tekijä tai ne ovat passiivissa, pilkkua ei </a:t>
            </a:r>
            <a:r>
              <a:rPr lang="fi-FI" dirty="0" smtClean="0"/>
              <a:t>tarvita (mutta sen saa laittaa).</a:t>
            </a:r>
            <a:endParaRPr lang="fi-FI" dirty="0"/>
          </a:p>
          <a:p>
            <a:pPr lvl="1"/>
            <a:r>
              <a:rPr lang="fi-FI" i="1" dirty="0" smtClean="0"/>
              <a:t>Tunsin itseni virkistyneeksi ja lähdin hyvillä mielin kotiin. </a:t>
            </a:r>
          </a:p>
          <a:p>
            <a:pPr lvl="1"/>
            <a:r>
              <a:rPr lang="fi-FI" i="1" dirty="0" smtClean="0"/>
              <a:t>Hakemukset osoitetaan johtajalle ja ne lähetetään hallintoyksikköön.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7604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Hankalia tapauksia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Moniosaiset konjunktioilmaukset (esim. niin että, sitten kun, samalla kun, aina kun, siten että, sen lisäksi että) </a:t>
            </a:r>
          </a:p>
          <a:p>
            <a:pPr lvl="1"/>
            <a:r>
              <a:rPr lang="fi-FI" dirty="0" smtClean="0"/>
              <a:t>Lauseraja voidaan osoittaa pilkulla, mutta se ei ole välttämätöntä. </a:t>
            </a:r>
          </a:p>
          <a:p>
            <a:pPr lvl="1"/>
            <a:r>
              <a:rPr lang="fi-FI" i="1" dirty="0" smtClean="0"/>
              <a:t>Pilko sinä porkkanat samalla, kun minä kuorin perunat / Pilko sinä porkkanat samalla kun minä kuorin perunat.</a:t>
            </a:r>
          </a:p>
          <a:p>
            <a:pPr lvl="1"/>
            <a:r>
              <a:rPr lang="fi-FI" i="1" dirty="0" smtClean="0"/>
              <a:t>Sulje ikkuna niin, ettei se kolise / Sulje ikkuna, niin ettei se kolise. / Sulje ikkuna niin ettei se kolise.</a:t>
            </a:r>
          </a:p>
          <a:p>
            <a:r>
              <a:rPr lang="fi-FI" dirty="0" smtClean="0"/>
              <a:t>Korostussana (esim. etenkin, varsinkin) konjunktion edellä</a:t>
            </a:r>
          </a:p>
          <a:p>
            <a:pPr lvl="1"/>
            <a:r>
              <a:rPr lang="fi-FI" dirty="0" smtClean="0"/>
              <a:t>Pilkun paikan voi valita sen mukaan, miten virke kuulostaa luontevimmalta.</a:t>
            </a:r>
          </a:p>
          <a:p>
            <a:pPr lvl="1"/>
            <a:r>
              <a:rPr lang="fi-FI" i="1" dirty="0" smtClean="0"/>
              <a:t>Tavaroiden palauttaminen voi olla hankalaa, varsinkin jos yritys sijaitsee ulkomailla.</a:t>
            </a:r>
          </a:p>
          <a:p>
            <a:pPr lvl="1"/>
            <a:r>
              <a:rPr lang="fi-FI" i="1" dirty="0" smtClean="0"/>
              <a:t>Henkilökohtainen lääkelasku saattaa tuntua ylivoimaisen suurelta etenkin, jos lääkkeitä on paljon.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126337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Hankalat tapaukset jatkuvat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Se </a:t>
            </a:r>
            <a:r>
              <a:rPr lang="fi-FI" dirty="0" err="1" smtClean="0"/>
              <a:t>joka-</a:t>
            </a:r>
            <a:r>
              <a:rPr lang="fi-FI" dirty="0" smtClean="0"/>
              <a:t> ja se että –ilmaukset</a:t>
            </a:r>
          </a:p>
          <a:p>
            <a:pPr lvl="1"/>
            <a:r>
              <a:rPr lang="fi-FI" dirty="0" smtClean="0"/>
              <a:t>Pilkun voi laittaa ilmauksen väliin tai vain </a:t>
            </a:r>
            <a:r>
              <a:rPr lang="fi-FI" dirty="0" err="1" smtClean="0"/>
              <a:t>joka-tai</a:t>
            </a:r>
            <a:r>
              <a:rPr lang="fi-FI" dirty="0" smtClean="0"/>
              <a:t> </a:t>
            </a:r>
            <a:r>
              <a:rPr lang="fi-FI" dirty="0" err="1" smtClean="0"/>
              <a:t>että-lauseen</a:t>
            </a:r>
            <a:r>
              <a:rPr lang="fi-FI" dirty="0" smtClean="0"/>
              <a:t> perään.</a:t>
            </a:r>
          </a:p>
          <a:p>
            <a:pPr lvl="1"/>
            <a:r>
              <a:rPr lang="fi-FI" i="1" dirty="0" smtClean="0"/>
              <a:t>Se joka saa eniten pisteitä, voittaa. / Se, joka saa eniten pisteitä, voittaa.</a:t>
            </a:r>
          </a:p>
          <a:p>
            <a:pPr lvl="1"/>
            <a:r>
              <a:rPr lang="fi-FI" i="1" dirty="0" smtClean="0"/>
              <a:t>Sillä mitä on jo tapahtunut, ei ole enää väliä. / Sillä, mitä on jo tapahtunut, ei ole enää väliä.</a:t>
            </a:r>
          </a:p>
          <a:p>
            <a:pPr lvl="1"/>
            <a:endParaRPr lang="fi-FI" i="1" dirty="0"/>
          </a:p>
          <a:p>
            <a:pPr lvl="1"/>
            <a:r>
              <a:rPr lang="fi-FI" dirty="0" smtClean="0"/>
              <a:t>HUOM! Jos ilmaus on muualla kuin virkkeen alussa, pitää pilkku laittaa!</a:t>
            </a:r>
          </a:p>
          <a:p>
            <a:pPr lvl="1"/>
            <a:r>
              <a:rPr lang="fi-FI" i="1" dirty="0" smtClean="0"/>
              <a:t>Komitea valitsee sen, joka on pätevin.</a:t>
            </a:r>
          </a:p>
          <a:p>
            <a:pPr lvl="1"/>
            <a:r>
              <a:rPr lang="fi-FI" i="1" dirty="0" smtClean="0"/>
              <a:t> Tekijä vastaa itse siitä, että suunnitelma toteutuu aikataulun mukaan.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74408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Hankalat tapaukset jatkuvat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Kuin-ilmaukset</a:t>
            </a:r>
            <a:endParaRPr lang="fi-FI" dirty="0" smtClean="0"/>
          </a:p>
          <a:p>
            <a:pPr lvl="1"/>
            <a:r>
              <a:rPr lang="fi-FI" dirty="0" smtClean="0"/>
              <a:t>Vertailua tarkoittavissa ilmauksissa kuin-sanan edellä ei yleensä käytetä pilkkua.</a:t>
            </a:r>
          </a:p>
          <a:p>
            <a:pPr lvl="2"/>
            <a:r>
              <a:rPr lang="fi-FI" i="1" dirty="0" smtClean="0"/>
              <a:t>Poikahan juoksee kuin nuori hirvi.</a:t>
            </a:r>
          </a:p>
          <a:p>
            <a:pPr lvl="2"/>
            <a:r>
              <a:rPr lang="fi-FI" i="1" dirty="0" smtClean="0"/>
              <a:t>Todellisuus näyttää valoisammalta kuin hän uskalsi toivoakaan.</a:t>
            </a:r>
          </a:p>
          <a:p>
            <a:pPr lvl="1"/>
            <a:r>
              <a:rPr lang="fi-FI" dirty="0" smtClean="0"/>
              <a:t>Pilkkua voi käyttää, jos kyse ei ole selvästä vertailusta ja </a:t>
            </a:r>
            <a:r>
              <a:rPr lang="fi-FI" dirty="0" err="1" smtClean="0"/>
              <a:t>kuin-jakso</a:t>
            </a:r>
            <a:r>
              <a:rPr lang="fi-FI" dirty="0" smtClean="0"/>
              <a:t> muodostaa tavallaan jälkilisäyksen.</a:t>
            </a:r>
          </a:p>
          <a:p>
            <a:pPr lvl="2"/>
            <a:r>
              <a:rPr lang="fi-FI" i="1" dirty="0" smtClean="0"/>
              <a:t>Hän vaati itselleen huomiota, kuin olisi suurikin kuuluisuus. / Hän vaati itselleen huomiota kuin olisi suurikin kuuluisuus.</a:t>
            </a:r>
          </a:p>
          <a:p>
            <a:pPr lvl="2"/>
            <a:r>
              <a:rPr lang="fi-FI" i="1" dirty="0" smtClean="0"/>
              <a:t>Vastustajan kannattajat hurrasivat jo kovaan ääneen, ikään kuin peli olisi jo pelattu. / Vastustajan kannattajat hurrasivat jo kovaan ääneen ikään kuin pelisi olisi jo pelattu.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1560973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Lauseen sisäinen pilkutus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i-FI" dirty="0" smtClean="0"/>
              <a:t>Rinnasteiset lauseenjäsenet</a:t>
            </a:r>
          </a:p>
          <a:p>
            <a:pPr lvl="2"/>
            <a:r>
              <a:rPr lang="fi-FI" i="1" dirty="0" smtClean="0"/>
              <a:t>He lukivat Kiveä, Saarikoskea, Kilpeä ja muita suomalaisia kirjailijoita.</a:t>
            </a:r>
          </a:p>
          <a:p>
            <a:pPr lvl="2"/>
            <a:r>
              <a:rPr lang="fi-FI" i="1" dirty="0" smtClean="0"/>
              <a:t>Retkivarustus: makuupussi, peseytymisvälineet, pyyheliina, kumisaappaat.</a:t>
            </a:r>
          </a:p>
          <a:p>
            <a:pPr lvl="1"/>
            <a:r>
              <a:rPr lang="fi-FI" dirty="0" smtClean="0"/>
              <a:t>Peräkkäiset adjektiivimääritteet</a:t>
            </a:r>
          </a:p>
          <a:p>
            <a:pPr lvl="2"/>
            <a:r>
              <a:rPr lang="fi-FI" dirty="0" smtClean="0"/>
              <a:t>Pilkulla voi olla merkitystä lauseen tulkinnassa:</a:t>
            </a:r>
          </a:p>
          <a:p>
            <a:pPr lvl="2"/>
            <a:r>
              <a:rPr lang="fi-FI" i="1" dirty="0" smtClean="0"/>
              <a:t>Ota seuraava, punainen kortti.</a:t>
            </a:r>
          </a:p>
          <a:p>
            <a:pPr lvl="2"/>
            <a:r>
              <a:rPr lang="fi-FI" i="1" dirty="0" smtClean="0"/>
              <a:t>Ota seuraava punainen kortti.</a:t>
            </a:r>
          </a:p>
        </p:txBody>
      </p:sp>
    </p:spTree>
    <p:extLst>
      <p:ext uri="{BB962C8B-B14F-4D97-AF65-F5344CB8AC3E}">
        <p14:creationId xmlns:p14="http://schemas.microsoft.com/office/powerpoint/2010/main" val="46709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Lauseen sisäinen pilkutus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fi-FI" dirty="0" smtClean="0"/>
              <a:t>Tittelit</a:t>
            </a:r>
          </a:p>
          <a:p>
            <a:pPr lvl="2"/>
            <a:r>
              <a:rPr lang="fi-FI" i="1" dirty="0" smtClean="0"/>
              <a:t>Juhlapuheen pitää toimitusjohtaja, ekonomi Liisa Järvinen.</a:t>
            </a:r>
          </a:p>
          <a:p>
            <a:pPr lvl="2"/>
            <a:r>
              <a:rPr lang="fi-FI" i="1" dirty="0" smtClean="0"/>
              <a:t>Laitoksen johtaja, tohtori Orvokki Virtanen… / Laitoksen johtaja tohtori Orvokki Virtanen…</a:t>
            </a:r>
          </a:p>
          <a:p>
            <a:pPr lvl="1"/>
            <a:r>
              <a:rPr lang="fi-FI" dirty="0" smtClean="0"/>
              <a:t>Puhuttelu, esimerkki tai selvennys</a:t>
            </a:r>
          </a:p>
          <a:p>
            <a:pPr lvl="2"/>
            <a:r>
              <a:rPr lang="fi-FI" i="1" dirty="0" smtClean="0"/>
              <a:t>Kutsumme teidät, arvoisa ministeri, tutustumaan yritykseemme.</a:t>
            </a:r>
          </a:p>
          <a:p>
            <a:pPr lvl="2"/>
            <a:r>
              <a:rPr lang="fi-FI" i="1" dirty="0" smtClean="0"/>
              <a:t>Allergiaa aiheuttavat monet ruoka-aineet, esimerkiksi kala ja kananmunat.</a:t>
            </a:r>
          </a:p>
          <a:p>
            <a:pPr lvl="2"/>
            <a:r>
              <a:rPr lang="fi-FI" i="1" dirty="0" smtClean="0"/>
              <a:t>Ohjelmassa vieraili Maija Miettinen, kanavan uusi johtaja.</a:t>
            </a:r>
          </a:p>
          <a:p>
            <a:pPr lvl="1"/>
            <a:r>
              <a:rPr lang="fi-FI" dirty="0" smtClean="0"/>
              <a:t>Muu irrallinen lisäys</a:t>
            </a:r>
          </a:p>
          <a:p>
            <a:pPr lvl="2"/>
            <a:r>
              <a:rPr lang="fi-FI" i="1" dirty="0" smtClean="0"/>
              <a:t>Välillä saattaa tuntua vaikealta saada lapsi liikkeelle, saati sitten syömään kasviksia.</a:t>
            </a:r>
          </a:p>
          <a:p>
            <a:pPr lvl="2"/>
            <a:r>
              <a:rPr lang="fi-FI" i="1" dirty="0" smtClean="0"/>
              <a:t>Toisaalta menestyminen ei välttämättä ole tärkein asia. / Toisaalta, menestyminen ei välttämättä ole tärkein asia.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46709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Lauseen sisäinen pilkutus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Kiteytyneet ilmaukset</a:t>
            </a:r>
          </a:p>
          <a:p>
            <a:pPr lvl="1"/>
            <a:r>
              <a:rPr lang="fi-FI" dirty="0" smtClean="0"/>
              <a:t>Mitä – sitä </a:t>
            </a:r>
          </a:p>
          <a:p>
            <a:pPr lvl="2"/>
            <a:r>
              <a:rPr lang="fi-FI" i="1" dirty="0" smtClean="0"/>
              <a:t>Mitä korkeammalla aurinko on, sitä enemmän altistumme ultraviolettisäteilylle.</a:t>
            </a:r>
          </a:p>
          <a:p>
            <a:pPr lvl="1"/>
            <a:r>
              <a:rPr lang="fi-FI" dirty="0" smtClean="0"/>
              <a:t>Milloin – milloin</a:t>
            </a:r>
          </a:p>
          <a:p>
            <a:pPr lvl="2"/>
            <a:r>
              <a:rPr lang="fi-FI" i="1" dirty="0" smtClean="0"/>
              <a:t>Hän kannattaa milloin uusia, milloin vanhoja suosituksia.</a:t>
            </a:r>
          </a:p>
          <a:p>
            <a:pPr lvl="1"/>
            <a:r>
              <a:rPr lang="fi-FI" dirty="0" smtClean="0"/>
              <a:t>Toisaalta – toisaalta </a:t>
            </a:r>
          </a:p>
          <a:p>
            <a:pPr lvl="2"/>
            <a:r>
              <a:rPr lang="fi-FI" i="1" dirty="0" smtClean="0"/>
              <a:t>Toisaalta kirjassa on paljon hyvää, toisaalta se voisi olla vielä paljon parempikin.</a:t>
            </a:r>
          </a:p>
          <a:p>
            <a:pPr lvl="2"/>
            <a:endParaRPr lang="fi-FI" i="1" dirty="0"/>
          </a:p>
          <a:p>
            <a:pPr lvl="1"/>
            <a:r>
              <a:rPr lang="fi-FI" dirty="0" smtClean="0"/>
              <a:t>HUOM!</a:t>
            </a:r>
          </a:p>
          <a:p>
            <a:pPr lvl="2"/>
            <a:r>
              <a:rPr lang="fi-FI" i="1" dirty="0" smtClean="0"/>
              <a:t>Hän puhuu puuta heinää.</a:t>
            </a:r>
          </a:p>
          <a:p>
            <a:pPr lvl="2"/>
            <a:r>
              <a:rPr lang="fi-FI" i="1" dirty="0" smtClean="0"/>
              <a:t>Odotetaan vielä pari kolme päivää.</a:t>
            </a:r>
          </a:p>
          <a:p>
            <a:pPr lvl="2"/>
            <a:r>
              <a:rPr lang="fi-FI" i="1" dirty="0" smtClean="0"/>
              <a:t>Pesu lämpimällä vedellä aamuin illoin auttaa.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797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Kun mietit pilkutusta, etene näin: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96535"/>
          </a:xfrm>
        </p:spPr>
        <p:txBody>
          <a:bodyPr>
            <a:normAutofit fontScale="77500" lnSpcReduction="2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fi-FI" dirty="0" smtClean="0"/>
              <a:t>Hahmota virkkeen rakenne.</a:t>
            </a:r>
          </a:p>
          <a:p>
            <a:pPr marL="868680" lvl="1" indent="-457200">
              <a:buFont typeface="+mj-lt"/>
              <a:buAutoNum type="arabicPeriod"/>
            </a:pPr>
            <a:r>
              <a:rPr lang="fi-FI" dirty="0" smtClean="0"/>
              <a:t>Kuinka monta lausetta virkkeessä on?</a:t>
            </a:r>
          </a:p>
          <a:p>
            <a:pPr marL="868680" lvl="1" indent="-457200">
              <a:buFont typeface="+mj-lt"/>
              <a:buAutoNum type="arabicPeriod"/>
            </a:pPr>
            <a:r>
              <a:rPr lang="fi-FI" dirty="0" smtClean="0"/>
              <a:t>Mitkä niistä ovat pää- ja mitkä sivulauseita?</a:t>
            </a:r>
          </a:p>
          <a:p>
            <a:pPr marL="868680" lvl="1" indent="-457200">
              <a:buFont typeface="+mj-lt"/>
              <a:buAutoNum type="arabicPeriod"/>
            </a:pPr>
            <a:r>
              <a:rPr lang="fi-FI" dirty="0" smtClean="0"/>
              <a:t>Onko virkkeessä lauseenvastikkeita tai irrallisia lisäyksiä?</a:t>
            </a:r>
          </a:p>
          <a:p>
            <a:pPr marL="571500" indent="-457200">
              <a:buFont typeface="+mj-lt"/>
              <a:buAutoNum type="arabicPeriod"/>
            </a:pPr>
            <a:r>
              <a:rPr lang="fi-FI" dirty="0" smtClean="0"/>
              <a:t>Jos virkkeessä on vain päälauseita, tutki, onko niillä yhteisiä lauseenjäseniä.</a:t>
            </a:r>
          </a:p>
          <a:p>
            <a:pPr marL="868680" lvl="1" indent="-457200">
              <a:buFont typeface="+mj-lt"/>
              <a:buAutoNum type="arabicPeriod"/>
            </a:pPr>
            <a:r>
              <a:rPr lang="fi-FI" dirty="0" smtClean="0"/>
              <a:t>Jos ei ole, rinnastuskonjunktion eteen tulee pilkku.</a:t>
            </a:r>
          </a:p>
          <a:p>
            <a:pPr marL="868680" lvl="1" indent="-457200">
              <a:buFont typeface="+mj-lt"/>
              <a:buAutoNum type="arabicPeriod"/>
            </a:pPr>
            <a:r>
              <a:rPr lang="fi-FI" dirty="0" smtClean="0"/>
              <a:t>Jos on, pilkkua ei tule rinnastuskonjunktion eteen.</a:t>
            </a:r>
          </a:p>
          <a:p>
            <a:pPr marL="571500" indent="-457200">
              <a:buFont typeface="+mj-lt"/>
              <a:buAutoNum type="arabicPeriod"/>
            </a:pPr>
            <a:r>
              <a:rPr lang="fi-FI" dirty="0" smtClean="0"/>
              <a:t>Onko virkkeessä päälauseen lisäksi sivulause?</a:t>
            </a:r>
          </a:p>
          <a:p>
            <a:pPr marL="868680" lvl="1" indent="-457200">
              <a:buFont typeface="+mj-lt"/>
              <a:buAutoNum type="arabicPeriod"/>
            </a:pPr>
            <a:r>
              <a:rPr lang="fi-FI" dirty="0" smtClean="0"/>
              <a:t>Päälause ja sivulause erotetaan toisistaan aina pilkulla.</a:t>
            </a:r>
          </a:p>
          <a:p>
            <a:pPr marL="868680" lvl="1" indent="-457200">
              <a:buFont typeface="+mj-lt"/>
              <a:buAutoNum type="arabicPeriod"/>
            </a:pPr>
            <a:r>
              <a:rPr lang="fi-FI" dirty="0" smtClean="0"/>
              <a:t>Jos sivulause on päälauseen keskellä, se erotetaan pilkulla molemmin puolin.</a:t>
            </a:r>
          </a:p>
          <a:p>
            <a:pPr marL="571500" indent="-457200">
              <a:buFont typeface="+mj-lt"/>
              <a:buAutoNum type="arabicPeriod"/>
            </a:pPr>
            <a:r>
              <a:rPr lang="fi-FI" dirty="0" smtClean="0"/>
              <a:t>Onko sivulauseiden välissä rinnastuskonjunktio?</a:t>
            </a:r>
          </a:p>
          <a:p>
            <a:pPr marL="868680" lvl="1" indent="-457200">
              <a:buFont typeface="+mj-lt"/>
              <a:buAutoNum type="arabicPeriod"/>
            </a:pPr>
            <a:r>
              <a:rPr lang="fi-FI" dirty="0" smtClean="0"/>
              <a:t>Jos on, niiden väliin ei tule pilkkua.</a:t>
            </a:r>
          </a:p>
          <a:p>
            <a:pPr marL="868680" lvl="1" indent="-457200">
              <a:buFont typeface="+mj-lt"/>
              <a:buAutoNum type="arabicPeriod"/>
            </a:pPr>
            <a:r>
              <a:rPr lang="fi-FI" dirty="0" smtClean="0"/>
              <a:t>Jos ei ole, sivulauseiden väliin tulee pilkku.</a:t>
            </a:r>
          </a:p>
          <a:p>
            <a:pPr marL="571500" indent="-457200">
              <a:buFont typeface="+mj-lt"/>
              <a:buAutoNum type="arabicPeriod"/>
            </a:pPr>
            <a:r>
              <a:rPr lang="fi-FI" dirty="0" smtClean="0"/>
              <a:t>Onko virkkeessä lauseenvastikkeita?</a:t>
            </a:r>
          </a:p>
          <a:p>
            <a:pPr marL="868680" lvl="1" indent="-457200">
              <a:buFont typeface="+mj-lt"/>
              <a:buAutoNum type="arabicPeriod"/>
            </a:pPr>
            <a:r>
              <a:rPr lang="fi-FI" smtClean="0"/>
              <a:t>Yleensä lauseenvastikkeita </a:t>
            </a:r>
            <a:r>
              <a:rPr lang="fi-FI" dirty="0" smtClean="0"/>
              <a:t>ei eroteta pilkulla, virkkeen alussa olevaa lauseenvastiketta ei koskaan.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2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Pilkut suomen kielessä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Suomen kielen pilkutus on lauseopillista pilkutusta. Pilkun paikan ratkaisee siis </a:t>
            </a:r>
            <a:r>
              <a:rPr lang="fi-FI" dirty="0" smtClean="0">
                <a:solidFill>
                  <a:srgbClr val="FF0000"/>
                </a:solidFill>
              </a:rPr>
              <a:t>virkkeen lauserakenne</a:t>
            </a:r>
            <a:r>
              <a:rPr lang="fi-FI" dirty="0" smtClean="0"/>
              <a:t>.</a:t>
            </a:r>
          </a:p>
          <a:p>
            <a:r>
              <a:rPr lang="fi-FI" dirty="0" smtClean="0"/>
              <a:t>Jotta pilkkusäännöt voi osata, pitää ymmärtää, millaisista lauseista virke rakentuu.</a:t>
            </a:r>
          </a:p>
          <a:p>
            <a:r>
              <a:rPr lang="fi-FI" dirty="0" smtClean="0"/>
              <a:t>Lause = vähintään </a:t>
            </a:r>
            <a:r>
              <a:rPr lang="fi-FI" dirty="0" smtClean="0">
                <a:solidFill>
                  <a:srgbClr val="FF0000"/>
                </a:solidFill>
              </a:rPr>
              <a:t>predikaatti</a:t>
            </a:r>
            <a:r>
              <a:rPr lang="fi-FI" dirty="0" smtClean="0"/>
              <a:t> (=persoonamuotoinen verbi)</a:t>
            </a:r>
          </a:p>
          <a:p>
            <a:pPr lvl="1"/>
            <a:r>
              <a:rPr lang="fi-FI" dirty="0" smtClean="0"/>
              <a:t>Olen.</a:t>
            </a:r>
          </a:p>
          <a:p>
            <a:pPr lvl="1"/>
            <a:r>
              <a:rPr lang="fi-FI" dirty="0" smtClean="0"/>
              <a:t>Sataa.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Rinnasteinen</a:t>
            </a:r>
            <a:r>
              <a:rPr lang="fi-FI" dirty="0" smtClean="0"/>
              <a:t>/rinnastaminen = Yhdistetään </a:t>
            </a:r>
            <a:r>
              <a:rPr lang="fi-FI" dirty="0" smtClean="0">
                <a:solidFill>
                  <a:srgbClr val="FF0000"/>
                </a:solidFill>
              </a:rPr>
              <a:t>samanarvoiset</a:t>
            </a:r>
            <a:r>
              <a:rPr lang="fi-FI" dirty="0" smtClean="0"/>
              <a:t> osat toisiinsa. Rinnastaminen tapahtuu usein rinnastuskonjunktiolla.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Alisteinen</a:t>
            </a:r>
            <a:r>
              <a:rPr lang="fi-FI" dirty="0" smtClean="0"/>
              <a:t> = eriarvoiset osat</a:t>
            </a:r>
          </a:p>
        </p:txBody>
      </p:sp>
    </p:spTree>
    <p:extLst>
      <p:ext uri="{BB962C8B-B14F-4D97-AF65-F5344CB8AC3E}">
        <p14:creationId xmlns:p14="http://schemas.microsoft.com/office/powerpoint/2010/main" val="80060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Lausetyypit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Päälause</a:t>
            </a:r>
            <a:r>
              <a:rPr lang="fi-FI" dirty="0" smtClean="0"/>
              <a:t> = selviää </a:t>
            </a:r>
            <a:r>
              <a:rPr lang="fi-FI" dirty="0" smtClean="0"/>
              <a:t>usein yksinään</a:t>
            </a:r>
            <a:endParaRPr lang="fi-FI" dirty="0" smtClean="0"/>
          </a:p>
          <a:p>
            <a:pPr lvl="1"/>
            <a:r>
              <a:rPr lang="fi-FI" dirty="0" smtClean="0"/>
              <a:t>Kadulla käveli koira.</a:t>
            </a:r>
          </a:p>
          <a:p>
            <a:pPr lvl="1"/>
            <a:r>
              <a:rPr lang="fi-FI" dirty="0" smtClean="0"/>
              <a:t>Hän tiesi.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Sivulause</a:t>
            </a:r>
            <a:r>
              <a:rPr lang="fi-FI" dirty="0" smtClean="0"/>
              <a:t> = tarvitsee toisen lauseen, jotta olisi järkevä</a:t>
            </a:r>
          </a:p>
          <a:p>
            <a:pPr lvl="1"/>
            <a:r>
              <a:rPr lang="fi-FI" dirty="0" smtClean="0"/>
              <a:t>Jolla oli pitkä turkki</a:t>
            </a:r>
          </a:p>
          <a:p>
            <a:pPr lvl="1"/>
            <a:r>
              <a:rPr lang="fi-FI" dirty="0" smtClean="0"/>
              <a:t>Että tarvitsi lisää aikaa. / Miksi oli tullut.</a:t>
            </a:r>
          </a:p>
          <a:p>
            <a:r>
              <a:rPr lang="fi-FI" dirty="0" smtClean="0"/>
              <a:t>Sivulausetyypit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Konjunktiolause</a:t>
            </a:r>
            <a:r>
              <a:rPr lang="fi-FI" dirty="0" smtClean="0"/>
              <a:t> (alkaa esim. että, jotta, koska, </a:t>
            </a:r>
            <a:r>
              <a:rPr lang="fi-FI" dirty="0" err="1" smtClean="0"/>
              <a:t>kun,kunnes</a:t>
            </a:r>
            <a:r>
              <a:rPr lang="fi-FI" dirty="0" smtClean="0"/>
              <a:t>, jos, vaikka, jollei, ellei, kunhan, mikäli, joskin)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Relatiivilause</a:t>
            </a:r>
            <a:r>
              <a:rPr lang="fi-FI" dirty="0" smtClean="0"/>
              <a:t> (alkaa joka, mikä + taivutusmuodot + muut relatiivisanat esim. jollainen, jolloin)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Epäsuora kysymyslause </a:t>
            </a:r>
            <a:r>
              <a:rPr lang="fi-FI" dirty="0" smtClean="0"/>
              <a:t>/ kysyvä sivulause (alkaa kysymyssanalla, esim. kuka, mikä, miten, miksi, </a:t>
            </a:r>
            <a:r>
              <a:rPr lang="fi-FI" dirty="0" err="1" smtClean="0"/>
              <a:t>-ko/-kö</a:t>
            </a:r>
            <a:r>
              <a:rPr lang="fi-FI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060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KOnjunktiot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0000"/>
                </a:solidFill>
              </a:rPr>
              <a:t>Rinnastuskonjunktiot</a:t>
            </a:r>
            <a:r>
              <a:rPr lang="fi-FI" dirty="0" smtClean="0"/>
              <a:t> (= yhdistävät samanarvoisia osia)</a:t>
            </a:r>
          </a:p>
          <a:p>
            <a:pPr lvl="1"/>
            <a:r>
              <a:rPr lang="fi-FI" dirty="0" smtClean="0"/>
              <a:t>Ja, sekä, sekä – että, –</a:t>
            </a:r>
            <a:r>
              <a:rPr lang="fi-FI" dirty="0" err="1" smtClean="0"/>
              <a:t>kä</a:t>
            </a:r>
            <a:r>
              <a:rPr lang="fi-FI" dirty="0" smtClean="0"/>
              <a:t>, eli, tai, joko – tai, vai, mutta, vaan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Alistuskonjunktiot</a:t>
            </a:r>
            <a:r>
              <a:rPr lang="fi-FI" dirty="0" smtClean="0"/>
              <a:t> (= yhdistävät eriarvoisia osia)</a:t>
            </a:r>
          </a:p>
          <a:p>
            <a:pPr lvl="1"/>
            <a:r>
              <a:rPr lang="fi-FI" dirty="0" smtClean="0"/>
              <a:t>Että, jotta, koska, kun, kunnes, jos, vaikka, kuin (niin kuin, ikään kuin, ennen kuin), kuten, mikäli, ellen (ellet, ellei jne.), jollen (jollet, jollei jne.)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096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Mistä tunnistaa sivulauseen?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Usein sivulause ei ole järkevä yksinään </a:t>
            </a:r>
            <a:r>
              <a:rPr lang="fi-FI" dirty="0" smtClean="0">
                <a:sym typeface="Wingdings"/>
              </a:rPr>
              <a:t> jotain tuntuu puuttuvan.</a:t>
            </a:r>
          </a:p>
          <a:p>
            <a:r>
              <a:rPr lang="fi-FI" dirty="0" smtClean="0">
                <a:sym typeface="Wingdings"/>
              </a:rPr>
              <a:t>Sivulause alkaa yleensä tunnusmerkkisellä sanalla: alistuskonjunktiolla, relatiivipronominilla tai kysymyssanalla.</a:t>
            </a:r>
          </a:p>
          <a:p>
            <a:r>
              <a:rPr lang="fi-FI" dirty="0" smtClean="0">
                <a:sym typeface="Wingdings"/>
              </a:rPr>
              <a:t>Jos kyse on epäsuorasta kysymyslauseesta, kysymyslause yhdistyy toiseen lauseeseen, virke loppuu pisteeseen – ei kysymysmerkkiin.</a:t>
            </a:r>
          </a:p>
          <a:p>
            <a:pPr marL="11430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323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Virkerakenne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Virkkeen rakennetta voi tarkastella yksinkertaisella havainnollistuksella.</a:t>
            </a:r>
          </a:p>
          <a:p>
            <a:pPr lvl="1"/>
            <a:r>
              <a:rPr lang="fi-FI" sz="2400" dirty="0" smtClean="0"/>
              <a:t>Hän tiesi, ettei hänen pitäisi syödä herkkuja.</a:t>
            </a:r>
          </a:p>
          <a:p>
            <a:pPr lvl="1"/>
            <a:endParaRPr lang="fi-FI" sz="2400" dirty="0"/>
          </a:p>
          <a:p>
            <a:pPr marL="411480" lvl="1" indent="0">
              <a:buNone/>
            </a:pPr>
            <a:r>
              <a:rPr lang="fi-FI" sz="3200" dirty="0" smtClean="0"/>
              <a:t>PL</a:t>
            </a:r>
          </a:p>
          <a:p>
            <a:pPr marL="1051560" lvl="3" indent="0">
              <a:buNone/>
            </a:pPr>
            <a:endParaRPr lang="fi-FI" sz="3200" dirty="0" smtClean="0"/>
          </a:p>
          <a:p>
            <a:pPr marL="1051560" lvl="3" indent="0">
              <a:buNone/>
            </a:pPr>
            <a:r>
              <a:rPr lang="fi-FI" sz="3200" dirty="0"/>
              <a:t>	</a:t>
            </a:r>
            <a:r>
              <a:rPr lang="fi-FI" sz="3200" dirty="0" smtClean="0"/>
              <a:t>	SL</a:t>
            </a:r>
          </a:p>
          <a:p>
            <a:r>
              <a:rPr lang="fi-FI" dirty="0" smtClean="0"/>
              <a:t>Jos lause alkaa </a:t>
            </a:r>
            <a:r>
              <a:rPr lang="fi-FI" dirty="0" smtClean="0">
                <a:solidFill>
                  <a:srgbClr val="FF0000"/>
                </a:solidFill>
              </a:rPr>
              <a:t>rinnastuskonjunktiolla</a:t>
            </a:r>
            <a:r>
              <a:rPr lang="fi-FI" dirty="0" smtClean="0"/>
              <a:t>, se on samanarvoinen kuin edellinen lause.</a:t>
            </a:r>
          </a:p>
          <a:p>
            <a:r>
              <a:rPr lang="fi-FI" dirty="0" smtClean="0"/>
              <a:t>Jos lause alkaa </a:t>
            </a:r>
            <a:r>
              <a:rPr lang="fi-FI" dirty="0" smtClean="0">
                <a:solidFill>
                  <a:srgbClr val="FF0000"/>
                </a:solidFill>
              </a:rPr>
              <a:t>alistuskonjunktiolla</a:t>
            </a:r>
            <a:r>
              <a:rPr lang="fi-FI" dirty="0" smtClean="0"/>
              <a:t>, se on eriarvoinen kuin edellinen lause. </a:t>
            </a:r>
          </a:p>
          <a:p>
            <a:r>
              <a:rPr lang="fi-FI" dirty="0" err="1" smtClean="0"/>
              <a:t>Huom</a:t>
            </a:r>
            <a:r>
              <a:rPr lang="fi-FI" dirty="0" smtClean="0"/>
              <a:t>! Kysyvä sivulause alkaa </a:t>
            </a:r>
            <a:r>
              <a:rPr lang="fi-FI" dirty="0" smtClean="0">
                <a:solidFill>
                  <a:srgbClr val="FF0000"/>
                </a:solidFill>
              </a:rPr>
              <a:t>kysymyssanalla</a:t>
            </a:r>
            <a:r>
              <a:rPr lang="fi-FI" dirty="0" smtClean="0"/>
              <a:t>!</a:t>
            </a:r>
          </a:p>
          <a:p>
            <a:pPr marL="1051560" lvl="3" indent="0">
              <a:buNone/>
            </a:pPr>
            <a:endParaRPr lang="fi-FI" sz="3200" dirty="0"/>
          </a:p>
        </p:txBody>
      </p:sp>
      <p:cxnSp>
        <p:nvCxnSpPr>
          <p:cNvPr id="5" name="Suora yhdysviiva 4"/>
          <p:cNvCxnSpPr/>
          <p:nvPr/>
        </p:nvCxnSpPr>
        <p:spPr>
          <a:xfrm>
            <a:off x="1456839" y="3335249"/>
            <a:ext cx="732742" cy="830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0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virkerakenne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Hän ajatteli, että olisi huomenna tiukempi eikä ostaisi enää karkkia.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Hän istui pöydän vieressä ja katseli ulos.</a:t>
            </a:r>
          </a:p>
          <a:p>
            <a:endParaRPr lang="fi-FI" dirty="0"/>
          </a:p>
          <a:p>
            <a:r>
              <a:rPr lang="fi-FI" dirty="0" smtClean="0"/>
              <a:t>Koira oli musta, ja kissa oli valkoinen.</a:t>
            </a:r>
          </a:p>
          <a:p>
            <a:endParaRPr lang="fi-FI" dirty="0"/>
          </a:p>
          <a:p>
            <a:r>
              <a:rPr lang="fi-FI" dirty="0" smtClean="0"/>
              <a:t>Hän muisteli, miten lapsena kaikki tuntui niin hauskalta, ja hymyili itsekseen.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193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Pilkutus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Pääsääntö</a:t>
            </a:r>
            <a:r>
              <a:rPr lang="fi-FI" dirty="0" smtClean="0"/>
              <a:t>:</a:t>
            </a:r>
          </a:p>
          <a:p>
            <a:endParaRPr lang="fi-FI" dirty="0"/>
          </a:p>
          <a:p>
            <a:pPr marL="114300" indent="0">
              <a:buNone/>
            </a:pPr>
            <a:r>
              <a:rPr lang="fi-FI" sz="3200" b="1" dirty="0" smtClean="0"/>
              <a:t>Lauseiden väliin tulee pilkku, jos niillä ei ole mitään yhteistä.</a:t>
            </a:r>
          </a:p>
          <a:p>
            <a:pPr marL="114300" indent="0">
              <a:buNone/>
            </a:pPr>
            <a:endParaRPr lang="fi-FI" sz="3200" b="1" dirty="0"/>
          </a:p>
          <a:p>
            <a:r>
              <a:rPr lang="fi-FI" dirty="0" smtClean="0">
                <a:solidFill>
                  <a:srgbClr val="FF0000"/>
                </a:solidFill>
              </a:rPr>
              <a:t>Yhteinen voi olla esim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Subjekti (hän, minä, poika, kurssi, yhteiskunta…)</a:t>
            </a:r>
          </a:p>
          <a:p>
            <a:pPr lvl="1"/>
            <a:r>
              <a:rPr lang="fi-FI" dirty="0" smtClean="0"/>
              <a:t>Ajan ilmaus (huomenna, tänä iltana, eilen, joskus)</a:t>
            </a:r>
          </a:p>
          <a:p>
            <a:pPr lvl="1"/>
            <a:r>
              <a:rPr lang="fi-FI" dirty="0" smtClean="0"/>
              <a:t>Paikan ilmaus (kotona, maailmassa, kaukana)</a:t>
            </a:r>
          </a:p>
          <a:p>
            <a:pPr lvl="1"/>
            <a:r>
              <a:rPr lang="fi-FI" dirty="0" smtClean="0"/>
              <a:t>Predikaatti (oli, tulin, katsottiin)</a:t>
            </a:r>
          </a:p>
          <a:p>
            <a:pPr lvl="1"/>
            <a:r>
              <a:rPr lang="fi-FI" dirty="0" smtClean="0"/>
              <a:t>Lause (esim. kahdella sivulauseella yhteinen päälause)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73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Pääsäännön täsmennyksiä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Päälauseet erotetaan toisistaan pilkulla, ellei niillä ole </a:t>
            </a:r>
            <a:r>
              <a:rPr lang="fi-FI" dirty="0">
                <a:solidFill>
                  <a:srgbClr val="FF0000"/>
                </a:solidFill>
              </a:rPr>
              <a:t>yhteisiä lauseenjäseniä </a:t>
            </a:r>
            <a:r>
              <a:rPr lang="fi-FI" dirty="0"/>
              <a:t>(esim. tekijää).</a:t>
            </a:r>
          </a:p>
          <a:p>
            <a:pPr lvl="1"/>
            <a:r>
              <a:rPr lang="fi-FI" i="1" dirty="0" smtClean="0"/>
              <a:t>Selvitys valmistuu alkusyksystä, ja se julkaistaan yrityksemme verkkosivuilla.</a:t>
            </a:r>
          </a:p>
          <a:p>
            <a:pPr lvl="1"/>
            <a:r>
              <a:rPr lang="fi-FI" i="1" dirty="0" smtClean="0"/>
              <a:t>Sataa, taivas on harmaa, ja tuuli puhaltaa kylmästi.</a:t>
            </a:r>
          </a:p>
          <a:p>
            <a:pPr marL="411480" lvl="1" indent="0">
              <a:buNone/>
            </a:pPr>
            <a:r>
              <a:rPr lang="fi-FI" i="1" dirty="0" smtClean="0"/>
              <a:t>VRT.</a:t>
            </a:r>
            <a:endParaRPr lang="fi-FI" i="1" dirty="0"/>
          </a:p>
          <a:p>
            <a:pPr lvl="1"/>
            <a:r>
              <a:rPr lang="fi-FI" i="1" dirty="0" smtClean="0"/>
              <a:t>He menivät uimaan ja jäivät pitkäksi ajaksi rannalle.</a:t>
            </a:r>
          </a:p>
          <a:p>
            <a:pPr lvl="1"/>
            <a:r>
              <a:rPr lang="fi-FI" i="1" dirty="0" smtClean="0"/>
              <a:t>Auto nostettiin ojasta ja hinattiin korjaamoon.</a:t>
            </a:r>
          </a:p>
        </p:txBody>
      </p:sp>
    </p:spTree>
    <p:extLst>
      <p:ext uri="{BB962C8B-B14F-4D97-AF65-F5344CB8AC3E}">
        <p14:creationId xmlns:p14="http://schemas.microsoft.com/office/powerpoint/2010/main" val="208928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ekkari">
  <a:themeElements>
    <a:clrScheme name="Apteekkari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ekkari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ekkar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Apteekkari.thmx</Template>
  <TotalTime>518</TotalTime>
  <Words>1377</Words>
  <Application>Microsoft Macintosh PowerPoint</Application>
  <PresentationFormat>Näytössä katseltava diaesitys (4:3)</PresentationFormat>
  <Paragraphs>160</Paragraphs>
  <Slides>19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0" baseType="lpstr">
      <vt:lpstr>Apteekkari</vt:lpstr>
      <vt:lpstr>Pilkkusäännöt</vt:lpstr>
      <vt:lpstr>Pilkut suomen kielessä</vt:lpstr>
      <vt:lpstr>Lausetyypit</vt:lpstr>
      <vt:lpstr>KOnjunktiot</vt:lpstr>
      <vt:lpstr>Mistä tunnistaa sivulauseen?</vt:lpstr>
      <vt:lpstr>Virkerakenne</vt:lpstr>
      <vt:lpstr>virkerakenne</vt:lpstr>
      <vt:lpstr>Pilkutus</vt:lpstr>
      <vt:lpstr>Pääsäännön täsmennyksiä</vt:lpstr>
      <vt:lpstr>Pääsäännön täsmennyksiä</vt:lpstr>
      <vt:lpstr>Täsmennykset jatkuvat</vt:lpstr>
      <vt:lpstr>Täsmennykset jatkuvat</vt:lpstr>
      <vt:lpstr>Hankalia tapauksia</vt:lpstr>
      <vt:lpstr>Hankalat tapaukset jatkuvat</vt:lpstr>
      <vt:lpstr>Hankalat tapaukset jatkuvat</vt:lpstr>
      <vt:lpstr>Lauseen sisäinen pilkutus</vt:lpstr>
      <vt:lpstr>Lauseen sisäinen pilkutus</vt:lpstr>
      <vt:lpstr>Lauseen sisäinen pilkutus</vt:lpstr>
      <vt:lpstr>Kun mietit pilkutusta, etene näin: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Pilkkusäännöt</dc:title>
  <dc:creator>Terhi Lintunen</dc:creator>
  <cp:lastModifiedBy>Terhi Lintunen</cp:lastModifiedBy>
  <cp:revision>16</cp:revision>
  <dcterms:created xsi:type="dcterms:W3CDTF">2012-10-21T08:45:44Z</dcterms:created>
  <dcterms:modified xsi:type="dcterms:W3CDTF">2015-01-25T19:18:23Z</dcterms:modified>
</cp:coreProperties>
</file>