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8"/>
  </p:normalViewPr>
  <p:slideViewPr>
    <p:cSldViewPr snapToGrid="0" snapToObjects="1">
      <p:cViewPr>
        <p:scale>
          <a:sx n="115" d="100"/>
          <a:sy n="115" d="100"/>
        </p:scale>
        <p:origin x="47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kuva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3E36DE3-303E-C04E-8BDA-B8CFDFB6D601}" type="datetimeFigureOut">
              <a:rPr lang="en-US" smtClean="0"/>
              <a:t>2/17/20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D96CFEB-E5E0-8A4A-8D9D-8E2ACEF7B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8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Neoliberalism and Development</a:t>
            </a:r>
            <a:endParaRPr lang="en-US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Claims and counterclaims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34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Neoliberalism: the market is “optimal space for the production and distribution of wealth”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Free markets, liberalization or little political interference in economic markets, open competition</a:t>
            </a:r>
          </a:p>
          <a:p>
            <a:r>
              <a:rPr lang="en-US" dirty="0" smtClean="0"/>
              <a:t>Privatization of internal economic practices &amp; state enterprises</a:t>
            </a:r>
          </a:p>
          <a:p>
            <a:r>
              <a:rPr lang="en-US" dirty="0" smtClean="0"/>
              <a:t>Deregulation: Export-oriented strategy: finding a niche in the international economy and exporting goods to fill and profit from that niche, removal of tariffs and barriers</a:t>
            </a:r>
          </a:p>
          <a:p>
            <a:r>
              <a:rPr lang="en-US" dirty="0" smtClean="0"/>
              <a:t>Capital formation is necessary for development; countries should  encourage foreign investments</a:t>
            </a:r>
          </a:p>
          <a:p>
            <a:r>
              <a:rPr lang="en-US" dirty="0" smtClean="0"/>
              <a:t>The </a:t>
            </a:r>
            <a:r>
              <a:rPr lang="en-US" dirty="0"/>
              <a:t>obstacles to </a:t>
            </a:r>
            <a:r>
              <a:rPr lang="en-US" dirty="0" smtClean="0"/>
              <a:t>economic </a:t>
            </a:r>
            <a:r>
              <a:rPr lang="en-US" dirty="0"/>
              <a:t>growth, </a:t>
            </a:r>
            <a:r>
              <a:rPr lang="en-US" dirty="0" smtClean="0"/>
              <a:t>according:  </a:t>
            </a:r>
            <a:r>
              <a:rPr lang="en-US" dirty="0"/>
              <a:t>corrupt and inefficient governments.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83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Neoliberalism and development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 smtClean="0"/>
              <a:t>Comparative advantage; David Ricardo, 1871: “countries should specialize in the production of goods that they can produce at a lower cost than others in order to gain an advantage in trade relationships”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dirty="0" smtClean="0"/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 smtClean="0"/>
              <a:t>The role of the IMF and World Bank; Structural Adjustment Policy:- Loans requiring countries had to introduce cuts in government expenditure and real wages, eliminate subsidies, liberalize trade and raise agricultural prices</a:t>
            </a:r>
          </a:p>
        </p:txBody>
      </p:sp>
    </p:spTree>
    <p:extLst>
      <p:ext uri="{BB962C8B-B14F-4D97-AF65-F5344CB8AC3E}">
        <p14:creationId xmlns:p14="http://schemas.microsoft.com/office/powerpoint/2010/main" val="46138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Washington Consensus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A</a:t>
            </a:r>
            <a:r>
              <a:rPr lang="fi-FI" dirty="0" err="1" smtClean="0"/>
              <a:t>dvocated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/>
              <a:t>United </a:t>
            </a:r>
            <a:r>
              <a:rPr lang="fi-FI" dirty="0" err="1"/>
              <a:t>States</a:t>
            </a:r>
            <a:r>
              <a:rPr lang="fi-FI" dirty="0"/>
              <a:t> and </a:t>
            </a:r>
            <a:r>
              <a:rPr lang="fi-FI" dirty="0" err="1"/>
              <a:t>largely</a:t>
            </a:r>
            <a:r>
              <a:rPr lang="fi-FI" dirty="0"/>
              <a:t> </a:t>
            </a:r>
            <a:r>
              <a:rPr lang="fi-FI" dirty="0" err="1"/>
              <a:t>accepted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developing</a:t>
            </a:r>
            <a:r>
              <a:rPr lang="fi-FI" dirty="0"/>
              <a:t> </a:t>
            </a:r>
            <a:r>
              <a:rPr lang="fi-FI" dirty="0" err="1"/>
              <a:t>world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smtClean="0"/>
              <a:t>1990s:  ”</a:t>
            </a:r>
            <a:r>
              <a:rPr lang="fi-FI" dirty="0" err="1" smtClean="0"/>
              <a:t>economically</a:t>
            </a:r>
            <a:r>
              <a:rPr lang="fi-FI" dirty="0" smtClean="0"/>
              <a:t> </a:t>
            </a:r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/>
              <a:t>strategies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</a:t>
            </a:r>
            <a:r>
              <a:rPr lang="fi-FI" dirty="0" err="1"/>
              <a:t>path</a:t>
            </a:r>
            <a:r>
              <a:rPr lang="fi-FI" dirty="0"/>
              <a:t> for </a:t>
            </a:r>
            <a:r>
              <a:rPr lang="fi-FI" dirty="0" err="1" smtClean="0"/>
              <a:t>development</a:t>
            </a:r>
            <a:r>
              <a:rPr lang="fi-FI" dirty="0" smtClean="0"/>
              <a:t>”.</a:t>
            </a:r>
            <a:endParaRPr lang="fi-FI" dirty="0"/>
          </a:p>
          <a:p>
            <a:endParaRPr lang="fi-FI" dirty="0" smtClean="0"/>
          </a:p>
          <a:p>
            <a:r>
              <a:rPr lang="fi-FI" dirty="0" err="1" smtClean="0"/>
              <a:t>Critics</a:t>
            </a:r>
            <a:r>
              <a:rPr lang="fi-FI" dirty="0" smtClean="0"/>
              <a:t>:  IMF-led </a:t>
            </a:r>
            <a:r>
              <a:rPr lang="fi-FI" dirty="0" err="1" smtClean="0"/>
              <a:t>policy</a:t>
            </a:r>
            <a:r>
              <a:rPr lang="fi-FI" dirty="0" smtClean="0"/>
              <a:t> </a:t>
            </a:r>
            <a:r>
              <a:rPr lang="fi-FI" dirty="0" err="1" smtClean="0"/>
              <a:t>frequently</a:t>
            </a:r>
            <a:r>
              <a:rPr lang="fi-FI" dirty="0" smtClean="0"/>
              <a:t> </a:t>
            </a:r>
            <a:r>
              <a:rPr lang="fi-FI" dirty="0"/>
              <a:t>led to </a:t>
            </a:r>
            <a:r>
              <a:rPr lang="fi-FI" dirty="0" err="1"/>
              <a:t>riots</a:t>
            </a:r>
            <a:r>
              <a:rPr lang="fi-FI" dirty="0"/>
              <a:t>, </a:t>
            </a:r>
            <a:r>
              <a:rPr lang="fi-FI" dirty="0" err="1"/>
              <a:t>coups</a:t>
            </a:r>
            <a:r>
              <a:rPr lang="fi-FI" dirty="0"/>
              <a:t>, and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collapse</a:t>
            </a:r>
            <a:r>
              <a:rPr lang="fi-FI" dirty="0"/>
              <a:t> of </a:t>
            </a:r>
            <a:r>
              <a:rPr lang="fi-FI" dirty="0" err="1"/>
              <a:t>public</a:t>
            </a:r>
            <a:r>
              <a:rPr lang="fi-FI" dirty="0"/>
              <a:t> </a:t>
            </a:r>
            <a:r>
              <a:rPr lang="fi-FI" dirty="0" err="1"/>
              <a:t>services</a:t>
            </a:r>
            <a:r>
              <a:rPr lang="fi-FI" dirty="0"/>
              <a:t>. </a:t>
            </a:r>
            <a:r>
              <a:rPr lang="fi-FI" dirty="0" err="1" smtClean="0"/>
              <a:t>This</a:t>
            </a:r>
            <a:r>
              <a:rPr lang="fi-FI" dirty="0" smtClean="0"/>
              <a:t> </a:t>
            </a:r>
            <a:r>
              <a:rPr lang="fi-FI" dirty="0" err="1" smtClean="0"/>
              <a:t>resulted</a:t>
            </a:r>
            <a:r>
              <a:rPr lang="fi-FI" dirty="0" smtClean="0"/>
              <a:t> in </a:t>
            </a:r>
            <a:r>
              <a:rPr lang="fi-FI" dirty="0" err="1" smtClean="0"/>
              <a:t>change</a:t>
            </a:r>
            <a:r>
              <a:rPr lang="fi-FI" dirty="0" smtClean="0"/>
              <a:t> </a:t>
            </a:r>
            <a:r>
              <a:rPr lang="fi-FI" dirty="0" err="1" smtClean="0"/>
              <a:t>e.g</a:t>
            </a:r>
            <a:r>
              <a:rPr lang="fi-FI" dirty="0" smtClean="0"/>
              <a:t>. in </a:t>
            </a:r>
            <a:r>
              <a:rPr lang="fi-FI" dirty="0" err="1" smtClean="0"/>
              <a:t>Latin</a:t>
            </a:r>
            <a:r>
              <a:rPr lang="fi-FI" dirty="0" smtClean="0"/>
              <a:t> American </a:t>
            </a:r>
            <a:r>
              <a:rPr lang="fi-FI" dirty="0" err="1" smtClean="0"/>
              <a:t>countries</a:t>
            </a:r>
            <a:r>
              <a:rPr lang="fi-FI" dirty="0" smtClean="0"/>
              <a:t>, </a:t>
            </a:r>
            <a:r>
              <a:rPr lang="fi-FI" dirty="0" err="1" smtClean="0"/>
              <a:t>where</a:t>
            </a:r>
            <a:r>
              <a:rPr lang="fi-FI" dirty="0" smtClean="0"/>
              <a:t> </a:t>
            </a:r>
            <a:r>
              <a:rPr lang="fi-FI" dirty="0" err="1" smtClean="0"/>
              <a:t>leftist</a:t>
            </a:r>
            <a:r>
              <a:rPr lang="fi-FI" dirty="0" smtClean="0"/>
              <a:t> and </a:t>
            </a:r>
            <a:r>
              <a:rPr lang="fi-FI" dirty="0" err="1" smtClean="0"/>
              <a:t>populist</a:t>
            </a:r>
            <a:r>
              <a:rPr lang="fi-FI" dirty="0" smtClean="0"/>
              <a:t> </a:t>
            </a:r>
            <a:r>
              <a:rPr lang="fi-FI" dirty="0" err="1" smtClean="0"/>
              <a:t>leaders</a:t>
            </a:r>
            <a:r>
              <a:rPr lang="fi-FI" dirty="0" smtClean="0"/>
              <a:t> </a:t>
            </a:r>
            <a:r>
              <a:rPr lang="fi-FI" dirty="0" err="1" smtClean="0"/>
              <a:t>took</a:t>
            </a:r>
            <a:r>
              <a:rPr lang="fi-FI" dirty="0" smtClean="0"/>
              <a:t> </a:t>
            </a:r>
            <a:r>
              <a:rPr lang="fi-FI" dirty="0" err="1" smtClean="0"/>
              <a:t>over</a:t>
            </a:r>
            <a:r>
              <a:rPr lang="fi-FI" dirty="0" smtClean="0"/>
              <a:t> ( Venezuela, Brazil, </a:t>
            </a:r>
            <a:r>
              <a:rPr lang="fi-FI" dirty="0" err="1" smtClean="0"/>
              <a:t>Argentina</a:t>
            </a:r>
            <a:r>
              <a:rPr lang="fi-FI" dirty="0" smtClean="0"/>
              <a:t>, Bolivia..)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8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Neoliberalism and development: Critics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Feminists</a:t>
            </a:r>
            <a:r>
              <a:rPr lang="fi-FI" dirty="0" smtClean="0"/>
              <a:t> </a:t>
            </a:r>
            <a:r>
              <a:rPr lang="fi-FI" dirty="0" err="1"/>
              <a:t>criticize</a:t>
            </a:r>
            <a:r>
              <a:rPr lang="fi-FI" dirty="0"/>
              <a:t> </a:t>
            </a:r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 </a:t>
            </a:r>
            <a:r>
              <a:rPr lang="fi-FI" dirty="0" err="1"/>
              <a:t>policies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involve</a:t>
            </a:r>
            <a:r>
              <a:rPr lang="fi-FI" dirty="0"/>
              <a:t> </a:t>
            </a:r>
            <a:r>
              <a:rPr lang="fi-FI" dirty="0" err="1"/>
              <a:t>cutbacks</a:t>
            </a:r>
            <a:r>
              <a:rPr lang="fi-FI" dirty="0"/>
              <a:t> in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spending</a:t>
            </a:r>
            <a:r>
              <a:rPr lang="fi-FI" dirty="0"/>
              <a:t> on </a:t>
            </a:r>
            <a:r>
              <a:rPr lang="fi-FI" dirty="0" err="1"/>
              <a:t>health</a:t>
            </a:r>
            <a:r>
              <a:rPr lang="fi-FI" dirty="0"/>
              <a:t> </a:t>
            </a:r>
            <a:r>
              <a:rPr lang="fi-FI" dirty="0" err="1"/>
              <a:t>care</a:t>
            </a:r>
            <a:r>
              <a:rPr lang="fi-FI" dirty="0"/>
              <a:t>, </a:t>
            </a:r>
            <a:r>
              <a:rPr lang="fi-FI" dirty="0" err="1"/>
              <a:t>child</a:t>
            </a:r>
            <a:r>
              <a:rPr lang="fi-FI" dirty="0"/>
              <a:t> </a:t>
            </a:r>
            <a:r>
              <a:rPr lang="fi-FI" dirty="0" err="1"/>
              <a:t>care</a:t>
            </a:r>
            <a:r>
              <a:rPr lang="fi-FI" dirty="0"/>
              <a:t>,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, </a:t>
            </a:r>
            <a:r>
              <a:rPr lang="fi-FI" dirty="0" err="1"/>
              <a:t>which</a:t>
            </a:r>
            <a:r>
              <a:rPr lang="fi-FI" dirty="0"/>
              <a:t> “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dramatically</a:t>
            </a:r>
            <a:r>
              <a:rPr lang="fi-FI" dirty="0"/>
              <a:t> </a:t>
            </a:r>
            <a:r>
              <a:rPr lang="fi-FI" dirty="0" err="1"/>
              <a:t>increase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burden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unpaid</a:t>
            </a:r>
            <a:r>
              <a:rPr lang="fi-FI" dirty="0"/>
              <a:t> </a:t>
            </a:r>
            <a:r>
              <a:rPr lang="fi-FI" dirty="0" err="1"/>
              <a:t>female-dominated</a:t>
            </a:r>
            <a:r>
              <a:rPr lang="fi-FI" dirty="0"/>
              <a:t> </a:t>
            </a:r>
            <a:r>
              <a:rPr lang="fi-FI" dirty="0" err="1"/>
              <a:t>sector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economy</a:t>
            </a:r>
            <a:r>
              <a:rPr lang="fi-FI" dirty="0"/>
              <a:t>. </a:t>
            </a:r>
            <a:endParaRPr lang="fi-FI" dirty="0" smtClean="0"/>
          </a:p>
          <a:p>
            <a:r>
              <a:rPr lang="fi-FI" dirty="0" err="1"/>
              <a:t>N</a:t>
            </a:r>
            <a:r>
              <a:rPr lang="fi-FI" dirty="0" err="1" smtClean="0"/>
              <a:t>eoliberal</a:t>
            </a:r>
            <a:r>
              <a:rPr lang="fi-FI" dirty="0" smtClean="0"/>
              <a:t> </a:t>
            </a:r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analysis</a:t>
            </a:r>
            <a:r>
              <a:rPr lang="fi-FI" dirty="0"/>
              <a:t> </a:t>
            </a:r>
            <a:r>
              <a:rPr lang="fi-FI" dirty="0" err="1"/>
              <a:t>measures</a:t>
            </a:r>
            <a:r>
              <a:rPr lang="fi-FI" dirty="0"/>
              <a:t> </a:t>
            </a:r>
            <a:r>
              <a:rPr lang="fi-FI" dirty="0" err="1"/>
              <a:t>only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paid</a:t>
            </a:r>
            <a:r>
              <a:rPr lang="fi-FI" dirty="0"/>
              <a:t> </a:t>
            </a:r>
            <a:r>
              <a:rPr lang="fi-FI" dirty="0" err="1"/>
              <a:t>sector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 smtClean="0"/>
              <a:t>economy</a:t>
            </a:r>
            <a:r>
              <a:rPr lang="fi-FI" dirty="0"/>
              <a:t> </a:t>
            </a:r>
            <a:r>
              <a:rPr lang="fi-FI" dirty="0" smtClean="0"/>
              <a:t>(</a:t>
            </a:r>
            <a:r>
              <a:rPr lang="fi-FI" dirty="0" err="1" smtClean="0"/>
              <a:t>Suffers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gender</a:t>
            </a:r>
            <a:r>
              <a:rPr lang="fi-FI" dirty="0" smtClean="0"/>
              <a:t> </a:t>
            </a:r>
            <a:r>
              <a:rPr lang="fi-FI" dirty="0" err="1" smtClean="0"/>
              <a:t>bias</a:t>
            </a:r>
            <a:r>
              <a:rPr lang="fi-FI" dirty="0" smtClean="0"/>
              <a:t>)</a:t>
            </a:r>
          </a:p>
          <a:p>
            <a:r>
              <a:rPr lang="fi-FI" dirty="0" smtClean="0"/>
              <a:t>Life </a:t>
            </a:r>
            <a:r>
              <a:rPr lang="fi-FI" dirty="0" err="1" smtClean="0"/>
              <a:t>expectancy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People’s</a:t>
            </a:r>
            <a:r>
              <a:rPr lang="fi-FI" dirty="0" smtClean="0"/>
              <a:t> </a:t>
            </a:r>
            <a:r>
              <a:rPr lang="fi-FI" dirty="0" err="1" smtClean="0"/>
              <a:t>Republic</a:t>
            </a:r>
            <a:r>
              <a:rPr lang="fi-FI" dirty="0" smtClean="0"/>
              <a:t> of China is 70 </a:t>
            </a:r>
            <a:r>
              <a:rPr lang="fi-FI" dirty="0" err="1" smtClean="0"/>
              <a:t>years</a:t>
            </a:r>
            <a:r>
              <a:rPr lang="fi-FI" dirty="0" smtClean="0"/>
              <a:t> and in </a:t>
            </a:r>
            <a:r>
              <a:rPr lang="fi-FI" dirty="0" err="1" smtClean="0"/>
              <a:t>Cuba</a:t>
            </a:r>
            <a:r>
              <a:rPr lang="fi-FI" dirty="0" smtClean="0"/>
              <a:t> 77 </a:t>
            </a:r>
            <a:r>
              <a:rPr lang="fi-FI" dirty="0" err="1" smtClean="0"/>
              <a:t>years</a:t>
            </a:r>
            <a:r>
              <a:rPr lang="fi-FI" dirty="0" smtClean="0"/>
              <a:t>, </a:t>
            </a:r>
            <a:r>
              <a:rPr lang="fi-FI" dirty="0" err="1" smtClean="0"/>
              <a:t>despite</a:t>
            </a:r>
            <a:r>
              <a:rPr lang="fi-FI" dirty="0" smtClean="0"/>
              <a:t> a </a:t>
            </a:r>
            <a:r>
              <a:rPr lang="fi-FI" dirty="0" err="1" smtClean="0"/>
              <a:t>fairly</a:t>
            </a:r>
            <a:r>
              <a:rPr lang="fi-FI" dirty="0" smtClean="0"/>
              <a:t> </a:t>
            </a:r>
            <a:r>
              <a:rPr lang="fi-FI" dirty="0" err="1" smtClean="0"/>
              <a:t>weak</a:t>
            </a:r>
            <a:r>
              <a:rPr lang="fi-FI" dirty="0" smtClean="0"/>
              <a:t> and </a:t>
            </a:r>
            <a:r>
              <a:rPr lang="fi-FI" dirty="0" err="1" smtClean="0"/>
              <a:t>noncapitalist</a:t>
            </a:r>
            <a:r>
              <a:rPr lang="fi-FI" dirty="0" smtClean="0"/>
              <a:t> </a:t>
            </a:r>
            <a:r>
              <a:rPr lang="fi-FI" dirty="0" err="1" smtClean="0"/>
              <a:t>economy</a:t>
            </a:r>
            <a:r>
              <a:rPr lang="fi-FI" dirty="0" smtClean="0"/>
              <a:t>. </a:t>
            </a:r>
          </a:p>
          <a:p>
            <a:endParaRPr lang="fi-F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77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48937" y="973668"/>
            <a:ext cx="8667430" cy="944342"/>
          </a:xfrm>
        </p:spPr>
        <p:txBody>
          <a:bodyPr/>
          <a:lstStyle/>
          <a:p>
            <a:r>
              <a:rPr lang="en-US" dirty="0" smtClean="0"/>
              <a:t>How To get rid of Gender Bias in development? 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</a:t>
            </a:r>
            <a:r>
              <a:rPr lang="fi-FI" dirty="0" err="1" smtClean="0"/>
              <a:t>he</a:t>
            </a:r>
            <a:r>
              <a:rPr lang="fi-FI" dirty="0" smtClean="0"/>
              <a:t> </a:t>
            </a:r>
            <a:r>
              <a:rPr lang="fi-FI" dirty="0" err="1"/>
              <a:t>Grameen</a:t>
            </a:r>
            <a:r>
              <a:rPr lang="fi-FI" dirty="0"/>
              <a:t> </a:t>
            </a:r>
            <a:r>
              <a:rPr lang="fi-FI" dirty="0" err="1"/>
              <a:t>model</a:t>
            </a:r>
            <a:r>
              <a:rPr lang="fi-FI" dirty="0"/>
              <a:t> </a:t>
            </a:r>
            <a:r>
              <a:rPr lang="fi-FI" dirty="0" smtClean="0"/>
              <a:t>; </a:t>
            </a:r>
            <a:r>
              <a:rPr lang="fi-FI" dirty="0" err="1" smtClean="0"/>
              <a:t>loans</a:t>
            </a:r>
            <a:r>
              <a:rPr lang="fi-FI" dirty="0" smtClean="0"/>
              <a:t> for </a:t>
            </a:r>
            <a:r>
              <a:rPr lang="fi-FI" dirty="0" err="1" smtClean="0"/>
              <a:t>poor</a:t>
            </a:r>
            <a:r>
              <a:rPr lang="fi-FI" dirty="0" smtClean="0"/>
              <a:t> </a:t>
            </a:r>
            <a:r>
              <a:rPr lang="fi-FI" dirty="0" err="1" smtClean="0"/>
              <a:t>people</a:t>
            </a:r>
            <a:r>
              <a:rPr lang="fi-FI" dirty="0" smtClean="0"/>
              <a:t> ( </a:t>
            </a:r>
            <a:r>
              <a:rPr lang="fi-FI" dirty="0" err="1" smtClean="0"/>
              <a:t>first</a:t>
            </a:r>
            <a:r>
              <a:rPr lang="fi-FI" dirty="0" smtClean="0"/>
              <a:t> to </a:t>
            </a:r>
            <a:r>
              <a:rPr lang="fi-FI" dirty="0" err="1" smtClean="0"/>
              <a:t>women</a:t>
            </a:r>
            <a:r>
              <a:rPr lang="fi-FI" dirty="0" smtClean="0"/>
              <a:t>) to </a:t>
            </a:r>
            <a:r>
              <a:rPr lang="fi-FI" dirty="0" err="1" smtClean="0"/>
              <a:t>start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own</a:t>
            </a:r>
            <a:r>
              <a:rPr lang="fi-FI" dirty="0" smtClean="0"/>
              <a:t> </a:t>
            </a:r>
            <a:r>
              <a:rPr lang="fi-FI" dirty="0" err="1" smtClean="0"/>
              <a:t>businesses</a:t>
            </a:r>
            <a:r>
              <a:rPr lang="fi-FI" dirty="0" smtClean="0"/>
              <a:t> in </a:t>
            </a:r>
            <a:r>
              <a:rPr lang="fi-FI" dirty="0" err="1" smtClean="0"/>
              <a:t>Bandladesh</a:t>
            </a:r>
            <a:r>
              <a:rPr lang="fi-FI" dirty="0" smtClean="0"/>
              <a:t> ( </a:t>
            </a:r>
            <a:r>
              <a:rPr lang="fi-FI" dirty="0" err="1" smtClean="0"/>
              <a:t>microfinancing</a:t>
            </a:r>
            <a:r>
              <a:rPr lang="fi-FI" dirty="0" smtClean="0"/>
              <a:t>)</a:t>
            </a:r>
          </a:p>
          <a:p>
            <a:r>
              <a:rPr lang="fi-FI" dirty="0" smtClean="0"/>
              <a:t>In </a:t>
            </a:r>
            <a:r>
              <a:rPr lang="fi-FI" dirty="0"/>
              <a:t>2006,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founder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Grameen</a:t>
            </a:r>
            <a:r>
              <a:rPr lang="fi-FI" dirty="0" smtClean="0"/>
              <a:t> </a:t>
            </a:r>
            <a:r>
              <a:rPr lang="fi-FI" dirty="0" err="1" smtClean="0"/>
              <a:t>bank</a:t>
            </a:r>
            <a:r>
              <a:rPr lang="fi-FI" dirty="0" smtClean="0"/>
              <a:t> Muhammad </a:t>
            </a:r>
            <a:r>
              <a:rPr lang="fi-FI" dirty="0" err="1"/>
              <a:t>Yunus</a:t>
            </a:r>
            <a:r>
              <a:rPr lang="fi-FI" dirty="0"/>
              <a:t> </a:t>
            </a:r>
            <a:r>
              <a:rPr lang="fi-FI" dirty="0" err="1"/>
              <a:t>received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Nobel Peace </a:t>
            </a:r>
            <a:r>
              <a:rPr lang="fi-FI" dirty="0" err="1"/>
              <a:t>Prize</a:t>
            </a:r>
            <a:r>
              <a:rPr lang="fi-FI" dirty="0"/>
              <a:t>, </a:t>
            </a:r>
            <a:r>
              <a:rPr lang="fi-FI" dirty="0" err="1"/>
              <a:t>recognizing</a:t>
            </a:r>
            <a:r>
              <a:rPr lang="fi-FI" dirty="0"/>
              <a:t> </a:t>
            </a:r>
            <a:r>
              <a:rPr lang="fi-FI" dirty="0" err="1"/>
              <a:t>him</a:t>
            </a:r>
            <a:r>
              <a:rPr lang="fi-FI" dirty="0"/>
              <a:t> as a </a:t>
            </a:r>
            <a:r>
              <a:rPr lang="fi-FI" dirty="0" err="1"/>
              <a:t>pioneer</a:t>
            </a:r>
            <a:r>
              <a:rPr lang="fi-FI" dirty="0"/>
              <a:t> in </a:t>
            </a:r>
            <a:r>
              <a:rPr lang="fi-FI" dirty="0" err="1"/>
              <a:t>microfinancing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advancement</a:t>
            </a:r>
            <a:r>
              <a:rPr lang="fi-FI" dirty="0"/>
              <a:t> of </a:t>
            </a:r>
            <a:r>
              <a:rPr lang="fi-FI" dirty="0" err="1"/>
              <a:t>development</a:t>
            </a:r>
            <a:r>
              <a:rPr lang="fi-FI" dirty="0"/>
              <a:t> and </a:t>
            </a:r>
            <a:r>
              <a:rPr lang="fi-FI" dirty="0" err="1"/>
              <a:t>human</a:t>
            </a:r>
            <a:r>
              <a:rPr lang="fi-FI" dirty="0"/>
              <a:t> </a:t>
            </a:r>
            <a:r>
              <a:rPr lang="fi-FI" dirty="0" err="1" smtClean="0"/>
              <a:t>rights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/>
              <a:t>importance</a:t>
            </a:r>
            <a:r>
              <a:rPr lang="fi-FI" dirty="0"/>
              <a:t> of </a:t>
            </a:r>
            <a:r>
              <a:rPr lang="fi-FI" dirty="0" err="1"/>
              <a:t>focusing</a:t>
            </a:r>
            <a:r>
              <a:rPr lang="fi-FI" dirty="0"/>
              <a:t> </a:t>
            </a:r>
            <a:r>
              <a:rPr lang="fi-FI" dirty="0" err="1" smtClean="0"/>
              <a:t>development</a:t>
            </a:r>
            <a:r>
              <a:rPr lang="fi-FI" dirty="0" smtClean="0"/>
              <a:t> </a:t>
            </a:r>
            <a:r>
              <a:rPr lang="fi-FI" dirty="0" err="1"/>
              <a:t>efforts</a:t>
            </a:r>
            <a:r>
              <a:rPr lang="fi-FI" dirty="0"/>
              <a:t> on </a:t>
            </a:r>
            <a:r>
              <a:rPr lang="fi-FI" dirty="0" err="1" smtClean="0"/>
              <a:t>women</a:t>
            </a:r>
            <a:endParaRPr lang="fi-FI" dirty="0"/>
          </a:p>
          <a:p>
            <a:r>
              <a:rPr lang="fi-FI" dirty="0" smtClean="0"/>
              <a:t> </a:t>
            </a:r>
            <a:r>
              <a:rPr lang="fi-FI" dirty="0" err="1" smtClean="0"/>
              <a:t>Several</a:t>
            </a:r>
            <a:r>
              <a:rPr lang="fi-FI" dirty="0" smtClean="0"/>
              <a:t> </a:t>
            </a:r>
            <a:r>
              <a:rPr lang="fi-FI" dirty="0" err="1"/>
              <a:t>studies</a:t>
            </a:r>
            <a:r>
              <a:rPr lang="fi-FI" dirty="0"/>
              <a:t> </a:t>
            </a:r>
            <a:r>
              <a:rPr lang="fi-FI" dirty="0" err="1"/>
              <a:t>suggest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income</a:t>
            </a:r>
            <a:r>
              <a:rPr lang="fi-FI" dirty="0"/>
              <a:t> is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likely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spent</a:t>
            </a:r>
            <a:r>
              <a:rPr lang="fi-FI" dirty="0"/>
              <a:t> on </a:t>
            </a:r>
            <a:r>
              <a:rPr lang="fi-FI" dirty="0" err="1"/>
              <a:t>human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women</a:t>
            </a:r>
            <a:r>
              <a:rPr lang="fi-FI" dirty="0"/>
              <a:t> </a:t>
            </a:r>
            <a:r>
              <a:rPr lang="fi-FI" dirty="0" err="1"/>
              <a:t>control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 smtClean="0"/>
              <a:t>cash</a:t>
            </a:r>
            <a:endParaRPr lang="fi-F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10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impact of diseases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/>
              <a:t>impact</a:t>
            </a:r>
            <a:r>
              <a:rPr lang="fi-FI" dirty="0"/>
              <a:t> of </a:t>
            </a:r>
            <a:r>
              <a:rPr lang="fi-FI" dirty="0" err="1"/>
              <a:t>diseases</a:t>
            </a:r>
            <a:r>
              <a:rPr lang="fi-FI" dirty="0"/>
              <a:t> </a:t>
            </a:r>
            <a:r>
              <a:rPr lang="fi-FI" dirty="0" err="1"/>
              <a:t>such</a:t>
            </a:r>
            <a:r>
              <a:rPr lang="fi-FI" dirty="0"/>
              <a:t> as HIV/AIDS and </a:t>
            </a:r>
            <a:r>
              <a:rPr lang="fi-FI" dirty="0" smtClean="0"/>
              <a:t>malaria. 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relationship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</a:t>
            </a:r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conditions</a:t>
            </a:r>
            <a:r>
              <a:rPr lang="fi-FI" dirty="0"/>
              <a:t> and </a:t>
            </a:r>
            <a:r>
              <a:rPr lang="fi-FI" dirty="0" err="1"/>
              <a:t>disease</a:t>
            </a:r>
            <a:r>
              <a:rPr lang="fi-FI" dirty="0"/>
              <a:t> is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one-way</a:t>
            </a:r>
            <a:r>
              <a:rPr lang="fi-FI" dirty="0"/>
              <a:t>. </a:t>
            </a:r>
            <a:r>
              <a:rPr lang="fi-FI" dirty="0" err="1"/>
              <a:t>Poverty</a:t>
            </a:r>
            <a:r>
              <a:rPr lang="fi-FI" dirty="0"/>
              <a:t> </a:t>
            </a:r>
            <a:r>
              <a:rPr lang="fi-FI" dirty="0" err="1"/>
              <a:t>creates</a:t>
            </a:r>
            <a:r>
              <a:rPr lang="fi-FI" dirty="0"/>
              <a:t> </a:t>
            </a:r>
            <a:r>
              <a:rPr lang="fi-FI" dirty="0" err="1"/>
              <a:t>conditions</a:t>
            </a:r>
            <a:r>
              <a:rPr lang="fi-FI" dirty="0"/>
              <a:t> for </a:t>
            </a:r>
            <a:r>
              <a:rPr lang="fi-FI" dirty="0" err="1"/>
              <a:t>disease</a:t>
            </a:r>
            <a:r>
              <a:rPr lang="fi-FI" dirty="0"/>
              <a:t>, and </a:t>
            </a:r>
            <a:r>
              <a:rPr lang="fi-FI" dirty="0" err="1"/>
              <a:t>disease</a:t>
            </a:r>
            <a:r>
              <a:rPr lang="fi-FI" dirty="0"/>
              <a:t>, in </a:t>
            </a:r>
            <a:r>
              <a:rPr lang="fi-FI" dirty="0" err="1"/>
              <a:t>turn</a:t>
            </a:r>
            <a:r>
              <a:rPr lang="fi-FI" dirty="0"/>
              <a:t>, </a:t>
            </a:r>
            <a:r>
              <a:rPr lang="fi-FI" dirty="0" err="1" smtClean="0"/>
              <a:t>contributes</a:t>
            </a:r>
            <a:r>
              <a:rPr lang="fi-FI" dirty="0" smtClean="0"/>
              <a:t> </a:t>
            </a:r>
            <a:r>
              <a:rPr lang="fi-FI" dirty="0"/>
              <a:t>to </a:t>
            </a:r>
            <a:r>
              <a:rPr lang="fi-FI" dirty="0" err="1"/>
              <a:t>poverty</a:t>
            </a:r>
            <a:r>
              <a:rPr lang="fi-FI" dirty="0"/>
              <a:t>. In </a:t>
            </a:r>
            <a:r>
              <a:rPr lang="fi-FI" dirty="0" err="1"/>
              <a:t>the</a:t>
            </a:r>
            <a:r>
              <a:rPr lang="fi-FI" dirty="0"/>
              <a:t> case of malaria, for </a:t>
            </a:r>
            <a:r>
              <a:rPr lang="fi-FI" dirty="0" err="1"/>
              <a:t>example</a:t>
            </a:r>
            <a:r>
              <a:rPr lang="fi-FI" dirty="0"/>
              <a:t>,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poor</a:t>
            </a:r>
            <a:r>
              <a:rPr lang="fi-FI" dirty="0"/>
              <a:t> </a:t>
            </a:r>
            <a:r>
              <a:rPr lang="fi-FI" dirty="0" err="1"/>
              <a:t>cannot</a:t>
            </a:r>
            <a:r>
              <a:rPr lang="fi-FI" dirty="0"/>
              <a:t> </a:t>
            </a:r>
            <a:r>
              <a:rPr lang="fi-FI" dirty="0" err="1"/>
              <a:t>afford</a:t>
            </a:r>
            <a:r>
              <a:rPr lang="fi-FI" dirty="0"/>
              <a:t> </a:t>
            </a:r>
            <a:r>
              <a:rPr lang="fi-FI" dirty="0" err="1"/>
              <a:t>insecticides</a:t>
            </a:r>
            <a:r>
              <a:rPr lang="fi-FI" dirty="0"/>
              <a:t>, </a:t>
            </a:r>
            <a:r>
              <a:rPr lang="fi-FI" dirty="0" err="1"/>
              <a:t>screens</a:t>
            </a:r>
            <a:r>
              <a:rPr lang="fi-FI" dirty="0"/>
              <a:t> for </a:t>
            </a:r>
            <a:r>
              <a:rPr lang="fi-FI" dirty="0" err="1"/>
              <a:t>windows</a:t>
            </a:r>
            <a:r>
              <a:rPr lang="fi-FI" dirty="0"/>
              <a:t> and </a:t>
            </a:r>
            <a:r>
              <a:rPr lang="fi-FI" dirty="0" err="1"/>
              <a:t>doors</a:t>
            </a:r>
            <a:r>
              <a:rPr lang="fi-FI" dirty="0"/>
              <a:t>, and bed </a:t>
            </a:r>
            <a:r>
              <a:rPr lang="fi-FI" dirty="0" err="1"/>
              <a:t>nets</a:t>
            </a:r>
            <a:r>
              <a:rPr lang="fi-FI" dirty="0"/>
              <a:t>,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highly</a:t>
            </a:r>
            <a:r>
              <a:rPr lang="fi-FI" dirty="0"/>
              <a:t> </a:t>
            </a:r>
            <a:r>
              <a:rPr lang="fi-FI" dirty="0" err="1"/>
              <a:t>effective</a:t>
            </a:r>
            <a:r>
              <a:rPr lang="fi-FI" dirty="0"/>
              <a:t> for </a:t>
            </a:r>
            <a:r>
              <a:rPr lang="fi-FI" dirty="0" err="1"/>
              <a:t>reducing</a:t>
            </a:r>
            <a:r>
              <a:rPr lang="fi-FI" dirty="0"/>
              <a:t> transmission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disease</a:t>
            </a:r>
            <a:r>
              <a:rPr lang="fi-FI" dirty="0"/>
              <a:t>. </a:t>
            </a:r>
            <a:endParaRPr lang="fi-FI" dirty="0" smtClean="0"/>
          </a:p>
          <a:p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Coronavirus</a:t>
            </a:r>
            <a:r>
              <a:rPr lang="fi-FI" dirty="0" smtClean="0"/>
              <a:t> and </a:t>
            </a:r>
            <a:r>
              <a:rPr lang="fi-FI" dirty="0" err="1" smtClean="0"/>
              <a:t>poverty</a:t>
            </a:r>
            <a:r>
              <a:rPr lang="fi-FI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8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Preventive work &amp; effective health care and neoliberalism?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DO YOU AGREE:</a:t>
            </a:r>
          </a:p>
          <a:p>
            <a:endParaRPr lang="fi-FI" dirty="0"/>
          </a:p>
          <a:p>
            <a:r>
              <a:rPr lang="fi-FI" dirty="0" err="1" smtClean="0"/>
              <a:t>Effective</a:t>
            </a:r>
            <a:r>
              <a:rPr lang="fi-FI" dirty="0" smtClean="0"/>
              <a:t> prevention and </a:t>
            </a:r>
            <a:r>
              <a:rPr lang="fi-FI" dirty="0" err="1" smtClean="0"/>
              <a:t>cure</a:t>
            </a:r>
            <a:r>
              <a:rPr lang="fi-FI" dirty="0" smtClean="0"/>
              <a:t> of </a:t>
            </a:r>
            <a:r>
              <a:rPr lang="fi-FI" dirty="0" err="1" smtClean="0"/>
              <a:t>diseases</a:t>
            </a:r>
            <a:r>
              <a:rPr lang="fi-FI" dirty="0" smtClean="0"/>
              <a:t> </a:t>
            </a:r>
            <a:r>
              <a:rPr lang="fi-FI" dirty="0" err="1" smtClean="0"/>
              <a:t>requires</a:t>
            </a:r>
            <a:r>
              <a:rPr lang="fi-FI" dirty="0" smtClean="0"/>
              <a:t> </a:t>
            </a:r>
            <a:r>
              <a:rPr lang="fi-FI" dirty="0" err="1" smtClean="0"/>
              <a:t>government</a:t>
            </a:r>
            <a:r>
              <a:rPr lang="fi-FI" dirty="0" smtClean="0"/>
              <a:t> </a:t>
            </a:r>
            <a:r>
              <a:rPr lang="fi-FI" dirty="0" err="1" smtClean="0"/>
              <a:t>interference</a:t>
            </a:r>
            <a:r>
              <a:rPr lang="fi-FI" dirty="0" smtClean="0"/>
              <a:t> in </a:t>
            </a:r>
            <a:r>
              <a:rPr lang="fi-FI" dirty="0" err="1" smtClean="0"/>
              <a:t>markets</a:t>
            </a:r>
            <a:r>
              <a:rPr lang="fi-FI" dirty="0" smtClean="0"/>
              <a:t> </a:t>
            </a:r>
          </a:p>
          <a:p>
            <a:r>
              <a:rPr lang="fi-FI" dirty="0" err="1" smtClean="0"/>
              <a:t>Trickle-down-theory</a:t>
            </a:r>
            <a:r>
              <a:rPr lang="fi-FI" dirty="0" smtClean="0"/>
              <a:t>: 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spending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rich</a:t>
            </a:r>
            <a:r>
              <a:rPr lang="fi-FI" dirty="0" smtClean="0"/>
              <a:t> </a:t>
            </a:r>
            <a:r>
              <a:rPr lang="fi-FI" dirty="0" err="1"/>
              <a:t>provides</a:t>
            </a:r>
            <a:r>
              <a:rPr lang="fi-FI" dirty="0"/>
              <a:t> </a:t>
            </a:r>
            <a:r>
              <a:rPr lang="fi-FI" dirty="0" err="1"/>
              <a:t>numerous</a:t>
            </a:r>
            <a:r>
              <a:rPr lang="fi-FI" dirty="0"/>
              <a:t> </a:t>
            </a:r>
            <a:r>
              <a:rPr lang="fi-FI" dirty="0" err="1"/>
              <a:t>opportunities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poor</a:t>
            </a:r>
            <a:r>
              <a:rPr lang="fi-FI" dirty="0"/>
              <a:t> </a:t>
            </a:r>
            <a:r>
              <a:rPr lang="fi-FI" dirty="0" err="1" smtClean="0"/>
              <a:t>countries</a:t>
            </a:r>
            <a:r>
              <a:rPr lang="fi-FI" dirty="0" smtClean="0"/>
              <a:t> </a:t>
            </a:r>
            <a:r>
              <a:rPr lang="fi-FI" dirty="0"/>
              <a:t>and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encourages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to </a:t>
            </a:r>
            <a:r>
              <a:rPr lang="fi-FI" dirty="0" err="1"/>
              <a:t>engage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 </a:t>
            </a:r>
            <a:r>
              <a:rPr lang="fi-FI" dirty="0" err="1" smtClean="0"/>
              <a:t>Development</a:t>
            </a:r>
            <a:r>
              <a:rPr lang="fi-FI" dirty="0" smtClean="0"/>
              <a:t> </a:t>
            </a:r>
            <a:r>
              <a:rPr lang="fi-FI" dirty="0" err="1" smtClean="0"/>
              <a:t>depends</a:t>
            </a:r>
            <a:r>
              <a:rPr lang="fi-FI" dirty="0" smtClean="0"/>
              <a:t> on </a:t>
            </a:r>
            <a:r>
              <a:rPr lang="fi-FI" dirty="0" err="1" smtClean="0"/>
              <a:t>access</a:t>
            </a:r>
            <a:r>
              <a:rPr lang="fi-FI" dirty="0" smtClean="0"/>
              <a:t> to </a:t>
            </a:r>
            <a:r>
              <a:rPr lang="fi-FI" dirty="0" err="1" smtClean="0"/>
              <a:t>education</a:t>
            </a:r>
            <a:r>
              <a:rPr lang="fi-FI" dirty="0" smtClean="0"/>
              <a:t>, </a:t>
            </a:r>
            <a:r>
              <a:rPr lang="fi-FI" dirty="0" err="1" smtClean="0"/>
              <a:t>healthcare</a:t>
            </a:r>
            <a:r>
              <a:rPr lang="fi-FI" dirty="0" smtClean="0"/>
              <a:t> </a:t>
            </a:r>
            <a:r>
              <a:rPr lang="fi-FI" i="1" dirty="0" err="1" smtClean="0"/>
              <a:t>etc</a:t>
            </a:r>
            <a:r>
              <a:rPr lang="fi-FI" i="1" dirty="0" smtClean="0"/>
              <a:t> </a:t>
            </a:r>
            <a:r>
              <a:rPr lang="fi-FI" dirty="0" smtClean="0"/>
              <a:t>and </a:t>
            </a:r>
            <a:r>
              <a:rPr lang="fi-FI" dirty="0" err="1" smtClean="0"/>
              <a:t>rich</a:t>
            </a:r>
            <a:r>
              <a:rPr lang="fi-FI" dirty="0" smtClean="0"/>
              <a:t> </a:t>
            </a:r>
            <a:r>
              <a:rPr lang="fi-FI" dirty="0" err="1" smtClean="0"/>
              <a:t>elites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power</a:t>
            </a:r>
            <a:r>
              <a:rPr lang="fi-FI" dirty="0" smtClean="0"/>
              <a:t> to </a:t>
            </a:r>
            <a:r>
              <a:rPr lang="fi-FI" dirty="0" err="1" smtClean="0"/>
              <a:t>introduce</a:t>
            </a:r>
            <a:r>
              <a:rPr lang="fi-FI" dirty="0" smtClean="0"/>
              <a:t> </a:t>
            </a:r>
            <a:r>
              <a:rPr lang="fi-FI" dirty="0"/>
              <a:t>and </a:t>
            </a:r>
            <a:r>
              <a:rPr lang="fi-FI" dirty="0" err="1"/>
              <a:t>foster</a:t>
            </a:r>
            <a:r>
              <a:rPr lang="fi-FI" dirty="0"/>
              <a:t> </a:t>
            </a:r>
            <a:r>
              <a:rPr lang="fi-FI" dirty="0" err="1"/>
              <a:t>these</a:t>
            </a:r>
            <a:r>
              <a:rPr lang="fi-FI" dirty="0"/>
              <a:t>. </a:t>
            </a:r>
            <a:r>
              <a:rPr lang="fi-FI" dirty="0" smtClean="0"/>
              <a:t> </a:t>
            </a:r>
            <a:endParaRPr lang="fi-FI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00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i (johtoryhmä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i (johtoryhmä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 (johtoryhmä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314</TotalTime>
  <Words>526</Words>
  <Application>Microsoft Macintosh PowerPoint</Application>
  <PresentationFormat>Laajakuva</PresentationFormat>
  <Paragraphs>34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Century Gothic</vt:lpstr>
      <vt:lpstr>Wingdings 3</vt:lpstr>
      <vt:lpstr>Arial</vt:lpstr>
      <vt:lpstr>Ioni (johtoryhmä)</vt:lpstr>
      <vt:lpstr>Neoliberalism and Development</vt:lpstr>
      <vt:lpstr>Neoliberalism: the market is “optimal space for the production and distribution of wealth”</vt:lpstr>
      <vt:lpstr>Neoliberalism and development</vt:lpstr>
      <vt:lpstr>Washington Consensus</vt:lpstr>
      <vt:lpstr>Neoliberalism and development: Critics</vt:lpstr>
      <vt:lpstr>How To get rid of Gender Bias in development? </vt:lpstr>
      <vt:lpstr>Economic impact of diseases</vt:lpstr>
      <vt:lpstr>Preventive work &amp; effective health care and neoliberalism?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Neoliberalism and Neomarxism</dc:title>
  <dc:creator>Soininen Susanna</dc:creator>
  <cp:lastModifiedBy>Soininen Susanna</cp:lastModifiedBy>
  <cp:revision>14</cp:revision>
  <dcterms:created xsi:type="dcterms:W3CDTF">2020-02-17T14:06:44Z</dcterms:created>
  <dcterms:modified xsi:type="dcterms:W3CDTF">2020-02-17T19:20:51Z</dcterms:modified>
</cp:coreProperties>
</file>