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56" r:id="rId2"/>
    <p:sldId id="277" r:id="rId3"/>
    <p:sldId id="278" r:id="rId4"/>
    <p:sldId id="257" r:id="rId5"/>
    <p:sldId id="258" r:id="rId6"/>
    <p:sldId id="279" r:id="rId7"/>
    <p:sldId id="261" r:id="rId8"/>
    <p:sldId id="280" r:id="rId9"/>
    <p:sldId id="275" r:id="rId10"/>
    <p:sldId id="272" r:id="rId11"/>
    <p:sldId id="265" r:id="rId12"/>
    <p:sldId id="263" r:id="rId13"/>
    <p:sldId id="264" r:id="rId14"/>
    <p:sldId id="267" r:id="rId15"/>
    <p:sldId id="266" r:id="rId16"/>
    <p:sldId id="268" r:id="rId17"/>
    <p:sldId id="270" r:id="rId18"/>
    <p:sldId id="260" r:id="rId19"/>
    <p:sldId id="259" r:id="rId20"/>
    <p:sldId id="276" r:id="rId21"/>
  </p:sldIdLst>
  <p:sldSz cx="9144000" cy="6858000" type="screen4x3"/>
  <p:notesSz cx="6858000" cy="9144000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31747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fi-FI" sz="2400">
                <a:latin typeface="Times New Roman" pitchFamily="18" charset="0"/>
              </a:endParaRPr>
            </a:p>
          </p:txBody>
        </p:sp>
        <p:sp>
          <p:nvSpPr>
            <p:cNvPr id="31748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fi-FI" sz="2400">
                <a:latin typeface="Times New Roman" pitchFamily="18" charset="0"/>
              </a:endParaRPr>
            </a:p>
          </p:txBody>
        </p:sp>
        <p:sp>
          <p:nvSpPr>
            <p:cNvPr id="31749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i-FI"/>
            </a:p>
          </p:txBody>
        </p:sp>
      </p:grpSp>
      <p:sp>
        <p:nvSpPr>
          <p:cNvPr id="3175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dt" sz="half" idx="2"/>
          </p:nvPr>
        </p:nvSpPr>
        <p:spPr>
          <a:xfrm>
            <a:off x="536575" y="6248400"/>
            <a:ext cx="2054225" cy="457200"/>
          </a:xfr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31753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3251200" y="6248400"/>
            <a:ext cx="2887663" cy="457200"/>
          </a:xfr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31754" name="Rectangle 1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788150" y="62579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B470CC6-D645-4CD8-BD1C-3EDDD434268C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17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0" grpId="0"/>
      <p:bldP spid="31751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7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175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0C085A-6E98-4B29-A6FE-FE54ED2FEB3A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48450" y="473075"/>
            <a:ext cx="2038350" cy="53943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533400" y="473075"/>
            <a:ext cx="5962650" cy="53943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E81431-F9EC-4F1B-B9A5-C732546D02C7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BD05DB-F729-4B30-B0DB-09FF29F61B2B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7DB1F5-2F61-4983-95AB-2E319CE82521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9B5F3A-D83A-439A-8F53-51E0A5A03460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03460D-D0A3-4F91-B92D-F18313A8EA6A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EC310F-32AD-4D12-90D0-A7298B0D90D5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1C8813-0581-4E2B-AEDA-5EF78CCC57FB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EA99D2-DC84-4F76-A69D-C8BC3C9281A8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70D83F-EADC-407A-9876-6C4B0759F17C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2"/>
          <p:cNvGrpSpPr>
            <a:grpSpLocks/>
          </p:cNvGrpSpPr>
          <p:nvPr/>
        </p:nvGrpSpPr>
        <p:grpSpPr bwMode="auto">
          <a:xfrm>
            <a:off x="228600" y="228600"/>
            <a:ext cx="8686800" cy="5943600"/>
            <a:chOff x="144" y="144"/>
            <a:chExt cx="5472" cy="3744"/>
          </a:xfrm>
        </p:grpSpPr>
        <p:sp>
          <p:nvSpPr>
            <p:cNvPr id="30723" name="Rectangle 3"/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fi-FI" sz="2400">
                <a:latin typeface="Times New Roman" pitchFamily="18" charset="0"/>
              </a:endParaRPr>
            </a:p>
          </p:txBody>
        </p:sp>
        <p:sp>
          <p:nvSpPr>
            <p:cNvPr id="30724" name="Rectangle 4"/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fi-FI" sz="2400">
                <a:latin typeface="Times New Roman" pitchFamily="18" charset="0"/>
              </a:endParaRPr>
            </a:p>
          </p:txBody>
        </p:sp>
        <p:sp>
          <p:nvSpPr>
            <p:cNvPr id="30725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307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perustyyl. napsautt.</a:t>
            </a:r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</a:p>
        </p:txBody>
      </p:sp>
      <p:sp>
        <p:nvSpPr>
          <p:cNvPr id="3072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24840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fi-FI"/>
          </a:p>
        </p:txBody>
      </p:sp>
      <p:sp>
        <p:nvSpPr>
          <p:cNvPr id="3072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fi-FI"/>
          </a:p>
        </p:txBody>
      </p:sp>
      <p:sp>
        <p:nvSpPr>
          <p:cNvPr id="3073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DD8284FB-20EB-4F61-AD54-0069521248B9}" type="slidenum">
              <a:rPr lang="fi-FI"/>
              <a:pPr/>
              <a:t>‹#›</a:t>
            </a:fld>
            <a:endParaRPr lang="fi-FI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7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07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07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7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0"/>
      <p:bldP spid="30727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07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07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07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07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07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fi-FI" sz="560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/>
              <a:t>ETRUSKIT JA ROOMA</a:t>
            </a:r>
          </a:p>
        </p:txBody>
      </p:sp>
      <p:pic>
        <p:nvPicPr>
          <p:cNvPr id="2053" name="Picture 5" descr="terrakott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1196975"/>
            <a:ext cx="3175000" cy="2387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8436" name="Picture 4" descr="cerveteri sarkofag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443038"/>
            <a:ext cx="5486400" cy="3971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1268" name="Picture 4" descr="sarkofagi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7000" y="1333500"/>
            <a:ext cx="6350000" cy="4191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9220" name="Picture 4" descr="sarkofag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0244" name="Picture 4" descr="sarkofagi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963863" y="-2876550"/>
            <a:ext cx="15240001" cy="12611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3316" name="Picture 4" descr="tarquinia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2292" name="Picture 4" descr="tarquinia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385888"/>
            <a:ext cx="6096000" cy="4086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4340" name="Picture 4" descr="Tarquinia-Bu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385888"/>
            <a:ext cx="7620000" cy="4086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6389" name="Picture 5" descr="vejin apoll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79700" y="1270000"/>
            <a:ext cx="3784600" cy="431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fi-FI" dirty="0"/>
              <a:t>Rooma: 7 kukkulalla pieniä kyliä, joissa karjanhoitoa ja mv:stä</a:t>
            </a:r>
          </a:p>
          <a:p>
            <a:pPr marL="609600" indent="-609600"/>
            <a:r>
              <a:rPr lang="fi-FI" dirty="0"/>
              <a:t>Tarun mukaan </a:t>
            </a:r>
            <a:r>
              <a:rPr lang="fi-FI" dirty="0" smtClean="0"/>
              <a:t>perustettiin </a:t>
            </a:r>
            <a:r>
              <a:rPr lang="fi-FI" dirty="0"/>
              <a:t>753 eKr.</a:t>
            </a:r>
          </a:p>
          <a:p>
            <a:pPr marL="609600" indent="-609600"/>
            <a:r>
              <a:rPr lang="fi-FI" dirty="0"/>
              <a:t>600-l. eKr. ETRUSKIT valloittivat Rooman </a:t>
            </a:r>
            <a:r>
              <a:rPr lang="fi-FI" dirty="0">
                <a:sym typeface="Wingdings" pitchFamily="2" charset="2"/>
              </a:rPr>
              <a:t>kaupungistuminen</a:t>
            </a:r>
          </a:p>
          <a:p>
            <a:pPr marL="609600" indent="-609600"/>
            <a:r>
              <a:rPr lang="fi-FI" dirty="0">
                <a:sym typeface="Wingdings" pitchFamily="2" charset="2"/>
              </a:rPr>
              <a:t>Vauraus  yhteiskuntaluokat:</a:t>
            </a:r>
          </a:p>
          <a:p>
            <a:pPr marL="609600" indent="-609600">
              <a:buFont typeface="Wingdings" pitchFamily="2" charset="2"/>
              <a:buNone/>
            </a:pPr>
            <a:endParaRPr lang="fi-FI" dirty="0"/>
          </a:p>
          <a:p>
            <a:pPr marL="609600" indent="-609600"/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PATRIISIT varakas ylimystö</a:t>
            </a:r>
          </a:p>
          <a:p>
            <a:r>
              <a:rPr lang="fi-FI"/>
              <a:t>PLEBEIJIT tavallinen kansa</a:t>
            </a:r>
          </a:p>
          <a:p>
            <a:r>
              <a:rPr lang="fi-FI">
                <a:sym typeface="Wingdings" pitchFamily="2" charset="2"/>
              </a:rPr>
              <a:t> valta muutamalle ylimysperheelle</a:t>
            </a:r>
          </a:p>
          <a:p>
            <a:r>
              <a:rPr lang="fi-FI">
                <a:sym typeface="Wingdings" pitchFamily="2" charset="2"/>
              </a:rPr>
              <a:t>509 eKr viimeinen etruskikuningas karkotettiin Roomasta</a:t>
            </a:r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73075"/>
            <a:ext cx="4680520" cy="5548213"/>
          </a:xfrm>
        </p:spPr>
      </p:pic>
    </p:spTree>
    <p:extLst>
      <p:ext uri="{BB962C8B-B14F-4D97-AF65-F5344CB8AC3E}">
        <p14:creationId xmlns:p14="http://schemas.microsoft.com/office/powerpoint/2010/main" val="31511577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Etruskien perintö Roomalle: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2700"/>
              <a:t>aakkoset</a:t>
            </a:r>
          </a:p>
          <a:p>
            <a:r>
              <a:rPr lang="fi-FI" sz="2700"/>
              <a:t>lainasanat (persuu ”naamio” )</a:t>
            </a:r>
            <a:r>
              <a:rPr lang="fi-FI" sz="2700">
                <a:sym typeface="Wingdings" pitchFamily="2" charset="2"/>
              </a:rPr>
              <a:t> persoona</a:t>
            </a:r>
          </a:p>
          <a:p>
            <a:r>
              <a:rPr lang="fi-FI" sz="2700">
                <a:sym typeface="Wingdings" pitchFamily="2" charset="2"/>
              </a:rPr>
              <a:t>toga</a:t>
            </a:r>
          </a:p>
          <a:p>
            <a:r>
              <a:rPr lang="fi-FI" sz="2700">
                <a:sym typeface="Wingdings" pitchFamily="2" charset="2"/>
              </a:rPr>
              <a:t>gladiaattoritaistelut</a:t>
            </a:r>
          </a:p>
          <a:p>
            <a:r>
              <a:rPr lang="fi-FI" sz="2700">
                <a:sym typeface="Wingdings" pitchFamily="2" charset="2"/>
              </a:rPr>
              <a:t>ennustaminen uhrieläimen maksasta</a:t>
            </a:r>
          </a:p>
          <a:p>
            <a:r>
              <a:rPr lang="fi-FI" sz="2700">
                <a:sym typeface="Wingdings" pitchFamily="2" charset="2"/>
              </a:rPr>
              <a:t>uusien alueiden alistaminen</a:t>
            </a:r>
          </a:p>
          <a:p>
            <a:r>
              <a:rPr lang="fi-FI" sz="2700">
                <a:sym typeface="Wingdings" pitchFamily="2" charset="2"/>
              </a:rPr>
              <a:t>Cloca Maxima</a:t>
            </a:r>
          </a:p>
          <a:p>
            <a:r>
              <a:rPr lang="fi-FI" sz="2700">
                <a:sym typeface="Wingdings" pitchFamily="2" charset="2"/>
              </a:rPr>
              <a:t>JA NIIN EDELLEEN!</a:t>
            </a:r>
          </a:p>
          <a:p>
            <a:endParaRPr lang="fi-FI" sz="2700">
              <a:sym typeface="Wingdings" pitchFamily="2" charset="2"/>
            </a:endParaRPr>
          </a:p>
          <a:p>
            <a:endParaRPr lang="fi-FI" sz="2700">
              <a:sym typeface="Wingdings" pitchFamily="2" charset="2"/>
            </a:endParaRPr>
          </a:p>
          <a:p>
            <a:endParaRPr lang="fi-FI" sz="27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620688"/>
            <a:ext cx="4680519" cy="5472608"/>
          </a:xfrm>
        </p:spPr>
      </p:pic>
    </p:spTree>
    <p:extLst>
      <p:ext uri="{BB962C8B-B14F-4D97-AF65-F5344CB8AC3E}">
        <p14:creationId xmlns:p14="http://schemas.microsoft.com/office/powerpoint/2010/main" val="1206738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1" i="1"/>
              <a:t>Alkuperä</a:t>
            </a:r>
            <a:r>
              <a:rPr lang="fi-FI"/>
              <a:t>: tuntematon, kieli samoin</a:t>
            </a:r>
          </a:p>
          <a:p>
            <a:pPr>
              <a:buFont typeface="Wingdings" pitchFamily="2" charset="2"/>
              <a:buNone/>
            </a:pPr>
            <a:r>
              <a:rPr lang="fi-FI"/>
              <a:t>(Vähä-Aasia?)</a:t>
            </a:r>
          </a:p>
          <a:p>
            <a:r>
              <a:rPr lang="fi-FI" b="1" i="1"/>
              <a:t>Alue</a:t>
            </a:r>
            <a:r>
              <a:rPr lang="fi-FI"/>
              <a:t>: Tiber- ja Arno-joen välillä (nyk. Toscana)</a:t>
            </a:r>
          </a:p>
          <a:p>
            <a:r>
              <a:rPr lang="fi-FI" b="1" i="1"/>
              <a:t>Valtio</a:t>
            </a:r>
            <a:r>
              <a:rPr lang="fi-FI"/>
              <a:t>: 12 kaupungin löyhä liitto (kukkuloilla)</a:t>
            </a:r>
          </a:p>
          <a:p>
            <a:r>
              <a:rPr lang="fi-FI" b="1" i="1"/>
              <a:t>Elinkeinot</a:t>
            </a:r>
            <a:r>
              <a:rPr lang="fi-FI"/>
              <a:t>: merikauppa, sepän työ</a:t>
            </a:r>
          </a:p>
          <a:p>
            <a:pPr>
              <a:buFont typeface="Wingdings" pitchFamily="2" charset="2"/>
              <a:buNone/>
            </a:pPr>
            <a:endParaRPr lang="fi-FI"/>
          </a:p>
          <a:p>
            <a:endParaRPr lang="fi-FI"/>
          </a:p>
          <a:p>
            <a:endParaRPr lang="fi-FI"/>
          </a:p>
          <a:p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LÄHTEET: tumulus-haudoista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fi-FI"/>
              <a:t> 	piirtokirjoitukset, terrakottaveistokset, freskot, esineistö</a:t>
            </a:r>
            <a:r>
              <a:rPr lang="fi-FI">
                <a:sym typeface="Wingdings" pitchFamily="2" charset="2"/>
              </a:rPr>
              <a:t> tietoja elämästä</a:t>
            </a:r>
          </a:p>
          <a:p>
            <a:endParaRPr lang="fi-FI"/>
          </a:p>
        </p:txBody>
      </p:sp>
      <p:pic>
        <p:nvPicPr>
          <p:cNvPr id="4100" name="Picture 4" descr="piirto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2781300"/>
            <a:ext cx="1066800" cy="3843338"/>
          </a:xfrm>
          <a:prstGeom prst="rect">
            <a:avLst/>
          </a:prstGeom>
          <a:noFill/>
        </p:spPr>
      </p:pic>
      <p:pic>
        <p:nvPicPr>
          <p:cNvPr id="4101" name="Picture 5" descr="piirtk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725" y="5300663"/>
            <a:ext cx="762000" cy="709612"/>
          </a:xfrm>
          <a:prstGeom prst="rect">
            <a:avLst/>
          </a:prstGeom>
          <a:noFill/>
        </p:spPr>
      </p:pic>
      <p:pic>
        <p:nvPicPr>
          <p:cNvPr id="4102" name="Picture 6" descr="piirtokirj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55875" y="2997200"/>
            <a:ext cx="2447925" cy="2160588"/>
          </a:xfrm>
          <a:prstGeom prst="rect">
            <a:avLst/>
          </a:prstGeom>
          <a:noFill/>
        </p:spPr>
      </p:pic>
      <p:pic>
        <p:nvPicPr>
          <p:cNvPr id="4103" name="Picture 7" descr="piirtokirjoitus pronssilevylll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51500" y="2781300"/>
            <a:ext cx="2346325" cy="19796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7" y="620688"/>
            <a:ext cx="5256584" cy="5904656"/>
          </a:xfrm>
        </p:spPr>
      </p:pic>
    </p:spTree>
    <p:extLst>
      <p:ext uri="{BB962C8B-B14F-4D97-AF65-F5344CB8AC3E}">
        <p14:creationId xmlns:p14="http://schemas.microsoft.com/office/powerpoint/2010/main" val="3701401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Tumulus-hauta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172" name="Picture 4" descr="Caere_Tumul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2000" y="1524000"/>
            <a:ext cx="50800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052736"/>
            <a:ext cx="5077544" cy="4814664"/>
          </a:xfrm>
        </p:spPr>
      </p:pic>
    </p:spTree>
    <p:extLst>
      <p:ext uri="{BB962C8B-B14F-4D97-AF65-F5344CB8AC3E}">
        <p14:creationId xmlns:p14="http://schemas.microsoft.com/office/powerpoint/2010/main" val="3109709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23556" name="Picture 4" descr="yleiskuva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alostettu">
  <a:themeElements>
    <a:clrScheme name="Jalostettu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Jalostettu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alostettu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alostettu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alostettu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alostettu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alostettu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alostettu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alostettu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Refined</Template>
  <TotalTime>113</TotalTime>
  <Words>128</Words>
  <Application>Microsoft Office PowerPoint</Application>
  <PresentationFormat>Näytössä katseltava diaesitys (4:3)</PresentationFormat>
  <Paragraphs>29</Paragraphs>
  <Slides>20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20</vt:i4>
      </vt:variant>
    </vt:vector>
  </HeadingPairs>
  <TitlesOfParts>
    <vt:vector size="24" baseType="lpstr">
      <vt:lpstr>Arial</vt:lpstr>
      <vt:lpstr>Times New Roman</vt:lpstr>
      <vt:lpstr>Wingdings</vt:lpstr>
      <vt:lpstr>Jalostettu</vt:lpstr>
      <vt:lpstr>PowerPoint-esitys</vt:lpstr>
      <vt:lpstr>PowerPoint-esitys</vt:lpstr>
      <vt:lpstr>PowerPoint-esitys</vt:lpstr>
      <vt:lpstr>PowerPoint-esitys</vt:lpstr>
      <vt:lpstr>LÄHTEET: tumulus-haudoista</vt:lpstr>
      <vt:lpstr>PowerPoint-esitys</vt:lpstr>
      <vt:lpstr>Tumulus-hauta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Etruskien perintö Roomalle: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ETRUSKIT</dc:title>
  <dc:creator>Windows XP</dc:creator>
  <cp:lastModifiedBy>Katrimaija Lehtinen-Itälä</cp:lastModifiedBy>
  <cp:revision>11</cp:revision>
  <dcterms:created xsi:type="dcterms:W3CDTF">2008-08-31T14:11:15Z</dcterms:created>
  <dcterms:modified xsi:type="dcterms:W3CDTF">2020-08-30T15:03:59Z</dcterms:modified>
</cp:coreProperties>
</file>