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77" r:id="rId3"/>
    <p:sldId id="278" r:id="rId4"/>
    <p:sldId id="257" r:id="rId5"/>
    <p:sldId id="258" r:id="rId6"/>
    <p:sldId id="279" r:id="rId7"/>
    <p:sldId id="261" r:id="rId8"/>
    <p:sldId id="280" r:id="rId9"/>
    <p:sldId id="275" r:id="rId10"/>
    <p:sldId id="272" r:id="rId11"/>
    <p:sldId id="265" r:id="rId12"/>
    <p:sldId id="263" r:id="rId13"/>
    <p:sldId id="264" r:id="rId14"/>
    <p:sldId id="267" r:id="rId15"/>
    <p:sldId id="266" r:id="rId16"/>
    <p:sldId id="268" r:id="rId17"/>
    <p:sldId id="270" r:id="rId18"/>
    <p:sldId id="260" r:id="rId19"/>
    <p:sldId id="259" r:id="rId20"/>
    <p:sldId id="276" r:id="rId21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i-FI" sz="2400">
                <a:latin typeface="Times New Roman" pitchFamily="18" charset="0"/>
              </a:endParaRPr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i-FI" sz="2400">
                <a:latin typeface="Times New Roman" pitchFamily="18" charset="0"/>
              </a:endParaRPr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317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470CC6-D645-4CD8-BD1C-3EDDD434268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17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C085A-6E98-4B29-A6FE-FE54ED2FEB3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81431-F9EC-4F1B-B9A5-C732546D02C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D05DB-F729-4B30-B0DB-09FF29F61B2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DB1F5-2F61-4983-95AB-2E319CE8252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B5F3A-D83A-439A-8F53-51E0A5A0346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3460D-D0A3-4F91-B92D-F18313A8EA6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C310F-32AD-4D12-90D0-A7298B0D90D5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C8813-0581-4E2B-AEDA-5EF78CCC57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A99D2-DC84-4F76-A69D-C8BC3C9281A8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0D83F-EADC-407A-9876-6C4B0759F17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i-FI" sz="2400">
                <a:latin typeface="Times New Roman" pitchFamily="18" charset="0"/>
              </a:endParaRPr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i-FI" sz="2400">
                <a:latin typeface="Times New Roman" pitchFamily="18" charset="0"/>
              </a:endParaRPr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fi-FI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fi-FI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D8284FB-20EB-4F61-AD54-0069521248B9}" type="slidenum">
              <a:rPr lang="fi-FI"/>
              <a:pPr/>
              <a:t>‹#›</a:t>
            </a:fld>
            <a:endParaRPr lang="fi-F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i-FI" sz="56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ETRUSKIT JA ROOMA</a:t>
            </a:r>
          </a:p>
        </p:txBody>
      </p:sp>
      <p:pic>
        <p:nvPicPr>
          <p:cNvPr id="2053" name="Picture 5" descr="terrakot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196975"/>
            <a:ext cx="317500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8436" name="Picture 4" descr="cerveteri sarkofa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3038"/>
            <a:ext cx="548640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268" name="Picture 4" descr="sarkofagi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333500"/>
            <a:ext cx="6350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20" name="Picture 4" descr="sarkofa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44" name="Picture 4" descr="sarkofag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3863" y="-2876550"/>
            <a:ext cx="15240001" cy="1261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316" name="Picture 4" descr="tarquini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2292" name="Picture 4" descr="tarquini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85888"/>
            <a:ext cx="6096000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4340" name="Picture 4" descr="Tarquinia-B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85888"/>
            <a:ext cx="7620000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6389" name="Picture 5" descr="vejin apo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700" y="1270000"/>
            <a:ext cx="3784600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fi-FI" dirty="0"/>
              <a:t>Rooma: 7 kukkulalla pieniä kyliä, joissa karjanhoitoa ja mv:stä</a:t>
            </a:r>
          </a:p>
          <a:p>
            <a:pPr marL="609600" indent="-609600"/>
            <a:r>
              <a:rPr lang="fi-FI" dirty="0"/>
              <a:t>Tarun mukaan </a:t>
            </a:r>
            <a:r>
              <a:rPr lang="fi-FI" dirty="0" smtClean="0"/>
              <a:t>perustettiin </a:t>
            </a:r>
            <a:r>
              <a:rPr lang="fi-FI" dirty="0"/>
              <a:t>753 eKr.</a:t>
            </a:r>
          </a:p>
          <a:p>
            <a:pPr marL="609600" indent="-609600"/>
            <a:r>
              <a:rPr lang="fi-FI" dirty="0"/>
              <a:t>600-l. eKr. ETRUSKIT valloittivat Rooman </a:t>
            </a:r>
            <a:r>
              <a:rPr lang="fi-FI" dirty="0">
                <a:sym typeface="Wingdings" pitchFamily="2" charset="2"/>
              </a:rPr>
              <a:t>kaupungistuminen</a:t>
            </a:r>
          </a:p>
          <a:p>
            <a:pPr marL="609600" indent="-609600"/>
            <a:r>
              <a:rPr lang="fi-FI" dirty="0">
                <a:sym typeface="Wingdings" pitchFamily="2" charset="2"/>
              </a:rPr>
              <a:t>Vauraus  yhteiskuntaluokat:</a:t>
            </a:r>
          </a:p>
          <a:p>
            <a:pPr marL="609600" indent="-609600">
              <a:buFont typeface="Wingdings" pitchFamily="2" charset="2"/>
              <a:buNone/>
            </a:pPr>
            <a:endParaRPr lang="fi-FI" dirty="0"/>
          </a:p>
          <a:p>
            <a:pPr marL="609600" indent="-609600"/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PATRIISIT varakas ylimystö</a:t>
            </a:r>
          </a:p>
          <a:p>
            <a:r>
              <a:rPr lang="fi-FI"/>
              <a:t>PLEBEIJIT tavallinen kansa</a:t>
            </a:r>
          </a:p>
          <a:p>
            <a:r>
              <a:rPr lang="fi-FI">
                <a:sym typeface="Wingdings" pitchFamily="2" charset="2"/>
              </a:rPr>
              <a:t> valta muutamalle ylimysperheelle</a:t>
            </a:r>
          </a:p>
          <a:p>
            <a:r>
              <a:rPr lang="fi-FI">
                <a:sym typeface="Wingdings" pitchFamily="2" charset="2"/>
              </a:rPr>
              <a:t>509 eKr viimeinen etruskikuningas karkotettiin Roomasta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3075"/>
            <a:ext cx="4680520" cy="5548213"/>
          </a:xfrm>
        </p:spPr>
      </p:pic>
    </p:spTree>
    <p:extLst>
      <p:ext uri="{BB962C8B-B14F-4D97-AF65-F5344CB8AC3E}">
        <p14:creationId xmlns:p14="http://schemas.microsoft.com/office/powerpoint/2010/main" val="3151157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Etruskien perintö Roomalle: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700"/>
              <a:t>aakkoset</a:t>
            </a:r>
          </a:p>
          <a:p>
            <a:r>
              <a:rPr lang="fi-FI" sz="2700"/>
              <a:t>lainasanat (persuu ”naamio” )</a:t>
            </a:r>
            <a:r>
              <a:rPr lang="fi-FI" sz="2700">
                <a:sym typeface="Wingdings" pitchFamily="2" charset="2"/>
              </a:rPr>
              <a:t> persoona</a:t>
            </a:r>
          </a:p>
          <a:p>
            <a:r>
              <a:rPr lang="fi-FI" sz="2700">
                <a:sym typeface="Wingdings" pitchFamily="2" charset="2"/>
              </a:rPr>
              <a:t>toga</a:t>
            </a:r>
          </a:p>
          <a:p>
            <a:r>
              <a:rPr lang="fi-FI" sz="2700">
                <a:sym typeface="Wingdings" pitchFamily="2" charset="2"/>
              </a:rPr>
              <a:t>gladiaattoritaistelut</a:t>
            </a:r>
          </a:p>
          <a:p>
            <a:r>
              <a:rPr lang="fi-FI" sz="2700">
                <a:sym typeface="Wingdings" pitchFamily="2" charset="2"/>
              </a:rPr>
              <a:t>ennustaminen uhrieläimen maksasta</a:t>
            </a:r>
          </a:p>
          <a:p>
            <a:r>
              <a:rPr lang="fi-FI" sz="2700">
                <a:sym typeface="Wingdings" pitchFamily="2" charset="2"/>
              </a:rPr>
              <a:t>uusien alueiden alistaminen</a:t>
            </a:r>
          </a:p>
          <a:p>
            <a:r>
              <a:rPr lang="fi-FI" sz="2700">
                <a:sym typeface="Wingdings" pitchFamily="2" charset="2"/>
              </a:rPr>
              <a:t>Cloca Maxima</a:t>
            </a:r>
          </a:p>
          <a:p>
            <a:r>
              <a:rPr lang="fi-FI" sz="2700">
                <a:sym typeface="Wingdings" pitchFamily="2" charset="2"/>
              </a:rPr>
              <a:t>JA NIIN EDELLEEN!</a:t>
            </a:r>
          </a:p>
          <a:p>
            <a:endParaRPr lang="fi-FI" sz="2700">
              <a:sym typeface="Wingdings" pitchFamily="2" charset="2"/>
            </a:endParaRPr>
          </a:p>
          <a:p>
            <a:endParaRPr lang="fi-FI" sz="2700">
              <a:sym typeface="Wingdings" pitchFamily="2" charset="2"/>
            </a:endParaRPr>
          </a:p>
          <a:p>
            <a:endParaRPr lang="fi-FI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4680519" cy="5472608"/>
          </a:xfrm>
        </p:spPr>
      </p:pic>
    </p:spTree>
    <p:extLst>
      <p:ext uri="{BB962C8B-B14F-4D97-AF65-F5344CB8AC3E}">
        <p14:creationId xmlns:p14="http://schemas.microsoft.com/office/powerpoint/2010/main" val="120673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i="1"/>
              <a:t>Alkuperä</a:t>
            </a:r>
            <a:r>
              <a:rPr lang="fi-FI"/>
              <a:t>: tuntematon, kieli samoin</a:t>
            </a:r>
          </a:p>
          <a:p>
            <a:pPr>
              <a:buFont typeface="Wingdings" pitchFamily="2" charset="2"/>
              <a:buNone/>
            </a:pPr>
            <a:r>
              <a:rPr lang="fi-FI"/>
              <a:t>(Vähä-Aasia?)</a:t>
            </a:r>
          </a:p>
          <a:p>
            <a:r>
              <a:rPr lang="fi-FI" b="1" i="1"/>
              <a:t>Alue</a:t>
            </a:r>
            <a:r>
              <a:rPr lang="fi-FI"/>
              <a:t>: Tiber- ja Arno-joen välillä (nyk. Toscana)</a:t>
            </a:r>
          </a:p>
          <a:p>
            <a:r>
              <a:rPr lang="fi-FI" b="1" i="1"/>
              <a:t>Valtio</a:t>
            </a:r>
            <a:r>
              <a:rPr lang="fi-FI"/>
              <a:t>: 12 kaupungin löyhä liitto (kukkuloilla)</a:t>
            </a:r>
          </a:p>
          <a:p>
            <a:r>
              <a:rPr lang="fi-FI" b="1" i="1"/>
              <a:t>Elinkeinot</a:t>
            </a:r>
            <a:r>
              <a:rPr lang="fi-FI"/>
              <a:t>: merikauppa, sepän työ</a:t>
            </a:r>
          </a:p>
          <a:p>
            <a:pPr>
              <a:buFont typeface="Wingdings" pitchFamily="2" charset="2"/>
              <a:buNone/>
            </a:pPr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LÄHTEET: tumulus-haudoista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i-FI"/>
              <a:t> 	piirtokirjoitukset, terrakottaveistokset, freskot, esineistö</a:t>
            </a:r>
            <a:r>
              <a:rPr lang="fi-FI">
                <a:sym typeface="Wingdings" pitchFamily="2" charset="2"/>
              </a:rPr>
              <a:t> tietoja elämästä</a:t>
            </a:r>
          </a:p>
          <a:p>
            <a:endParaRPr lang="fi-FI"/>
          </a:p>
        </p:txBody>
      </p:sp>
      <p:pic>
        <p:nvPicPr>
          <p:cNvPr id="4100" name="Picture 4" descr="piirt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781300"/>
            <a:ext cx="1066800" cy="3843338"/>
          </a:xfrm>
          <a:prstGeom prst="rect">
            <a:avLst/>
          </a:prstGeom>
          <a:noFill/>
        </p:spPr>
      </p:pic>
      <p:pic>
        <p:nvPicPr>
          <p:cNvPr id="4101" name="Picture 5" descr="piirt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300663"/>
            <a:ext cx="762000" cy="709612"/>
          </a:xfrm>
          <a:prstGeom prst="rect">
            <a:avLst/>
          </a:prstGeom>
          <a:noFill/>
        </p:spPr>
      </p:pic>
      <p:pic>
        <p:nvPicPr>
          <p:cNvPr id="4102" name="Picture 6" descr="piirtokir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2997200"/>
            <a:ext cx="2447925" cy="2160588"/>
          </a:xfrm>
          <a:prstGeom prst="rect">
            <a:avLst/>
          </a:prstGeom>
          <a:noFill/>
        </p:spPr>
      </p:pic>
      <p:pic>
        <p:nvPicPr>
          <p:cNvPr id="4103" name="Picture 7" descr="piirtokirjoitus pronssilevyll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2781300"/>
            <a:ext cx="2346325" cy="197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620688"/>
            <a:ext cx="5256584" cy="5904656"/>
          </a:xfrm>
        </p:spPr>
      </p:pic>
    </p:spTree>
    <p:extLst>
      <p:ext uri="{BB962C8B-B14F-4D97-AF65-F5344CB8AC3E}">
        <p14:creationId xmlns:p14="http://schemas.microsoft.com/office/powerpoint/2010/main" val="370140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Tumulus-hauta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172" name="Picture 4" descr="Caere_Tumu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52736"/>
            <a:ext cx="5077544" cy="4814664"/>
          </a:xfrm>
        </p:spPr>
      </p:pic>
    </p:spTree>
    <p:extLst>
      <p:ext uri="{BB962C8B-B14F-4D97-AF65-F5344CB8AC3E}">
        <p14:creationId xmlns:p14="http://schemas.microsoft.com/office/powerpoint/2010/main" val="310970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3556" name="Picture 4" descr="yleiskuv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lostettu">
  <a:themeElements>
    <a:clrScheme name="Jalostettu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Jalostettu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alostettu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lostettu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lostettu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lostettu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lostettu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lostettu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lostettu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113</TotalTime>
  <Words>128</Words>
  <Application>Microsoft Office PowerPoint</Application>
  <PresentationFormat>Näytössä katseltava diaesitys (4:3)</PresentationFormat>
  <Paragraphs>29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Wingdings</vt:lpstr>
      <vt:lpstr>Jalostettu</vt:lpstr>
      <vt:lpstr>PowerPoint-esitys</vt:lpstr>
      <vt:lpstr>PowerPoint-esitys</vt:lpstr>
      <vt:lpstr>PowerPoint-esitys</vt:lpstr>
      <vt:lpstr>PowerPoint-esitys</vt:lpstr>
      <vt:lpstr>LÄHTEET: tumulus-haudoista</vt:lpstr>
      <vt:lpstr>PowerPoint-esitys</vt:lpstr>
      <vt:lpstr>Tumulus-hauta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Etruskien perintö Roomalle: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ETRUSKIT</dc:title>
  <dc:creator>Windows XP</dc:creator>
  <cp:lastModifiedBy>Katrimaija Lehtinen-Itälä</cp:lastModifiedBy>
  <cp:revision>11</cp:revision>
  <dcterms:created xsi:type="dcterms:W3CDTF">2008-08-31T14:11:15Z</dcterms:created>
  <dcterms:modified xsi:type="dcterms:W3CDTF">2020-08-30T15:03:59Z</dcterms:modified>
</cp:coreProperties>
</file>