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61" r:id="rId2"/>
    <p:sldId id="260" r:id="rId3"/>
    <p:sldId id="258" r:id="rId4"/>
    <p:sldId id="256" r:id="rId5"/>
    <p:sldId id="259" r:id="rId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4D1"/>
    <a:srgbClr val="E9C1E1"/>
    <a:srgbClr val="F39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9E540E-EBF4-4EFD-A190-66ED53500E51}" v="1" dt="2025-06-16T05:10:12.7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303" autoAdjust="0"/>
    <p:restoredTop sz="94660"/>
  </p:normalViewPr>
  <p:slideViewPr>
    <p:cSldViewPr>
      <p:cViewPr varScale="1">
        <p:scale>
          <a:sx n="111" d="100"/>
          <a:sy n="111" d="100"/>
        </p:scale>
        <p:origin x="129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69378-C3D9-44CF-B282-376F1AB27BEE}" type="datetimeFigureOut">
              <a:rPr lang="fi-FI" smtClean="0"/>
              <a:t>16.6.2025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4E390-390B-4FAB-A0EC-3983D3B964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7643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4E390-390B-4FAB-A0EC-3983D3B9645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4470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817BEA2E-7CE2-46E7-8F4D-8D8802FB4CDC}" type="datetime1">
              <a:rPr lang="fi-FI" smtClean="0"/>
              <a:t>16.6.2025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237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16.6.2025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55060"/>
      </p:ext>
    </p:extLst>
  </p:cSld>
  <p:clrMapOvr>
    <a:masterClrMapping/>
  </p:clrMapOvr>
  <p:hf sldNum="0"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16.6.2025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896921"/>
      </p:ext>
    </p:extLst>
  </p:cSld>
  <p:clrMapOvr>
    <a:masterClrMapping/>
  </p:clrMapOvr>
  <p:hf sldNum="0"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16.6.2025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8647989"/>
      </p:ext>
    </p:extLst>
  </p:cSld>
  <p:clrMapOvr>
    <a:masterClrMapping/>
  </p:clrMapOvr>
  <p:hf sldNum="0"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16.6.2025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9611606"/>
      </p:ext>
    </p:extLst>
  </p:cSld>
  <p:clrMapOvr>
    <a:masterClrMapping/>
  </p:clrMapOvr>
  <p:hf sldNum="0"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16.6.2025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9774682"/>
      </p:ext>
    </p:extLst>
  </p:cSld>
  <p:clrMapOvr>
    <a:masterClrMapping/>
  </p:clrMapOvr>
  <p:hf sldNum="0"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785B4-BC3B-481F-8D1C-6C7DA3278B7E}" type="datetime1">
              <a:rPr lang="fi-FI" smtClean="0"/>
              <a:t>16.6.2025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8244556"/>
      </p:ext>
    </p:extLst>
  </p:cSld>
  <p:clrMapOvr>
    <a:masterClrMapping/>
  </p:clrMapOvr>
  <p:hf sldNum="0"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E4D8A5-D9A2-42B8-B193-2293A5270BD6}" type="datetime1">
              <a:rPr lang="fi-FI" smtClean="0"/>
              <a:t>16.6.2025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5895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5C3D9-0290-4C3C-BF08-B9E91B46A993}" type="datetime1">
              <a:rPr lang="fi-FI" smtClean="0"/>
              <a:t>16.6.2025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439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F7728-C501-42F6-9377-74E8F1353B96}" type="datetime1">
              <a:rPr lang="fi-FI" smtClean="0"/>
              <a:t>16.6.2025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95096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44132-DA77-4D54-A254-F6B62D601B6C}" type="datetime1">
              <a:rPr lang="fi-FI" smtClean="0"/>
              <a:t>16.6.2025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67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BE0C9-108A-49C0-8186-1AF41B2BA9E7}" type="datetime1">
              <a:rPr lang="fi-FI" smtClean="0"/>
              <a:t>16.6.2025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5724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E1E99-1727-4712-AF72-750D15E6C3AA}" type="datetime1">
              <a:rPr lang="fi-FI" smtClean="0"/>
              <a:t>16.6.2025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9118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3585A-160E-4E93-B9CA-C8D4495FD7FD}" type="datetime1">
              <a:rPr lang="fi-FI" smtClean="0"/>
              <a:t>16.6.2025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5310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237856-449B-471A-A8E8-B06E7E36B466}" type="datetime1">
              <a:rPr lang="fi-FI" smtClean="0"/>
              <a:t>16.6.2025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400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103F0-49FF-4BC0-A511-1D096BFB1685}" type="datetime1">
              <a:rPr lang="fi-FI" smtClean="0"/>
              <a:t>16.6.2025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7637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F2F56-DFA1-4164-9690-0D033FB6A883}" type="datetime1">
              <a:rPr lang="fi-FI" smtClean="0"/>
              <a:t>16.6.2025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9831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85785B4-BC3B-481F-8D1C-6C7DA3278B7E}" type="datetime1">
              <a:rPr lang="fi-FI" smtClean="0"/>
              <a:t>16.6.2025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fi-FI"/>
              <a:t>Jämsän kaupunki 2014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D641BE0-2D81-4BC8-9540-432FD810FCF7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3982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  <p:sldLayoutId id="2147483701" r:id="rId17"/>
  </p:sldLayoutIdLst>
  <p:hf sldNum="0"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86443" y="2996952"/>
            <a:ext cx="8305800" cy="1143000"/>
          </a:xfrm>
        </p:spPr>
        <p:txBody>
          <a:bodyPr>
            <a:normAutofit fontScale="90000"/>
          </a:bodyPr>
          <a:lstStyle/>
          <a:p>
            <a:r>
              <a:rPr lang="fi-FI" dirty="0"/>
              <a:t>Kurinpitokeinoista ja</a:t>
            </a:r>
            <a:br>
              <a:rPr lang="fi-FI" dirty="0"/>
            </a:br>
            <a:r>
              <a:rPr lang="fi-FI" dirty="0"/>
              <a:t>turvaamistoimenpiteistä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Jämsän kaupunki 2015, päivitetty 29.5.2025</a:t>
            </a:r>
          </a:p>
        </p:txBody>
      </p:sp>
    </p:spTree>
    <p:extLst>
      <p:ext uri="{BB962C8B-B14F-4D97-AF65-F5344CB8AC3E}">
        <p14:creationId xmlns:p14="http://schemas.microsoft.com/office/powerpoint/2010/main" val="1694909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3"/>
          <p:cNvSpPr>
            <a:spLocks noGrp="1"/>
          </p:cNvSpPr>
          <p:nvPr>
            <p:ph type="title"/>
          </p:nvPr>
        </p:nvSpPr>
        <p:spPr>
          <a:xfrm>
            <a:off x="1115616" y="332656"/>
            <a:ext cx="7416824" cy="708688"/>
          </a:xfrm>
        </p:spPr>
        <p:txBody>
          <a:bodyPr>
            <a:normAutofit/>
          </a:bodyPr>
          <a:lstStyle/>
          <a:p>
            <a:pPr algn="ctr"/>
            <a:r>
              <a:rPr lang="fi-FI" dirty="0"/>
              <a:t>Epäasiallinen käyttäytyminen</a:t>
            </a:r>
          </a:p>
        </p:txBody>
      </p:sp>
      <p:sp>
        <p:nvSpPr>
          <p:cNvPr id="11" name="Päivämäärän paikkamerkki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A4F52-F67B-4AE7-AC4B-B690D345EF67}" type="datetime1">
              <a:rPr lang="fi-FI" smtClean="0"/>
              <a:t>16.6.2025</a:t>
            </a:fld>
            <a:endParaRPr lang="fi-FI"/>
          </a:p>
        </p:txBody>
      </p:sp>
      <p:sp>
        <p:nvSpPr>
          <p:cNvPr id="13" name="Alatunnisteen paikkamerkki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4" name="Kuusikulmio 3"/>
          <p:cNvSpPr/>
          <p:nvPr/>
        </p:nvSpPr>
        <p:spPr>
          <a:xfrm>
            <a:off x="611560" y="1196752"/>
            <a:ext cx="2085050" cy="1395427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Syntyikö aineellista tai ruumiillista vahinkoa?</a:t>
            </a:r>
          </a:p>
        </p:txBody>
      </p:sp>
      <p:sp>
        <p:nvSpPr>
          <p:cNvPr id="6" name="Tekstikehys 30"/>
          <p:cNvSpPr txBox="1"/>
          <p:nvPr/>
        </p:nvSpPr>
        <p:spPr>
          <a:xfrm>
            <a:off x="2908965" y="1999873"/>
            <a:ext cx="654923" cy="276999"/>
          </a:xfrm>
          <a:prstGeom prst="rect">
            <a:avLst/>
          </a:prstGeom>
          <a:solidFill>
            <a:srgbClr val="FFD4D1"/>
          </a:solidFill>
        </p:spPr>
        <p:txBody>
          <a:bodyPr wrap="none" rtlCol="0">
            <a:spAutoFit/>
          </a:bodyPr>
          <a:lstStyle/>
          <a:p>
            <a:r>
              <a:rPr lang="fi-FI" sz="1200" dirty="0"/>
              <a:t>KYLLÄ</a:t>
            </a: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2198918" y="3429000"/>
            <a:ext cx="932922" cy="792088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/>
              <a:t>Kasvatus</a:t>
            </a:r>
            <a:r>
              <a:rPr lang="en-US" sz="1400" dirty="0"/>
              <a:t>-</a:t>
            </a:r>
          </a:p>
          <a:p>
            <a:pPr algn="ctr"/>
            <a:r>
              <a:rPr lang="en-US" sz="1400" dirty="0" err="1"/>
              <a:t>keskustelu</a:t>
            </a:r>
            <a:endParaRPr lang="en-US" sz="1400" dirty="0"/>
          </a:p>
          <a:p>
            <a:pPr algn="ctr"/>
            <a:r>
              <a:rPr lang="en-US" sz="1400" dirty="0"/>
              <a:t>( max. 2 h )</a:t>
            </a:r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1763688" y="4725144"/>
            <a:ext cx="1512168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/>
              <a:t>Mahdollinen</a:t>
            </a:r>
            <a:r>
              <a:rPr lang="en-US" sz="1400" dirty="0"/>
              <a:t> </a:t>
            </a:r>
          </a:p>
          <a:p>
            <a:pPr algn="ctr"/>
            <a:r>
              <a:rPr lang="en-US" sz="1400" dirty="0" err="1"/>
              <a:t>jälki-istunto</a:t>
            </a:r>
            <a:endParaRPr lang="en-US" sz="1400" dirty="0"/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460693" y="3356992"/>
            <a:ext cx="870947" cy="1008112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/>
              <a:t>Ilmoitus</a:t>
            </a:r>
            <a:r>
              <a:rPr lang="en-US" sz="1400" dirty="0"/>
              <a:t> </a:t>
            </a:r>
          </a:p>
          <a:p>
            <a:pPr algn="ctr"/>
            <a:r>
              <a:rPr lang="en-US" sz="1400" dirty="0" err="1"/>
              <a:t>huoltajalle</a:t>
            </a:r>
            <a:r>
              <a:rPr lang="en-US" sz="1400" dirty="0"/>
              <a:t>,</a:t>
            </a:r>
          </a:p>
          <a:p>
            <a:pPr algn="ctr"/>
            <a:r>
              <a:rPr lang="en-US" sz="1400" dirty="0" err="1"/>
              <a:t>dokumen</a:t>
            </a:r>
            <a:r>
              <a:rPr lang="en-US" sz="1400" dirty="0"/>
              <a:t>-</a:t>
            </a:r>
          </a:p>
          <a:p>
            <a:pPr algn="ctr"/>
            <a:r>
              <a:rPr lang="en-US" sz="1400" dirty="0" err="1"/>
              <a:t>tointi</a:t>
            </a:r>
            <a:endParaRPr lang="en-US" sz="1400" dirty="0"/>
          </a:p>
        </p:txBody>
      </p:sp>
      <p:cxnSp>
        <p:nvCxnSpPr>
          <p:cNvPr id="10" name="Suora nuoliyhdysviiva 9"/>
          <p:cNvCxnSpPr/>
          <p:nvPr/>
        </p:nvCxnSpPr>
        <p:spPr>
          <a:xfrm>
            <a:off x="2123728" y="2592179"/>
            <a:ext cx="252028" cy="76481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uora nuoliyhdysviiva 11"/>
          <p:cNvCxnSpPr/>
          <p:nvPr/>
        </p:nvCxnSpPr>
        <p:spPr>
          <a:xfrm flipH="1">
            <a:off x="1443832" y="3573016"/>
            <a:ext cx="679896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uora nuoliyhdysviiva 15"/>
          <p:cNvCxnSpPr/>
          <p:nvPr/>
        </p:nvCxnSpPr>
        <p:spPr>
          <a:xfrm>
            <a:off x="1444584" y="4077072"/>
            <a:ext cx="75115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uora nuoliyhdysviiva 19"/>
          <p:cNvCxnSpPr/>
          <p:nvPr/>
        </p:nvCxnSpPr>
        <p:spPr>
          <a:xfrm>
            <a:off x="2661697" y="4221088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uora nuoliyhdysviiva 20"/>
          <p:cNvCxnSpPr/>
          <p:nvPr/>
        </p:nvCxnSpPr>
        <p:spPr>
          <a:xfrm>
            <a:off x="2843808" y="1916832"/>
            <a:ext cx="936104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AutoShape 4"/>
          <p:cNvSpPr>
            <a:spLocks noChangeArrowheads="1"/>
          </p:cNvSpPr>
          <p:nvPr/>
        </p:nvSpPr>
        <p:spPr bwMode="auto">
          <a:xfrm>
            <a:off x="3887924" y="1564467"/>
            <a:ext cx="1692188" cy="640397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/>
              <a:t>Vahingonkorvaus</a:t>
            </a:r>
            <a:r>
              <a:rPr lang="en-US" sz="1600" dirty="0"/>
              <a:t>- tai</a:t>
            </a:r>
          </a:p>
          <a:p>
            <a:pPr algn="ctr"/>
            <a:r>
              <a:rPr lang="en-US" sz="1600" dirty="0" err="1"/>
              <a:t>tapaturmailmoitus</a:t>
            </a:r>
            <a:r>
              <a:rPr lang="en-US" sz="1400" dirty="0"/>
              <a:t>.</a:t>
            </a:r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>
            <a:off x="3905927" y="2348881"/>
            <a:ext cx="1674185" cy="360040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/>
              <a:t>Rikosilmoitus</a:t>
            </a:r>
            <a:endParaRPr lang="en-US" sz="1400" dirty="0"/>
          </a:p>
        </p:txBody>
      </p:sp>
      <p:cxnSp>
        <p:nvCxnSpPr>
          <p:cNvPr id="25" name="Suora nuoliyhdysviiva 24"/>
          <p:cNvCxnSpPr/>
          <p:nvPr/>
        </p:nvCxnSpPr>
        <p:spPr>
          <a:xfrm>
            <a:off x="2696610" y="2204864"/>
            <a:ext cx="1083302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uora nuoliyhdysviiva 26"/>
          <p:cNvCxnSpPr/>
          <p:nvPr/>
        </p:nvCxnSpPr>
        <p:spPr>
          <a:xfrm flipV="1">
            <a:off x="5652120" y="1916832"/>
            <a:ext cx="792088" cy="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7353309" y="2348881"/>
            <a:ext cx="171019" cy="16921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kstikehys 30"/>
          <p:cNvSpPr txBox="1"/>
          <p:nvPr/>
        </p:nvSpPr>
        <p:spPr>
          <a:xfrm>
            <a:off x="7164288" y="3007985"/>
            <a:ext cx="654923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 rtlCol="0">
            <a:spAutoFit/>
          </a:bodyPr>
          <a:lstStyle/>
          <a:p>
            <a:r>
              <a:rPr lang="fi-FI" sz="1200" dirty="0"/>
              <a:t>KYLLÄ</a:t>
            </a:r>
          </a:p>
        </p:txBody>
      </p:sp>
      <p:cxnSp>
        <p:nvCxnSpPr>
          <p:cNvPr id="33" name="Suora nuoliyhdysviiva 32"/>
          <p:cNvCxnSpPr/>
          <p:nvPr/>
        </p:nvCxnSpPr>
        <p:spPr>
          <a:xfrm flipH="1">
            <a:off x="5580112" y="2348880"/>
            <a:ext cx="1296144" cy="20162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kstikehys 39"/>
          <p:cNvSpPr txBox="1"/>
          <p:nvPr/>
        </p:nvSpPr>
        <p:spPr>
          <a:xfrm>
            <a:off x="5760132" y="2708920"/>
            <a:ext cx="1116124" cy="1169551"/>
          </a:xfrm>
          <a:prstGeom prst="rect">
            <a:avLst/>
          </a:prstGeom>
          <a:solidFill>
            <a:srgbClr val="FFD4D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1400" dirty="0"/>
              <a:t>Oppilas ei suostu tai työ ei ole mahdollista.</a:t>
            </a:r>
          </a:p>
          <a:p>
            <a:pPr algn="ctr"/>
            <a:r>
              <a:rPr lang="fi-FI" sz="1400" dirty="0"/>
              <a:t>Tahallisuus.</a:t>
            </a:r>
          </a:p>
        </p:txBody>
      </p:sp>
      <p:sp>
        <p:nvSpPr>
          <p:cNvPr id="37" name="AutoShape 4"/>
          <p:cNvSpPr>
            <a:spLocks noChangeArrowheads="1"/>
          </p:cNvSpPr>
          <p:nvPr/>
        </p:nvSpPr>
        <p:spPr bwMode="auto">
          <a:xfrm>
            <a:off x="4173864" y="4471603"/>
            <a:ext cx="1838295" cy="1087337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/>
              <a:t>Ilmoitus</a:t>
            </a:r>
            <a:r>
              <a:rPr lang="en-US" sz="1400" dirty="0"/>
              <a:t> </a:t>
            </a:r>
            <a:r>
              <a:rPr lang="en-US" sz="1400" dirty="0" err="1"/>
              <a:t>poliisille</a:t>
            </a:r>
            <a:r>
              <a:rPr lang="en-US" sz="1400" dirty="0"/>
              <a:t> </a:t>
            </a:r>
            <a:r>
              <a:rPr lang="en-US" sz="1400" dirty="0" err="1"/>
              <a:t>ja</a:t>
            </a:r>
            <a:r>
              <a:rPr lang="en-US" sz="1400" dirty="0"/>
              <a:t> </a:t>
            </a:r>
          </a:p>
          <a:p>
            <a:pPr algn="ctr"/>
            <a:r>
              <a:rPr lang="en-US" sz="1400" dirty="0" err="1"/>
              <a:t>vahingonkorvaus</a:t>
            </a:r>
            <a:r>
              <a:rPr lang="en-US" sz="1400" dirty="0"/>
              <a:t>-</a:t>
            </a:r>
          </a:p>
          <a:p>
            <a:pPr algn="ctr"/>
            <a:r>
              <a:rPr lang="en-US" sz="1400" dirty="0" err="1"/>
              <a:t>ilmoitus</a:t>
            </a:r>
            <a:r>
              <a:rPr lang="en-US" sz="1400" dirty="0"/>
              <a:t> </a:t>
            </a:r>
            <a:r>
              <a:rPr lang="en-US" sz="1400" dirty="0" err="1"/>
              <a:t>aineellisesta</a:t>
            </a:r>
            <a:r>
              <a:rPr lang="en-US" sz="1400" dirty="0"/>
              <a:t> </a:t>
            </a:r>
          </a:p>
          <a:p>
            <a:pPr algn="ctr"/>
            <a:r>
              <a:rPr lang="en-US" sz="1400" dirty="0" err="1"/>
              <a:t>vahingosta</a:t>
            </a:r>
            <a:endParaRPr lang="en-US" sz="1400" dirty="0"/>
          </a:p>
          <a:p>
            <a:pPr algn="ctr"/>
            <a:r>
              <a:rPr lang="en-US" sz="1400" dirty="0" err="1"/>
              <a:t>Lastensuojeluilmoitus</a:t>
            </a:r>
            <a:endParaRPr lang="en-US" sz="1400" dirty="0"/>
          </a:p>
        </p:txBody>
      </p:sp>
      <p:cxnSp>
        <p:nvCxnSpPr>
          <p:cNvPr id="38" name="Suora nuoliyhdysviiva 37"/>
          <p:cNvCxnSpPr/>
          <p:nvPr/>
        </p:nvCxnSpPr>
        <p:spPr>
          <a:xfrm>
            <a:off x="4932040" y="2782440"/>
            <a:ext cx="0" cy="15826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utoShape 4"/>
          <p:cNvSpPr>
            <a:spLocks noChangeArrowheads="1"/>
          </p:cNvSpPr>
          <p:nvPr/>
        </p:nvSpPr>
        <p:spPr bwMode="auto">
          <a:xfrm>
            <a:off x="6588224" y="4041068"/>
            <a:ext cx="1944216" cy="1404156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/>
              <a:t>AINEELLINEN VAHINKO:</a:t>
            </a:r>
          </a:p>
          <a:p>
            <a:pPr algn="ctr"/>
            <a:r>
              <a:rPr lang="en-US" sz="1200" dirty="0" err="1"/>
              <a:t>Valvottu</a:t>
            </a:r>
            <a:r>
              <a:rPr lang="en-US" sz="1200" dirty="0"/>
              <a:t> </a:t>
            </a:r>
            <a:r>
              <a:rPr lang="en-US" sz="1200" dirty="0" err="1"/>
              <a:t>siivoustehtävä</a:t>
            </a:r>
            <a:r>
              <a:rPr lang="en-US" sz="1200" dirty="0"/>
              <a:t>, </a:t>
            </a:r>
          </a:p>
          <a:p>
            <a:pPr algn="ctr"/>
            <a:r>
              <a:rPr lang="en-US" sz="1200" dirty="0"/>
              <a:t>max. 2 h, </a:t>
            </a:r>
            <a:r>
              <a:rPr lang="en-US" sz="1200" dirty="0" err="1"/>
              <a:t>ei</a:t>
            </a:r>
            <a:r>
              <a:rPr lang="en-US" sz="1200" dirty="0"/>
              <a:t> </a:t>
            </a:r>
            <a:r>
              <a:rPr lang="en-US" sz="1200" dirty="0" err="1"/>
              <a:t>oppituntien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 err="1"/>
              <a:t>aikana</a:t>
            </a:r>
            <a:r>
              <a:rPr lang="en-US" sz="1200" dirty="0"/>
              <a:t>.</a:t>
            </a:r>
          </a:p>
          <a:p>
            <a:pPr algn="ctr"/>
            <a:r>
              <a:rPr lang="en-US" sz="1200" dirty="0" err="1"/>
              <a:t>Vahingonkorvaus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 err="1"/>
              <a:t>aineellisesta</a:t>
            </a:r>
            <a:r>
              <a:rPr lang="en-US" sz="1200" dirty="0"/>
              <a:t> </a:t>
            </a:r>
            <a:r>
              <a:rPr lang="en-US" sz="1200" dirty="0" err="1"/>
              <a:t>vahingosta</a:t>
            </a:r>
            <a:endParaRPr lang="en-US" sz="1200" dirty="0"/>
          </a:p>
        </p:txBody>
      </p:sp>
      <p:sp>
        <p:nvSpPr>
          <p:cNvPr id="5" name="Tekstikehys 33"/>
          <p:cNvSpPr txBox="1"/>
          <p:nvPr/>
        </p:nvSpPr>
        <p:spPr>
          <a:xfrm>
            <a:off x="1907704" y="2761183"/>
            <a:ext cx="504056" cy="30777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fi-FI" sz="1400" dirty="0"/>
              <a:t>EI</a:t>
            </a:r>
          </a:p>
        </p:txBody>
      </p:sp>
      <p:sp>
        <p:nvSpPr>
          <p:cNvPr id="48" name="AutoShape 4"/>
          <p:cNvSpPr>
            <a:spLocks noChangeArrowheads="1"/>
          </p:cNvSpPr>
          <p:nvPr/>
        </p:nvSpPr>
        <p:spPr bwMode="auto">
          <a:xfrm>
            <a:off x="971600" y="5946256"/>
            <a:ext cx="7200800" cy="450611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/>
              <a:t>Dokumentoi</a:t>
            </a:r>
            <a:r>
              <a:rPr lang="en-US" sz="1400" dirty="0"/>
              <a:t> </a:t>
            </a:r>
            <a:r>
              <a:rPr lang="en-US" sz="1400" dirty="0" err="1"/>
              <a:t>Wilmaan</a:t>
            </a:r>
            <a:endParaRPr lang="en-US" sz="1400" dirty="0"/>
          </a:p>
          <a:p>
            <a:pPr algn="ctr"/>
            <a:r>
              <a:rPr lang="en-US" sz="1400" dirty="0" err="1"/>
              <a:t>Huolehdi</a:t>
            </a:r>
            <a:r>
              <a:rPr lang="en-US" sz="1400" dirty="0"/>
              <a:t> </a:t>
            </a:r>
            <a:r>
              <a:rPr lang="en-US" sz="1400" dirty="0" err="1"/>
              <a:t>tarvittaessa</a:t>
            </a:r>
            <a:r>
              <a:rPr lang="en-US" sz="1400" dirty="0"/>
              <a:t> </a:t>
            </a:r>
            <a:r>
              <a:rPr lang="en-US" sz="1400" dirty="0" err="1"/>
              <a:t>molempien</a:t>
            </a:r>
            <a:r>
              <a:rPr lang="en-US" sz="1400" dirty="0"/>
              <a:t> </a:t>
            </a:r>
            <a:r>
              <a:rPr lang="en-US" sz="1400" dirty="0" err="1"/>
              <a:t>osapuolten</a:t>
            </a:r>
            <a:r>
              <a:rPr lang="en-US" sz="1400" dirty="0"/>
              <a:t> </a:t>
            </a:r>
            <a:r>
              <a:rPr lang="en-US" sz="1400" dirty="0" err="1"/>
              <a:t>jälkihoidosta</a:t>
            </a:r>
            <a:r>
              <a:rPr lang="en-US" sz="1400" dirty="0"/>
              <a:t> (</a:t>
            </a:r>
            <a:r>
              <a:rPr lang="en-US" sz="1400" dirty="0" err="1"/>
              <a:t>kuraattori</a:t>
            </a:r>
            <a:r>
              <a:rPr lang="en-US" sz="1400" dirty="0"/>
              <a:t>, </a:t>
            </a:r>
            <a:r>
              <a:rPr lang="en-US" sz="1400" dirty="0" err="1"/>
              <a:t>terveydenhoitaja</a:t>
            </a:r>
            <a:r>
              <a:rPr lang="en-US" sz="1400" dirty="0"/>
              <a:t>, </a:t>
            </a:r>
            <a:r>
              <a:rPr lang="en-US" sz="1400" dirty="0" err="1"/>
              <a:t>koulupsykologi</a:t>
            </a:r>
            <a:r>
              <a:rPr lang="en-US" sz="1400" dirty="0"/>
              <a:t>)</a:t>
            </a:r>
          </a:p>
        </p:txBody>
      </p:sp>
      <p:cxnSp>
        <p:nvCxnSpPr>
          <p:cNvPr id="49" name="Suora nuoliyhdysviiva 48"/>
          <p:cNvCxnSpPr/>
          <p:nvPr/>
        </p:nvCxnSpPr>
        <p:spPr>
          <a:xfrm>
            <a:off x="2699792" y="5445224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uora nuoliyhdysviiva 49"/>
          <p:cNvCxnSpPr/>
          <p:nvPr/>
        </p:nvCxnSpPr>
        <p:spPr>
          <a:xfrm>
            <a:off x="4932040" y="5445224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uora nuoliyhdysviiva 50"/>
          <p:cNvCxnSpPr/>
          <p:nvPr/>
        </p:nvCxnSpPr>
        <p:spPr>
          <a:xfrm>
            <a:off x="7524328" y="5445224"/>
            <a:ext cx="0" cy="501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Ellipsi 29"/>
          <p:cNvSpPr/>
          <p:nvPr/>
        </p:nvSpPr>
        <p:spPr>
          <a:xfrm>
            <a:off x="6516216" y="1340768"/>
            <a:ext cx="1584176" cy="108012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Sovittelu</a:t>
            </a:r>
          </a:p>
          <a:p>
            <a:pPr algn="ctr"/>
            <a:r>
              <a:rPr lang="fi-FI" sz="1600" dirty="0">
                <a:solidFill>
                  <a:schemeClr val="tx1"/>
                </a:solidFill>
              </a:rPr>
              <a:t>(koulussa tai poliisin johdolla)</a:t>
            </a:r>
          </a:p>
        </p:txBody>
      </p:sp>
    </p:spTree>
    <p:extLst>
      <p:ext uri="{BB962C8B-B14F-4D97-AF65-F5344CB8AC3E}">
        <p14:creationId xmlns:p14="http://schemas.microsoft.com/office/powerpoint/2010/main" val="2634550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9" grpId="0" animBg="1"/>
      <p:bldP spid="23" grpId="0" animBg="1"/>
      <p:bldP spid="24" grpId="0" animBg="1"/>
      <p:bldP spid="32" grpId="0" animBg="1"/>
      <p:bldP spid="35" grpId="0" animBg="1"/>
      <p:bldP spid="37" grpId="0" animBg="1"/>
      <p:bldP spid="40" grpId="0" animBg="1"/>
      <p:bldP spid="5" grpId="0" animBg="1"/>
      <p:bldP spid="48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2339753" y="275870"/>
            <a:ext cx="6732240" cy="690463"/>
          </a:xfrm>
        </p:spPr>
        <p:txBody>
          <a:bodyPr>
            <a:normAutofit fontScale="90000"/>
          </a:bodyPr>
          <a:lstStyle/>
          <a:p>
            <a:pPr algn="ctr"/>
            <a:r>
              <a:rPr lang="fi-FI" sz="4400" dirty="0"/>
              <a:t>Opetusta häiritsevä esine tai aine</a:t>
            </a:r>
          </a:p>
        </p:txBody>
      </p:sp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B925D1-94CB-4F6F-A8A2-00BD4D06B2A1}" type="datetime1">
              <a:rPr lang="fi-FI" smtClean="0"/>
              <a:t>16.6.2025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3275856" y="1320246"/>
            <a:ext cx="1233064" cy="994083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/>
              <a:t>Pyydä</a:t>
            </a:r>
            <a:endParaRPr lang="en-US" sz="1600" dirty="0"/>
          </a:p>
          <a:p>
            <a:pPr algn="ctr"/>
            <a:r>
              <a:rPr lang="en-US" sz="1600" dirty="0" err="1"/>
              <a:t>panemaan</a:t>
            </a:r>
            <a:endParaRPr lang="en-US" sz="1600" dirty="0"/>
          </a:p>
          <a:p>
            <a:pPr algn="ctr"/>
            <a:r>
              <a:rPr lang="en-US" sz="1600" dirty="0" err="1"/>
              <a:t>laite</a:t>
            </a:r>
            <a:r>
              <a:rPr lang="en-US" sz="1600" dirty="0"/>
              <a:t>/</a:t>
            </a:r>
            <a:r>
              <a:rPr lang="en-US" sz="1600" dirty="0" err="1"/>
              <a:t>esine</a:t>
            </a:r>
            <a:r>
              <a:rPr lang="en-US" sz="1600" dirty="0"/>
              <a:t> </a:t>
            </a:r>
            <a:r>
              <a:rPr lang="en-US" sz="1600" dirty="0" err="1"/>
              <a:t>pois</a:t>
            </a:r>
            <a:endParaRPr lang="en-US" sz="1600" dirty="0"/>
          </a:p>
        </p:txBody>
      </p:sp>
      <p:sp>
        <p:nvSpPr>
          <p:cNvPr id="21" name="AutoShape 4"/>
          <p:cNvSpPr>
            <a:spLocks noChangeArrowheads="1"/>
          </p:cNvSpPr>
          <p:nvPr/>
        </p:nvSpPr>
        <p:spPr bwMode="auto">
          <a:xfrm>
            <a:off x="983842" y="4697367"/>
            <a:ext cx="1542335" cy="802862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500" dirty="0" err="1"/>
              <a:t>Palauta</a:t>
            </a:r>
            <a:r>
              <a:rPr lang="en-US" sz="1500" dirty="0"/>
              <a:t> </a:t>
            </a:r>
            <a:r>
              <a:rPr lang="en-US" sz="1500" b="1" dirty="0" err="1"/>
              <a:t>oppitunnin</a:t>
            </a:r>
            <a:r>
              <a:rPr lang="en-US" sz="1500" dirty="0"/>
              <a:t> </a:t>
            </a:r>
          </a:p>
          <a:p>
            <a:pPr algn="ctr"/>
            <a:r>
              <a:rPr lang="en-US" sz="1500" dirty="0"/>
              <a:t>tai </a:t>
            </a:r>
            <a:r>
              <a:rPr lang="en-US" sz="1500" b="1" dirty="0" err="1"/>
              <a:t>työpäivän</a:t>
            </a:r>
            <a:r>
              <a:rPr lang="en-US" sz="1500" dirty="0"/>
              <a:t> </a:t>
            </a:r>
          </a:p>
          <a:p>
            <a:pPr algn="ctr"/>
            <a:r>
              <a:rPr lang="en-US" sz="1500" dirty="0" err="1"/>
              <a:t>päätyttyä</a:t>
            </a:r>
            <a:endParaRPr lang="en-US" sz="1500" dirty="0"/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>
            <a:off x="4125068" y="4698611"/>
            <a:ext cx="2211024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/>
              <a:t>Oppilas</a:t>
            </a:r>
            <a:r>
              <a:rPr lang="en-US" sz="1600" dirty="0"/>
              <a:t> </a:t>
            </a:r>
            <a:r>
              <a:rPr lang="en-US" sz="1600" dirty="0" err="1"/>
              <a:t>poistetaan</a:t>
            </a:r>
            <a:r>
              <a:rPr lang="en-US" sz="1600" dirty="0"/>
              <a:t> </a:t>
            </a:r>
          </a:p>
          <a:p>
            <a:pPr algn="ctr"/>
            <a:r>
              <a:rPr lang="en-US" sz="1600" dirty="0" err="1"/>
              <a:t>luokasta</a:t>
            </a:r>
            <a:r>
              <a:rPr lang="en-US" sz="1600" dirty="0"/>
              <a:t> </a:t>
            </a:r>
            <a:r>
              <a:rPr lang="en-US" sz="1600" dirty="0" err="1"/>
              <a:t>ja</a:t>
            </a:r>
            <a:r>
              <a:rPr lang="en-US" sz="1600" dirty="0"/>
              <a:t> </a:t>
            </a:r>
            <a:r>
              <a:rPr lang="en-US" sz="1600" dirty="0" err="1"/>
              <a:t>toimitetaan</a:t>
            </a:r>
            <a:endParaRPr lang="en-US" sz="1600" dirty="0"/>
          </a:p>
          <a:p>
            <a:pPr algn="ctr"/>
            <a:r>
              <a:rPr lang="en-US" sz="1600" dirty="0" err="1"/>
              <a:t>esim</a:t>
            </a:r>
            <a:r>
              <a:rPr lang="en-US" sz="1600" dirty="0"/>
              <a:t>. </a:t>
            </a:r>
            <a:r>
              <a:rPr lang="en-US" sz="1600" dirty="0" err="1"/>
              <a:t>rehtorin</a:t>
            </a:r>
            <a:r>
              <a:rPr lang="en-US" sz="1600" dirty="0"/>
              <a:t> </a:t>
            </a:r>
            <a:r>
              <a:rPr lang="en-US" sz="1600" dirty="0" err="1"/>
              <a:t>kansliaan</a:t>
            </a:r>
            <a:r>
              <a:rPr lang="en-US" sz="1400" dirty="0"/>
              <a:t>.</a:t>
            </a:r>
          </a:p>
        </p:txBody>
      </p:sp>
      <p:sp>
        <p:nvSpPr>
          <p:cNvPr id="28" name="AutoShape 4"/>
          <p:cNvSpPr>
            <a:spLocks noChangeArrowheads="1"/>
          </p:cNvSpPr>
          <p:nvPr/>
        </p:nvSpPr>
        <p:spPr bwMode="auto">
          <a:xfrm>
            <a:off x="983842" y="5993480"/>
            <a:ext cx="6936530" cy="447587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 err="1"/>
              <a:t>Dokumentoi</a:t>
            </a:r>
            <a:r>
              <a:rPr lang="en-US" sz="2000" dirty="0"/>
              <a:t> </a:t>
            </a:r>
            <a:r>
              <a:rPr lang="en-US" sz="2000" dirty="0" err="1"/>
              <a:t>Wilmaan</a:t>
            </a:r>
            <a:endParaRPr lang="en-US" sz="2000" dirty="0"/>
          </a:p>
        </p:txBody>
      </p:sp>
      <p:cxnSp>
        <p:nvCxnSpPr>
          <p:cNvPr id="73" name="Suora nuoliyhdysviiva 72"/>
          <p:cNvCxnSpPr/>
          <p:nvPr/>
        </p:nvCxnSpPr>
        <p:spPr>
          <a:xfrm flipH="1">
            <a:off x="2339753" y="2150858"/>
            <a:ext cx="840840" cy="3045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AutoShape 4"/>
          <p:cNvSpPr>
            <a:spLocks noChangeArrowheads="1"/>
          </p:cNvSpPr>
          <p:nvPr/>
        </p:nvSpPr>
        <p:spPr bwMode="auto">
          <a:xfrm>
            <a:off x="3707541" y="2646465"/>
            <a:ext cx="1602759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/>
              <a:t>Pyydä</a:t>
            </a:r>
            <a:r>
              <a:rPr lang="en-US" sz="1600" dirty="0"/>
              <a:t> </a:t>
            </a:r>
            <a:r>
              <a:rPr lang="en-US" sz="1600" dirty="0" err="1"/>
              <a:t>laite</a:t>
            </a:r>
            <a:r>
              <a:rPr lang="en-US" sz="1600" dirty="0"/>
              <a:t>/</a:t>
            </a:r>
            <a:r>
              <a:rPr lang="en-US" sz="1600" dirty="0" err="1"/>
              <a:t>esine</a:t>
            </a:r>
            <a:r>
              <a:rPr lang="en-US" sz="1600" dirty="0"/>
              <a:t> </a:t>
            </a:r>
          </a:p>
          <a:p>
            <a:pPr algn="ctr"/>
            <a:r>
              <a:rPr lang="en-US" sz="1600" dirty="0" err="1"/>
              <a:t>itsellesi</a:t>
            </a:r>
            <a:endParaRPr lang="en-US" sz="1600" dirty="0"/>
          </a:p>
        </p:txBody>
      </p:sp>
      <p:sp>
        <p:nvSpPr>
          <p:cNvPr id="65" name="AutoShape 4"/>
          <p:cNvSpPr>
            <a:spLocks noChangeArrowheads="1"/>
          </p:cNvSpPr>
          <p:nvPr/>
        </p:nvSpPr>
        <p:spPr bwMode="auto">
          <a:xfrm>
            <a:off x="6804248" y="4680765"/>
            <a:ext cx="1116124" cy="823146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/>
              <a:t>Rehtorin</a:t>
            </a:r>
            <a:endParaRPr lang="en-US" sz="1600" dirty="0"/>
          </a:p>
          <a:p>
            <a:pPr algn="ctr"/>
            <a:r>
              <a:rPr lang="en-US" sz="1600" dirty="0" err="1"/>
              <a:t>harkitsemat</a:t>
            </a:r>
            <a:endParaRPr lang="en-US" sz="1600" dirty="0"/>
          </a:p>
          <a:p>
            <a:pPr algn="ctr"/>
            <a:r>
              <a:rPr lang="en-US" sz="1600" dirty="0" err="1"/>
              <a:t>toimenpiteet</a:t>
            </a:r>
            <a:endParaRPr lang="en-US" sz="1600" dirty="0"/>
          </a:p>
        </p:txBody>
      </p:sp>
      <p:sp>
        <p:nvSpPr>
          <p:cNvPr id="69" name="Kuusikulmio 68"/>
          <p:cNvSpPr/>
          <p:nvPr/>
        </p:nvSpPr>
        <p:spPr>
          <a:xfrm>
            <a:off x="794142" y="625380"/>
            <a:ext cx="1796406" cy="1221231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häiritsee</a:t>
            </a:r>
          </a:p>
          <a:p>
            <a:pPr algn="ctr"/>
            <a:r>
              <a:rPr lang="fi-FI" sz="1600" dirty="0">
                <a:solidFill>
                  <a:schemeClr val="tx1"/>
                </a:solidFill>
              </a:rPr>
              <a:t>laitteella/ esineellä</a:t>
            </a:r>
          </a:p>
          <a:p>
            <a:pPr algn="ctr"/>
            <a:r>
              <a:rPr lang="fi-FI" sz="1600" dirty="0">
                <a:solidFill>
                  <a:schemeClr val="tx1"/>
                </a:solidFill>
              </a:rPr>
              <a:t>opetusta</a:t>
            </a:r>
          </a:p>
        </p:txBody>
      </p:sp>
      <p:sp>
        <p:nvSpPr>
          <p:cNvPr id="77" name="Ellipsi 76"/>
          <p:cNvSpPr/>
          <p:nvPr/>
        </p:nvSpPr>
        <p:spPr>
          <a:xfrm>
            <a:off x="995451" y="2150858"/>
            <a:ext cx="1416309" cy="110538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Oppilas panee laitteen/esineen pois</a:t>
            </a:r>
          </a:p>
        </p:txBody>
      </p:sp>
      <p:sp>
        <p:nvSpPr>
          <p:cNvPr id="79" name="Ellipsi 78"/>
          <p:cNvSpPr/>
          <p:nvPr/>
        </p:nvSpPr>
        <p:spPr>
          <a:xfrm>
            <a:off x="2189643" y="3597003"/>
            <a:ext cx="1848226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antaa laitteen/</a:t>
            </a:r>
          </a:p>
          <a:p>
            <a:pPr algn="ctr"/>
            <a:r>
              <a:rPr lang="fi-FI" sz="1600" dirty="0">
                <a:solidFill>
                  <a:schemeClr val="tx1"/>
                </a:solidFill>
              </a:rPr>
              <a:t>esineen pois</a:t>
            </a:r>
          </a:p>
        </p:txBody>
      </p:sp>
      <p:sp>
        <p:nvSpPr>
          <p:cNvPr id="85" name="Kuusikulmio 84"/>
          <p:cNvSpPr/>
          <p:nvPr/>
        </p:nvSpPr>
        <p:spPr>
          <a:xfrm>
            <a:off x="5436409" y="1607670"/>
            <a:ext cx="1563945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>
                <a:solidFill>
                  <a:schemeClr val="tx1"/>
                </a:solidFill>
              </a:rPr>
              <a:t>Oppilas jatkaa häirintää</a:t>
            </a:r>
          </a:p>
        </p:txBody>
      </p:sp>
      <p:cxnSp>
        <p:nvCxnSpPr>
          <p:cNvPr id="89" name="Suora nuoliyhdysviiva 88"/>
          <p:cNvCxnSpPr/>
          <p:nvPr/>
        </p:nvCxnSpPr>
        <p:spPr>
          <a:xfrm flipH="1">
            <a:off x="5371238" y="2597449"/>
            <a:ext cx="670631" cy="3488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uora nuoliyhdysviiva 89"/>
          <p:cNvCxnSpPr/>
          <p:nvPr/>
        </p:nvCxnSpPr>
        <p:spPr>
          <a:xfrm flipH="1">
            <a:off x="3844375" y="3373712"/>
            <a:ext cx="352818" cy="2504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uora nuoliyhdysviiva 94"/>
          <p:cNvCxnSpPr/>
          <p:nvPr/>
        </p:nvCxnSpPr>
        <p:spPr>
          <a:xfrm flipH="1">
            <a:off x="2507619" y="4415272"/>
            <a:ext cx="218010" cy="2642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Kuusikulmio 99"/>
          <p:cNvSpPr/>
          <p:nvPr/>
        </p:nvSpPr>
        <p:spPr>
          <a:xfrm>
            <a:off x="5446211" y="3256243"/>
            <a:ext cx="1718077" cy="1057983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ei luovuta laitetta/</a:t>
            </a:r>
          </a:p>
          <a:p>
            <a:pPr algn="ctr"/>
            <a:r>
              <a:rPr lang="fi-FI" sz="1600" dirty="0">
                <a:solidFill>
                  <a:schemeClr val="tx1"/>
                </a:solidFill>
              </a:rPr>
              <a:t>esinettä</a:t>
            </a:r>
          </a:p>
        </p:txBody>
      </p:sp>
      <p:cxnSp>
        <p:nvCxnSpPr>
          <p:cNvPr id="110" name="Suora nuoliyhdysviiva 109"/>
          <p:cNvCxnSpPr/>
          <p:nvPr/>
        </p:nvCxnSpPr>
        <p:spPr>
          <a:xfrm>
            <a:off x="5148064" y="5532718"/>
            <a:ext cx="0" cy="3938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uora nuoliyhdysviiva 28"/>
          <p:cNvCxnSpPr/>
          <p:nvPr/>
        </p:nvCxnSpPr>
        <p:spPr>
          <a:xfrm flipH="1" flipV="1">
            <a:off x="3838893" y="4293096"/>
            <a:ext cx="613214" cy="38531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uora nuoliyhdysviiva 29"/>
          <p:cNvCxnSpPr/>
          <p:nvPr/>
        </p:nvCxnSpPr>
        <p:spPr>
          <a:xfrm>
            <a:off x="6041869" y="4342350"/>
            <a:ext cx="0" cy="33606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uora nuoliyhdysviiva 31"/>
          <p:cNvCxnSpPr/>
          <p:nvPr/>
        </p:nvCxnSpPr>
        <p:spPr>
          <a:xfrm>
            <a:off x="7365060" y="5532718"/>
            <a:ext cx="0" cy="3938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nuoliyhdysviiva 34"/>
          <p:cNvCxnSpPr/>
          <p:nvPr/>
        </p:nvCxnSpPr>
        <p:spPr>
          <a:xfrm>
            <a:off x="6440139" y="5110184"/>
            <a:ext cx="364109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>
            <a:off x="2616624" y="1519892"/>
            <a:ext cx="659232" cy="1486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uora nuoliyhdysviiva 32"/>
          <p:cNvCxnSpPr/>
          <p:nvPr/>
        </p:nvCxnSpPr>
        <p:spPr>
          <a:xfrm>
            <a:off x="4508920" y="1846611"/>
            <a:ext cx="801380" cy="1398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uora nuoliyhdysviiva 33"/>
          <p:cNvCxnSpPr/>
          <p:nvPr/>
        </p:nvCxnSpPr>
        <p:spPr>
          <a:xfrm>
            <a:off x="5230580" y="3373712"/>
            <a:ext cx="349532" cy="27131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>
            <a:off x="1763688" y="5517232"/>
            <a:ext cx="0" cy="39380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006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1" grpId="0" animBg="1"/>
      <p:bldP spid="24" grpId="0" animBg="1"/>
      <p:bldP spid="28" grpId="0" animBg="1"/>
      <p:bldP spid="43" grpId="0" animBg="1"/>
      <p:bldP spid="65" grpId="0" animBg="1"/>
      <p:bldP spid="69" grpId="0" animBg="1"/>
      <p:bldP spid="77" grpId="0" animBg="1"/>
      <p:bldP spid="79" grpId="0" animBg="1"/>
      <p:bldP spid="85" grpId="0" animBg="1"/>
      <p:bldP spid="10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lanuoli 47"/>
          <p:cNvSpPr/>
          <p:nvPr/>
        </p:nvSpPr>
        <p:spPr>
          <a:xfrm rot="16200000">
            <a:off x="3272834" y="1865953"/>
            <a:ext cx="561128" cy="1023571"/>
          </a:xfrm>
          <a:prstGeom prst="downArrow">
            <a:avLst>
              <a:gd name="adj1" fmla="val 40572"/>
              <a:gd name="adj2" fmla="val 58458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067944" y="1624648"/>
            <a:ext cx="2403824" cy="973991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 dirty="0" err="1"/>
              <a:t>Pyydä</a:t>
            </a:r>
            <a:r>
              <a:rPr lang="en-US" sz="1600" dirty="0"/>
              <a:t> </a:t>
            </a:r>
            <a:r>
              <a:rPr lang="en-US" sz="1600" dirty="0" err="1"/>
              <a:t>esine</a:t>
            </a:r>
            <a:r>
              <a:rPr lang="en-US" sz="1600" dirty="0"/>
              <a:t>/</a:t>
            </a:r>
            <a:r>
              <a:rPr lang="en-US" sz="1600" dirty="0" err="1"/>
              <a:t>aine</a:t>
            </a:r>
            <a:r>
              <a:rPr lang="en-US" sz="1600" dirty="0"/>
              <a:t> </a:t>
            </a:r>
            <a:r>
              <a:rPr lang="en-US" sz="1600" dirty="0" err="1"/>
              <a:t>pois</a:t>
            </a:r>
            <a:r>
              <a:rPr lang="en-US" sz="1600" dirty="0"/>
              <a:t>.</a:t>
            </a:r>
          </a:p>
          <a:p>
            <a:pPr algn="ctr"/>
            <a:r>
              <a:rPr lang="en-US" sz="1600" dirty="0" err="1"/>
              <a:t>Tarkastamis</a:t>
            </a:r>
            <a:r>
              <a:rPr lang="en-US" sz="1600" dirty="0"/>
              <a:t>-</a:t>
            </a:r>
          </a:p>
          <a:p>
            <a:pPr algn="ctr"/>
            <a:r>
              <a:rPr lang="en-US" sz="1600" dirty="0" err="1"/>
              <a:t>mahdollisuus</a:t>
            </a:r>
            <a:r>
              <a:rPr lang="en-US" sz="1600" dirty="0"/>
              <a:t> (</a:t>
            </a:r>
            <a:r>
              <a:rPr lang="en-US" sz="1600" dirty="0" err="1"/>
              <a:t>ei</a:t>
            </a:r>
            <a:r>
              <a:rPr lang="en-US" sz="1600" dirty="0"/>
              <a:t> </a:t>
            </a:r>
            <a:r>
              <a:rPr lang="en-US" sz="1600" dirty="0" err="1"/>
              <a:t>koske</a:t>
            </a:r>
            <a:endParaRPr lang="en-US" sz="1600" dirty="0"/>
          </a:p>
          <a:p>
            <a:pPr algn="ctr"/>
            <a:r>
              <a:rPr lang="en-US" sz="1600" dirty="0" err="1"/>
              <a:t>tupakkatuotteita</a:t>
            </a:r>
            <a:r>
              <a:rPr lang="en-US" sz="1600" dirty="0"/>
              <a:t>)</a:t>
            </a:r>
          </a:p>
        </p:txBody>
      </p:sp>
      <p:sp>
        <p:nvSpPr>
          <p:cNvPr id="61" name="Ellipsi 60"/>
          <p:cNvSpPr/>
          <p:nvPr/>
        </p:nvSpPr>
        <p:spPr>
          <a:xfrm>
            <a:off x="288471" y="1817131"/>
            <a:ext cx="2736304" cy="1716661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000" dirty="0">
                <a:solidFill>
                  <a:schemeClr val="tx1"/>
                </a:solidFill>
              </a:rPr>
              <a:t>Kielletty esine tai aine</a:t>
            </a:r>
          </a:p>
          <a:p>
            <a:pPr algn="ctr"/>
            <a:r>
              <a:rPr lang="fi-FI" sz="1400" dirty="0">
                <a:solidFill>
                  <a:schemeClr val="tx1"/>
                </a:solidFill>
              </a:rPr>
              <a:t>(Havainto tai epäily) </a:t>
            </a:r>
          </a:p>
        </p:txBody>
      </p:sp>
      <p:sp>
        <p:nvSpPr>
          <p:cNvPr id="37" name="Otsikko 3"/>
          <p:cNvSpPr>
            <a:spLocks noGrp="1"/>
          </p:cNvSpPr>
          <p:nvPr>
            <p:ph type="title"/>
          </p:nvPr>
        </p:nvSpPr>
        <p:spPr>
          <a:xfrm>
            <a:off x="3016824" y="300205"/>
            <a:ext cx="5759138" cy="978495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100" dirty="0"/>
              <a:t>Tarkastaminen ja haltuun ottaminen</a:t>
            </a:r>
            <a:br>
              <a:rPr lang="fi-FI" sz="3100" dirty="0"/>
            </a:br>
            <a:r>
              <a:rPr lang="fi-FI" sz="4400" dirty="0"/>
              <a:t>Kielletty esine tai aine</a:t>
            </a:r>
            <a:br>
              <a:rPr lang="fi-FI" sz="4400" dirty="0"/>
            </a:br>
            <a:r>
              <a:rPr lang="fi-FI" sz="2700" dirty="0"/>
              <a:t>Päihteet ja tupakkatuotteet</a:t>
            </a:r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Jämsän kaupunki 2014</a:t>
            </a:r>
          </a:p>
        </p:txBody>
      </p:sp>
      <p:sp>
        <p:nvSpPr>
          <p:cNvPr id="40" name="Ellipsi 39"/>
          <p:cNvSpPr/>
          <p:nvPr/>
        </p:nvSpPr>
        <p:spPr>
          <a:xfrm>
            <a:off x="738445" y="3585856"/>
            <a:ext cx="1950309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Oppilas antaa esineen/aineen pois</a:t>
            </a:r>
          </a:p>
        </p:txBody>
      </p:sp>
      <p:sp>
        <p:nvSpPr>
          <p:cNvPr id="43" name="Kuusikulmio 42"/>
          <p:cNvSpPr/>
          <p:nvPr/>
        </p:nvSpPr>
        <p:spPr>
          <a:xfrm>
            <a:off x="6804248" y="2039718"/>
            <a:ext cx="2093075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ei luovuta esinettä/ainetta</a:t>
            </a:r>
          </a:p>
        </p:txBody>
      </p:sp>
      <p:cxnSp>
        <p:nvCxnSpPr>
          <p:cNvPr id="51" name="Suora nuoliyhdysviiva 50"/>
          <p:cNvCxnSpPr>
            <a:cxnSpLocks/>
          </p:cNvCxnSpPr>
          <p:nvPr/>
        </p:nvCxnSpPr>
        <p:spPr>
          <a:xfrm flipH="1">
            <a:off x="2627784" y="2678475"/>
            <a:ext cx="1512168" cy="109811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uora nuoliyhdysviiva 65"/>
          <p:cNvCxnSpPr>
            <a:cxnSpLocks/>
          </p:cNvCxnSpPr>
          <p:nvPr/>
        </p:nvCxnSpPr>
        <p:spPr>
          <a:xfrm>
            <a:off x="1825826" y="4422147"/>
            <a:ext cx="0" cy="29770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uora nuoliyhdysviiva 66"/>
          <p:cNvCxnSpPr>
            <a:cxnSpLocks/>
            <a:stCxn id="40" idx="5"/>
          </p:cNvCxnSpPr>
          <p:nvPr/>
        </p:nvCxnSpPr>
        <p:spPr>
          <a:xfrm>
            <a:off x="2403138" y="4266905"/>
            <a:ext cx="1078466" cy="180147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kstikehys 41"/>
          <p:cNvSpPr txBox="1"/>
          <p:nvPr/>
        </p:nvSpPr>
        <p:spPr>
          <a:xfrm>
            <a:off x="271634" y="45222"/>
            <a:ext cx="336426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/>
              <a:t>MUISTA</a:t>
            </a:r>
            <a:r>
              <a:rPr lang="fi-FI" sz="1200" dirty="0"/>
              <a:t>: Toinen aikuinen, sukupuoli, rauhoittaminen, ei voimankäyttövälineitä!</a:t>
            </a:r>
          </a:p>
          <a:p>
            <a:r>
              <a:rPr lang="fi-FI" sz="1200" b="1" dirty="0"/>
              <a:t>HUOM</a:t>
            </a:r>
            <a:r>
              <a:rPr lang="fi-FI" sz="1200" dirty="0"/>
              <a:t>: Perusopetuslain 36 § mukaan opettaja/rehtori saa ottaa haltuun opetusta tai oppimista häiritsevät esineet, myös </a:t>
            </a:r>
            <a:r>
              <a:rPr lang="fi-FI" sz="1200" b="1" dirty="0"/>
              <a:t>tupakkatuotteet. </a:t>
            </a:r>
            <a:r>
              <a:rPr lang="fi-FI" sz="1200" dirty="0"/>
              <a:t>Tupakkatuotteita ei saa muussa tilanteessa ottaa haltuun voimakeinoin, eikä tavaroita saa tarkistaa tupakkatuotteiden haltuun ottamiseksi. Voimakeinojen käyttöä tulee välttää, kun suinkin mahdollista.</a:t>
            </a:r>
          </a:p>
        </p:txBody>
      </p:sp>
      <p:sp>
        <p:nvSpPr>
          <p:cNvPr id="24" name="AutoShape 4"/>
          <p:cNvSpPr>
            <a:spLocks noChangeArrowheads="1"/>
          </p:cNvSpPr>
          <p:nvPr/>
        </p:nvSpPr>
        <p:spPr bwMode="auto">
          <a:xfrm>
            <a:off x="3185846" y="6105333"/>
            <a:ext cx="5418602" cy="447587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/>
              <a:t>Dokumentoi</a:t>
            </a:r>
            <a:r>
              <a:rPr lang="en-US" sz="1200" dirty="0"/>
              <a:t> </a:t>
            </a:r>
            <a:r>
              <a:rPr lang="en-US" sz="1200" dirty="0" err="1"/>
              <a:t>koulun</a:t>
            </a:r>
            <a:r>
              <a:rPr lang="en-US" sz="1200" dirty="0"/>
              <a:t> </a:t>
            </a:r>
            <a:r>
              <a:rPr lang="en-US" sz="1200" dirty="0" err="1"/>
              <a:t>arkistoon</a:t>
            </a:r>
            <a:endParaRPr lang="en-US" sz="1200" dirty="0"/>
          </a:p>
        </p:txBody>
      </p:sp>
      <p:cxnSp>
        <p:nvCxnSpPr>
          <p:cNvPr id="25" name="Suora nuoliyhdysviiva 24"/>
          <p:cNvCxnSpPr>
            <a:cxnSpLocks/>
          </p:cNvCxnSpPr>
          <p:nvPr/>
        </p:nvCxnSpPr>
        <p:spPr>
          <a:xfrm>
            <a:off x="7884368" y="5730393"/>
            <a:ext cx="0" cy="3319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AutoShape 4"/>
          <p:cNvSpPr>
            <a:spLocks noChangeArrowheads="1"/>
          </p:cNvSpPr>
          <p:nvPr/>
        </p:nvSpPr>
        <p:spPr bwMode="auto">
          <a:xfrm>
            <a:off x="6517326" y="4774931"/>
            <a:ext cx="2211024" cy="595382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/>
              <a:t>Soita </a:t>
            </a:r>
            <a:r>
              <a:rPr lang="en-US" sz="1400" dirty="0" err="1"/>
              <a:t>poliisille</a:t>
            </a:r>
            <a:r>
              <a:rPr lang="en-US" sz="1400" dirty="0"/>
              <a:t>* ja</a:t>
            </a:r>
          </a:p>
          <a:p>
            <a:pPr algn="ctr"/>
            <a:r>
              <a:rPr lang="en-US" sz="1400" dirty="0"/>
              <a:t> </a:t>
            </a:r>
            <a:r>
              <a:rPr lang="en-US" sz="1400" dirty="0" err="1"/>
              <a:t>oppilaan</a:t>
            </a:r>
            <a:r>
              <a:rPr lang="en-US" sz="1400" dirty="0"/>
              <a:t> </a:t>
            </a:r>
            <a:r>
              <a:rPr lang="en-US" sz="1400" dirty="0" err="1"/>
              <a:t>huoltajalle</a:t>
            </a:r>
            <a:r>
              <a:rPr lang="en-US" sz="1400" dirty="0"/>
              <a:t>. </a:t>
            </a:r>
          </a:p>
        </p:txBody>
      </p:sp>
      <p:sp>
        <p:nvSpPr>
          <p:cNvPr id="27" name="AutoShape 4"/>
          <p:cNvSpPr>
            <a:spLocks noChangeArrowheads="1"/>
          </p:cNvSpPr>
          <p:nvPr/>
        </p:nvSpPr>
        <p:spPr bwMode="auto">
          <a:xfrm>
            <a:off x="4628825" y="2911627"/>
            <a:ext cx="1708106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/>
              <a:t>Pyydä</a:t>
            </a:r>
            <a:r>
              <a:rPr lang="en-US" sz="1400" dirty="0"/>
              <a:t> </a:t>
            </a:r>
            <a:r>
              <a:rPr lang="en-US" sz="1400" dirty="0" err="1"/>
              <a:t>apua</a:t>
            </a:r>
            <a:r>
              <a:rPr lang="en-US" sz="1400" dirty="0"/>
              <a:t>. </a:t>
            </a:r>
          </a:p>
          <a:p>
            <a:pPr algn="ctr"/>
            <a:r>
              <a:rPr lang="en-US" sz="1400" dirty="0" err="1"/>
              <a:t>Toimita</a:t>
            </a:r>
            <a:r>
              <a:rPr lang="en-US" sz="1400" dirty="0"/>
              <a:t> </a:t>
            </a:r>
            <a:r>
              <a:rPr lang="en-US" sz="1400" dirty="0" err="1"/>
              <a:t>oppilas</a:t>
            </a:r>
            <a:r>
              <a:rPr lang="en-US" sz="1400" dirty="0"/>
              <a:t> </a:t>
            </a:r>
          </a:p>
          <a:p>
            <a:pPr algn="ctr"/>
            <a:r>
              <a:rPr lang="en-US" sz="1400" dirty="0" err="1"/>
              <a:t>rehtorin</a:t>
            </a:r>
            <a:r>
              <a:rPr lang="en-US" sz="1400" dirty="0"/>
              <a:t> </a:t>
            </a:r>
            <a:r>
              <a:rPr lang="en-US" sz="1400" dirty="0" err="1"/>
              <a:t>kansliaan</a:t>
            </a:r>
            <a:endParaRPr lang="en-US" sz="1400" dirty="0"/>
          </a:p>
        </p:txBody>
      </p:sp>
      <p:sp>
        <p:nvSpPr>
          <p:cNvPr id="29" name="Ellipsi 28"/>
          <p:cNvSpPr/>
          <p:nvPr/>
        </p:nvSpPr>
        <p:spPr>
          <a:xfrm>
            <a:off x="3779912" y="3855238"/>
            <a:ext cx="1944216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Oppilas antaa esineen/aineet pois</a:t>
            </a:r>
          </a:p>
        </p:txBody>
      </p:sp>
      <p:cxnSp>
        <p:nvCxnSpPr>
          <p:cNvPr id="30" name="Suora nuoliyhdysviiva 29"/>
          <p:cNvCxnSpPr/>
          <p:nvPr/>
        </p:nvCxnSpPr>
        <p:spPr>
          <a:xfrm flipH="1">
            <a:off x="6407045" y="2780928"/>
            <a:ext cx="445712" cy="26139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uora nuoliyhdysviiva 30"/>
          <p:cNvCxnSpPr/>
          <p:nvPr/>
        </p:nvCxnSpPr>
        <p:spPr>
          <a:xfrm flipH="1">
            <a:off x="5364088" y="3626799"/>
            <a:ext cx="241248" cy="34181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Kuusikulmio 31"/>
          <p:cNvSpPr/>
          <p:nvPr/>
        </p:nvSpPr>
        <p:spPr>
          <a:xfrm>
            <a:off x="6795670" y="3455459"/>
            <a:ext cx="2101653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ei luovuta esinettä/ainetta</a:t>
            </a:r>
          </a:p>
        </p:txBody>
      </p:sp>
      <p:sp>
        <p:nvSpPr>
          <p:cNvPr id="33" name="AutoShape 4"/>
          <p:cNvSpPr>
            <a:spLocks noChangeArrowheads="1"/>
          </p:cNvSpPr>
          <p:nvPr/>
        </p:nvSpPr>
        <p:spPr bwMode="auto">
          <a:xfrm>
            <a:off x="3775556" y="4963710"/>
            <a:ext cx="2236604" cy="823145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/>
              <a:t>Luovutetaan</a:t>
            </a:r>
            <a:r>
              <a:rPr lang="en-US" sz="1200" dirty="0"/>
              <a:t>  </a:t>
            </a:r>
            <a:r>
              <a:rPr lang="en-US" sz="1200" dirty="0" err="1"/>
              <a:t>huoltajalle</a:t>
            </a:r>
            <a:endParaRPr lang="en-US" sz="1200" dirty="0"/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tupakka</a:t>
            </a:r>
            <a:r>
              <a:rPr lang="en-US" sz="1200" dirty="0"/>
              <a:t>, </a:t>
            </a:r>
            <a:r>
              <a:rPr lang="en-US" sz="1200" dirty="0" err="1"/>
              <a:t>päihteet</a:t>
            </a:r>
            <a:r>
              <a:rPr lang="en-US" sz="1200" dirty="0"/>
              <a:t>)</a:t>
            </a:r>
          </a:p>
          <a:p>
            <a:pPr algn="ctr"/>
            <a:r>
              <a:rPr lang="en-US" sz="1200" dirty="0"/>
              <a:t>tai </a:t>
            </a:r>
            <a:r>
              <a:rPr lang="en-US" sz="1200" dirty="0" err="1"/>
              <a:t>poliisille</a:t>
            </a:r>
            <a:r>
              <a:rPr lang="en-US" sz="1200" dirty="0"/>
              <a:t> (</a:t>
            </a:r>
            <a:r>
              <a:rPr lang="en-US" sz="1200" dirty="0" err="1"/>
              <a:t>huumeet</a:t>
            </a:r>
            <a:r>
              <a:rPr lang="en-US" sz="1200" dirty="0"/>
              <a:t>) .</a:t>
            </a:r>
          </a:p>
          <a:p>
            <a:pPr algn="ctr"/>
            <a:r>
              <a:rPr lang="en-US" sz="1200" dirty="0" err="1"/>
              <a:t>Tuhoa</a:t>
            </a:r>
            <a:r>
              <a:rPr lang="en-US" sz="1200" dirty="0"/>
              <a:t> </a:t>
            </a:r>
            <a:r>
              <a:rPr lang="en-US" sz="1200" dirty="0" err="1"/>
              <a:t>aineet</a:t>
            </a:r>
            <a:r>
              <a:rPr lang="en-US" sz="1200" dirty="0"/>
              <a:t>  3 </a:t>
            </a:r>
            <a:r>
              <a:rPr lang="en-US" sz="1200" dirty="0" err="1"/>
              <a:t>kk</a:t>
            </a:r>
            <a:r>
              <a:rPr lang="en-US" sz="1200" dirty="0"/>
              <a:t> </a:t>
            </a:r>
            <a:r>
              <a:rPr lang="en-US" sz="1200" dirty="0" err="1"/>
              <a:t>jälkeen</a:t>
            </a:r>
            <a:r>
              <a:rPr lang="en-US" sz="1200" dirty="0"/>
              <a:t>.</a:t>
            </a:r>
          </a:p>
        </p:txBody>
      </p:sp>
      <p:cxnSp>
        <p:nvCxnSpPr>
          <p:cNvPr id="34" name="Suora nuoliyhdysviiva 33"/>
          <p:cNvCxnSpPr/>
          <p:nvPr/>
        </p:nvCxnSpPr>
        <p:spPr>
          <a:xfrm>
            <a:off x="4860032" y="4707867"/>
            <a:ext cx="0" cy="25584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uora nuoliyhdysviiva 35"/>
          <p:cNvCxnSpPr/>
          <p:nvPr/>
        </p:nvCxnSpPr>
        <p:spPr>
          <a:xfrm>
            <a:off x="4860032" y="5805264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uora nuoliyhdysviiva 37"/>
          <p:cNvCxnSpPr/>
          <p:nvPr/>
        </p:nvCxnSpPr>
        <p:spPr>
          <a:xfrm>
            <a:off x="6407045" y="3446168"/>
            <a:ext cx="428999" cy="36126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Ellipsi 38"/>
          <p:cNvSpPr/>
          <p:nvPr/>
        </p:nvSpPr>
        <p:spPr>
          <a:xfrm>
            <a:off x="3059832" y="2646464"/>
            <a:ext cx="5616624" cy="4033380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1" name="Suora nuoliyhdysviiva 40"/>
          <p:cNvCxnSpPr/>
          <p:nvPr/>
        </p:nvCxnSpPr>
        <p:spPr>
          <a:xfrm>
            <a:off x="7650200" y="4454656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uora nuoliyhdysviiva 48"/>
          <p:cNvCxnSpPr/>
          <p:nvPr/>
        </p:nvCxnSpPr>
        <p:spPr>
          <a:xfrm>
            <a:off x="6471768" y="2143726"/>
            <a:ext cx="380989" cy="13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AutoShape 4"/>
          <p:cNvSpPr>
            <a:spLocks noChangeArrowheads="1"/>
          </p:cNvSpPr>
          <p:nvPr/>
        </p:nvSpPr>
        <p:spPr bwMode="auto">
          <a:xfrm>
            <a:off x="1043608" y="4694086"/>
            <a:ext cx="1512168" cy="679130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/>
              <a:t>Ota </a:t>
            </a:r>
            <a:r>
              <a:rPr lang="en-US" sz="1200" dirty="0" err="1"/>
              <a:t>yhteys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 err="1"/>
              <a:t>oppilaan</a:t>
            </a:r>
            <a:r>
              <a:rPr lang="en-US" sz="1200" dirty="0"/>
              <a:t> </a:t>
            </a:r>
            <a:r>
              <a:rPr lang="en-US" sz="1200" dirty="0" err="1"/>
              <a:t>huoltajaan</a:t>
            </a:r>
            <a:endParaRPr lang="en-US" sz="1200" dirty="0"/>
          </a:p>
        </p:txBody>
      </p:sp>
      <p:sp>
        <p:nvSpPr>
          <p:cNvPr id="53" name="AutoShape 4"/>
          <p:cNvSpPr>
            <a:spLocks noChangeArrowheads="1"/>
          </p:cNvSpPr>
          <p:nvPr/>
        </p:nvSpPr>
        <p:spPr bwMode="auto">
          <a:xfrm>
            <a:off x="977693" y="5774206"/>
            <a:ext cx="1650091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/>
              <a:t>Tee</a:t>
            </a:r>
          </a:p>
          <a:p>
            <a:pPr algn="ctr"/>
            <a:r>
              <a:rPr lang="en-US" sz="1200" dirty="0" err="1"/>
              <a:t>lastensuojeluilmoitus</a:t>
            </a:r>
            <a:endParaRPr lang="en-US" sz="1200" dirty="0"/>
          </a:p>
          <a:p>
            <a:pPr algn="ctr"/>
            <a:r>
              <a:rPr lang="en-US" sz="1200" dirty="0" err="1"/>
              <a:t>sekä</a:t>
            </a:r>
            <a:r>
              <a:rPr lang="en-US" sz="1200" dirty="0"/>
              <a:t> </a:t>
            </a:r>
            <a:r>
              <a:rPr lang="en-US" sz="1200" dirty="0" err="1"/>
              <a:t>ilmoitus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 err="1"/>
              <a:t>poliisille</a:t>
            </a:r>
            <a:endParaRPr lang="en-US" sz="1200" dirty="0"/>
          </a:p>
        </p:txBody>
      </p:sp>
      <p:cxnSp>
        <p:nvCxnSpPr>
          <p:cNvPr id="54" name="Suora nuoliyhdysviiva 53"/>
          <p:cNvCxnSpPr/>
          <p:nvPr/>
        </p:nvCxnSpPr>
        <p:spPr>
          <a:xfrm>
            <a:off x="1795735" y="5457944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>
            <a:endCxn id="52" idx="3"/>
          </p:cNvCxnSpPr>
          <p:nvPr/>
        </p:nvCxnSpPr>
        <p:spPr>
          <a:xfrm flipH="1">
            <a:off x="2555776" y="4406054"/>
            <a:ext cx="1219781" cy="62759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iruutu 6">
            <a:extLst>
              <a:ext uri="{FF2B5EF4-FFF2-40B4-BE49-F238E27FC236}">
                <a16:creationId xmlns:a16="http://schemas.microsoft.com/office/drawing/2014/main" id="{454B871F-EF53-917C-2C8B-AC1C1AD8DB2D}"/>
              </a:ext>
            </a:extLst>
          </p:cNvPr>
          <p:cNvSpPr txBox="1"/>
          <p:nvPr/>
        </p:nvSpPr>
        <p:spPr>
          <a:xfrm>
            <a:off x="6211083" y="5327397"/>
            <a:ext cx="2862469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100" dirty="0"/>
              <a:t>*) </a:t>
            </a:r>
            <a:r>
              <a:rPr lang="fi-FI" sz="1050" dirty="0"/>
              <a:t>Tupakkatuotteet: Jos kyseessä suuri määrä (välitys/myyntiepäily) tms. erityinen syy. Konsultoida toki voi poliisia.</a:t>
            </a:r>
            <a:endParaRPr lang="fi-FI" sz="11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2" grpId="0" animBg="1"/>
      <p:bldP spid="61" grpId="0" animBg="1"/>
      <p:bldP spid="40" grpId="0" animBg="1"/>
      <p:bldP spid="43" grpId="0" animBg="1"/>
      <p:bldP spid="24" grpId="0" animBg="1"/>
      <p:bldP spid="26" grpId="0" animBg="1"/>
      <p:bldP spid="27" grpId="0" animBg="1"/>
      <p:bldP spid="29" grpId="0" animBg="1"/>
      <p:bldP spid="32" grpId="0" animBg="1"/>
      <p:bldP spid="33" grpId="0" animBg="1"/>
      <p:bldP spid="39" grpId="0" animBg="1"/>
      <p:bldP spid="52" grpId="0" animBg="1"/>
      <p:bldP spid="53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Alanuoli 47"/>
          <p:cNvSpPr/>
          <p:nvPr/>
        </p:nvSpPr>
        <p:spPr>
          <a:xfrm rot="16902007" flipH="1">
            <a:off x="3288702" y="1366066"/>
            <a:ext cx="325402" cy="1129836"/>
          </a:xfrm>
          <a:prstGeom prst="downArrow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4067944" y="1555631"/>
            <a:ext cx="1996138" cy="1009273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ARVIOI UHKA!</a:t>
            </a:r>
          </a:p>
          <a:p>
            <a:pPr algn="ctr"/>
            <a:r>
              <a:rPr lang="en-US" sz="1400" dirty="0" err="1">
                <a:solidFill>
                  <a:srgbClr val="C00000"/>
                </a:solidFill>
              </a:rPr>
              <a:t>Turvaa</a:t>
            </a:r>
            <a:r>
              <a:rPr lang="en-US" sz="1400" dirty="0">
                <a:solidFill>
                  <a:srgbClr val="C00000"/>
                </a:solidFill>
              </a:rPr>
              <a:t> </a:t>
            </a:r>
            <a:r>
              <a:rPr lang="en-US" sz="1400" dirty="0" err="1">
                <a:solidFill>
                  <a:srgbClr val="C00000"/>
                </a:solidFill>
              </a:rPr>
              <a:t>sivulliset</a:t>
            </a:r>
            <a:r>
              <a:rPr lang="en-US" sz="1400" dirty="0">
                <a:solidFill>
                  <a:srgbClr val="C00000"/>
                </a:solidFill>
              </a:rPr>
              <a:t> </a:t>
            </a:r>
            <a:r>
              <a:rPr lang="en-US" sz="1400" dirty="0" err="1">
                <a:solidFill>
                  <a:srgbClr val="C00000"/>
                </a:solidFill>
              </a:rPr>
              <a:t>ja</a:t>
            </a:r>
            <a:r>
              <a:rPr lang="en-US" sz="1400" dirty="0">
                <a:solidFill>
                  <a:srgbClr val="C00000"/>
                </a:solidFill>
              </a:rPr>
              <a:t> </a:t>
            </a:r>
            <a:r>
              <a:rPr lang="en-US" sz="1400" dirty="0" err="1">
                <a:solidFill>
                  <a:srgbClr val="C00000"/>
                </a:solidFill>
              </a:rPr>
              <a:t>itsesi</a:t>
            </a:r>
            <a:r>
              <a:rPr lang="en-US" sz="1400" dirty="0">
                <a:solidFill>
                  <a:srgbClr val="C00000"/>
                </a:solidFill>
              </a:rPr>
              <a:t>.</a:t>
            </a:r>
          </a:p>
          <a:p>
            <a:pPr algn="ctr"/>
            <a:r>
              <a:rPr lang="en-US" sz="1400" dirty="0" err="1"/>
              <a:t>Pyydä</a:t>
            </a:r>
            <a:r>
              <a:rPr lang="en-US" sz="1400" dirty="0"/>
              <a:t> </a:t>
            </a:r>
            <a:r>
              <a:rPr lang="en-US" sz="1400" dirty="0" err="1"/>
              <a:t>esine</a:t>
            </a:r>
            <a:r>
              <a:rPr lang="en-US" sz="1400" dirty="0"/>
              <a:t>/</a:t>
            </a:r>
            <a:r>
              <a:rPr lang="en-US" sz="1400" dirty="0" err="1"/>
              <a:t>aine</a:t>
            </a:r>
            <a:r>
              <a:rPr lang="en-US" sz="1400" dirty="0"/>
              <a:t> </a:t>
            </a:r>
            <a:r>
              <a:rPr lang="en-US" sz="1400" dirty="0" err="1"/>
              <a:t>pois</a:t>
            </a:r>
            <a:r>
              <a:rPr lang="en-US" sz="1400" dirty="0"/>
              <a:t>.</a:t>
            </a:r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tarkastamismahdollisuus</a:t>
            </a:r>
            <a:r>
              <a:rPr lang="en-US" sz="1200" dirty="0"/>
              <a:t>)</a:t>
            </a:r>
          </a:p>
        </p:txBody>
      </p:sp>
      <p:sp>
        <p:nvSpPr>
          <p:cNvPr id="28" name="AutoShape 4"/>
          <p:cNvSpPr>
            <a:spLocks noChangeArrowheads="1"/>
          </p:cNvSpPr>
          <p:nvPr/>
        </p:nvSpPr>
        <p:spPr bwMode="auto">
          <a:xfrm>
            <a:off x="3185846" y="6105333"/>
            <a:ext cx="5418602" cy="447587"/>
          </a:xfrm>
          <a:prstGeom prst="flowChartAlternateProcess">
            <a:avLst/>
          </a:prstGeom>
          <a:solidFill>
            <a:srgbClr val="E9C1E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/>
              <a:t>Dokumentoi</a:t>
            </a:r>
            <a:r>
              <a:rPr lang="en-US" sz="1200" dirty="0"/>
              <a:t> </a:t>
            </a:r>
            <a:r>
              <a:rPr lang="en-US" sz="1200" dirty="0" err="1"/>
              <a:t>koulun</a:t>
            </a:r>
            <a:r>
              <a:rPr lang="en-US" sz="1200" dirty="0"/>
              <a:t> </a:t>
            </a:r>
            <a:r>
              <a:rPr lang="en-US" sz="1200" dirty="0" err="1"/>
              <a:t>arkistoon</a:t>
            </a:r>
            <a:endParaRPr lang="en-US" sz="1200" dirty="0"/>
          </a:p>
        </p:txBody>
      </p:sp>
      <p:sp>
        <p:nvSpPr>
          <p:cNvPr id="42" name="Tekstikehys 41"/>
          <p:cNvSpPr txBox="1"/>
          <p:nvPr/>
        </p:nvSpPr>
        <p:spPr>
          <a:xfrm>
            <a:off x="271634" y="188638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dirty="0"/>
              <a:t>MUISTA: Toinen aikuinen, sukupuoli, rauhoittaminen, ei voimavälineitä!</a:t>
            </a:r>
          </a:p>
        </p:txBody>
      </p:sp>
      <p:sp>
        <p:nvSpPr>
          <p:cNvPr id="37" name="Otsikko 3"/>
          <p:cNvSpPr>
            <a:spLocks noGrp="1"/>
          </p:cNvSpPr>
          <p:nvPr>
            <p:ph type="title"/>
          </p:nvPr>
        </p:nvSpPr>
        <p:spPr>
          <a:xfrm>
            <a:off x="2743636" y="12153"/>
            <a:ext cx="6063208" cy="1471680"/>
          </a:xfrm>
        </p:spPr>
        <p:txBody>
          <a:bodyPr>
            <a:normAutofit fontScale="90000"/>
          </a:bodyPr>
          <a:lstStyle/>
          <a:p>
            <a:pPr algn="ctr"/>
            <a:r>
              <a:rPr lang="fi-FI" sz="3100" dirty="0"/>
              <a:t>Tarkastaminen ja haltuun ottaminen</a:t>
            </a:r>
            <a:br>
              <a:rPr lang="fi-FI" sz="3100" dirty="0"/>
            </a:br>
            <a:r>
              <a:rPr lang="fi-FI" sz="4000" dirty="0"/>
              <a:t>Vaaraa aiheuttava esine tai aine</a:t>
            </a:r>
            <a:br>
              <a:rPr lang="fi-FI" sz="4000" dirty="0"/>
            </a:br>
            <a:r>
              <a:rPr lang="fi-FI" sz="2000" dirty="0"/>
              <a:t>Alkoholi, huumeet, veitset, ampuma-aseet, laserosoittimet sekä vastaavat esineet ja aineet</a:t>
            </a:r>
            <a:endParaRPr lang="fi-FI" sz="4000" dirty="0"/>
          </a:p>
        </p:txBody>
      </p:sp>
      <p:sp>
        <p:nvSpPr>
          <p:cNvPr id="40" name="Ellipsi 39"/>
          <p:cNvSpPr/>
          <p:nvPr/>
        </p:nvSpPr>
        <p:spPr>
          <a:xfrm>
            <a:off x="639206" y="2896166"/>
            <a:ext cx="2096590" cy="105337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Oppilas antaa esineen/</a:t>
            </a:r>
          </a:p>
          <a:p>
            <a:pPr algn="ctr"/>
            <a:r>
              <a:rPr lang="fi-FI" sz="1400" dirty="0">
                <a:solidFill>
                  <a:schemeClr val="tx1"/>
                </a:solidFill>
              </a:rPr>
              <a:t>aineen pois</a:t>
            </a:r>
          </a:p>
        </p:txBody>
      </p:sp>
      <p:sp>
        <p:nvSpPr>
          <p:cNvPr id="43" name="Kuusikulmio 42"/>
          <p:cNvSpPr/>
          <p:nvPr/>
        </p:nvSpPr>
        <p:spPr>
          <a:xfrm>
            <a:off x="6443216" y="1988840"/>
            <a:ext cx="2161232" cy="1008112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ei luovuta esinettä/ainetta</a:t>
            </a:r>
          </a:p>
        </p:txBody>
      </p:sp>
      <p:cxnSp>
        <p:nvCxnSpPr>
          <p:cNvPr id="67" name="Suora nuoliyhdysviiva 66"/>
          <p:cNvCxnSpPr/>
          <p:nvPr/>
        </p:nvCxnSpPr>
        <p:spPr>
          <a:xfrm>
            <a:off x="2240321" y="3949542"/>
            <a:ext cx="1251559" cy="20717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Ellipsi 22"/>
          <p:cNvSpPr/>
          <p:nvPr/>
        </p:nvSpPr>
        <p:spPr>
          <a:xfrm>
            <a:off x="467544" y="986543"/>
            <a:ext cx="2646294" cy="165036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b="1" dirty="0">
              <a:solidFill>
                <a:schemeClr val="bg1"/>
              </a:solidFill>
            </a:endParaRPr>
          </a:p>
          <a:p>
            <a:pPr algn="ctr"/>
            <a:r>
              <a:rPr lang="fi-FI" b="1" dirty="0">
                <a:solidFill>
                  <a:schemeClr val="bg1"/>
                </a:solidFill>
              </a:rPr>
              <a:t>Vaaraa tai uhkaa aiheuttava esine tai aine</a:t>
            </a:r>
          </a:p>
          <a:p>
            <a:pPr algn="ctr"/>
            <a:r>
              <a:rPr lang="fi-FI" sz="1200" b="1" dirty="0">
                <a:solidFill>
                  <a:schemeClr val="bg1"/>
                </a:solidFill>
              </a:rPr>
              <a:t>(havainto tai epäily</a:t>
            </a:r>
            <a:r>
              <a:rPr lang="fi-FI" b="1" dirty="0">
                <a:solidFill>
                  <a:schemeClr val="bg1"/>
                </a:solidFill>
              </a:rPr>
              <a:t>) </a:t>
            </a:r>
          </a:p>
          <a:p>
            <a:pPr algn="ctr"/>
            <a:endParaRPr lang="fi-FI" b="1" dirty="0">
              <a:solidFill>
                <a:schemeClr val="bg1"/>
              </a:solidFill>
            </a:endParaRPr>
          </a:p>
        </p:txBody>
      </p:sp>
      <p:cxnSp>
        <p:nvCxnSpPr>
          <p:cNvPr id="27" name="Suora nuoliyhdysviiva 26"/>
          <p:cNvCxnSpPr/>
          <p:nvPr/>
        </p:nvCxnSpPr>
        <p:spPr>
          <a:xfrm>
            <a:off x="7308304" y="5786856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uora nuoliyhdysviiva 38"/>
          <p:cNvCxnSpPr/>
          <p:nvPr/>
        </p:nvCxnSpPr>
        <p:spPr>
          <a:xfrm flipH="1">
            <a:off x="2735797" y="2492896"/>
            <a:ext cx="1260139" cy="61206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AutoShape 4"/>
          <p:cNvSpPr>
            <a:spLocks noChangeArrowheads="1"/>
          </p:cNvSpPr>
          <p:nvPr/>
        </p:nvSpPr>
        <p:spPr bwMode="auto">
          <a:xfrm>
            <a:off x="677475" y="4406054"/>
            <a:ext cx="1512168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/>
              <a:t>Ota </a:t>
            </a:r>
            <a:r>
              <a:rPr lang="en-US" sz="1200" dirty="0" err="1"/>
              <a:t>heti</a:t>
            </a:r>
            <a:r>
              <a:rPr lang="en-US" sz="1200" dirty="0"/>
              <a:t> </a:t>
            </a:r>
            <a:r>
              <a:rPr lang="en-US" sz="1200" dirty="0" err="1"/>
              <a:t>yhteys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 err="1"/>
              <a:t>oppilaan</a:t>
            </a:r>
            <a:r>
              <a:rPr lang="en-US" sz="1200" dirty="0"/>
              <a:t> </a:t>
            </a:r>
            <a:r>
              <a:rPr lang="en-US" sz="1200" dirty="0" err="1"/>
              <a:t>huoltajiin</a:t>
            </a:r>
            <a:endParaRPr lang="en-US" sz="1200" dirty="0"/>
          </a:p>
        </p:txBody>
      </p:sp>
      <p:sp>
        <p:nvSpPr>
          <p:cNvPr id="33" name="AutoShape 4"/>
          <p:cNvSpPr>
            <a:spLocks noChangeArrowheads="1"/>
          </p:cNvSpPr>
          <p:nvPr/>
        </p:nvSpPr>
        <p:spPr bwMode="auto">
          <a:xfrm>
            <a:off x="617653" y="5558182"/>
            <a:ext cx="1650091" cy="823146"/>
          </a:xfrm>
          <a:prstGeom prst="flowChartAlternateProcess">
            <a:avLst/>
          </a:prstGeom>
          <a:solidFill>
            <a:schemeClr val="bg2"/>
          </a:solidFill>
          <a:ln w="127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/>
              <a:t>Tee </a:t>
            </a:r>
            <a:r>
              <a:rPr lang="en-US" sz="1200" dirty="0" err="1"/>
              <a:t>tarvittaessa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 err="1"/>
              <a:t>lastensuojeluilmoitus</a:t>
            </a:r>
            <a:endParaRPr lang="en-US" sz="1200" dirty="0"/>
          </a:p>
          <a:p>
            <a:pPr algn="ctr"/>
            <a:r>
              <a:rPr lang="en-US" sz="1200" dirty="0" err="1"/>
              <a:t>sekä</a:t>
            </a:r>
            <a:r>
              <a:rPr lang="en-US" sz="1200" dirty="0"/>
              <a:t> </a:t>
            </a:r>
            <a:r>
              <a:rPr lang="en-US" sz="1200" dirty="0" err="1"/>
              <a:t>ilmoitus</a:t>
            </a:r>
            <a:r>
              <a:rPr lang="en-US" sz="1200" dirty="0"/>
              <a:t> </a:t>
            </a:r>
          </a:p>
          <a:p>
            <a:pPr algn="ctr"/>
            <a:r>
              <a:rPr lang="en-US" sz="1200" dirty="0" err="1"/>
              <a:t>poliisille</a:t>
            </a:r>
            <a:endParaRPr lang="en-US" sz="1200" dirty="0"/>
          </a:p>
        </p:txBody>
      </p:sp>
      <p:sp>
        <p:nvSpPr>
          <p:cNvPr id="34" name="AutoShape 4"/>
          <p:cNvSpPr>
            <a:spLocks noChangeArrowheads="1"/>
          </p:cNvSpPr>
          <p:nvPr/>
        </p:nvSpPr>
        <p:spPr bwMode="auto">
          <a:xfrm>
            <a:off x="6249408" y="4963710"/>
            <a:ext cx="2211024" cy="823146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accent1">
                <a:lumMod val="75000"/>
              </a:schemeClr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/>
              <a:t>Soita</a:t>
            </a:r>
            <a:r>
              <a:rPr lang="en-US" sz="1400" dirty="0"/>
              <a:t> </a:t>
            </a:r>
            <a:r>
              <a:rPr lang="en-US" sz="1400" dirty="0" err="1"/>
              <a:t>poliisille</a:t>
            </a:r>
            <a:r>
              <a:rPr lang="en-US" sz="1400" dirty="0"/>
              <a:t> </a:t>
            </a:r>
            <a:r>
              <a:rPr lang="en-US" sz="1400" dirty="0" err="1"/>
              <a:t>ja</a:t>
            </a:r>
            <a:endParaRPr lang="en-US" sz="1400" dirty="0"/>
          </a:p>
          <a:p>
            <a:pPr algn="ctr"/>
            <a:r>
              <a:rPr lang="en-US" sz="1400" dirty="0"/>
              <a:t> </a:t>
            </a:r>
            <a:r>
              <a:rPr lang="en-US" sz="1400" dirty="0" err="1"/>
              <a:t>oppilaan</a:t>
            </a:r>
            <a:r>
              <a:rPr lang="en-US" sz="1400" dirty="0"/>
              <a:t> </a:t>
            </a:r>
            <a:r>
              <a:rPr lang="en-US" sz="1400" dirty="0" err="1"/>
              <a:t>huoltajille</a:t>
            </a:r>
            <a:r>
              <a:rPr lang="en-US" sz="1400" dirty="0"/>
              <a:t>. </a:t>
            </a:r>
          </a:p>
          <a:p>
            <a:pPr algn="ctr"/>
            <a:endParaRPr lang="en-US" sz="1400" dirty="0"/>
          </a:p>
        </p:txBody>
      </p:sp>
      <p:sp>
        <p:nvSpPr>
          <p:cNvPr id="36" name="AutoShape 4"/>
          <p:cNvSpPr>
            <a:spLocks noChangeArrowheads="1"/>
          </p:cNvSpPr>
          <p:nvPr/>
        </p:nvSpPr>
        <p:spPr bwMode="auto">
          <a:xfrm>
            <a:off x="4343985" y="2780928"/>
            <a:ext cx="1708106" cy="648072"/>
          </a:xfrm>
          <a:prstGeom prst="flowChartAlternateProcess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 err="1"/>
              <a:t>Pyydä</a:t>
            </a:r>
            <a:r>
              <a:rPr lang="en-US" sz="1400" dirty="0"/>
              <a:t> </a:t>
            </a:r>
            <a:r>
              <a:rPr lang="en-US" sz="1400" dirty="0" err="1"/>
              <a:t>apua</a:t>
            </a:r>
            <a:r>
              <a:rPr lang="en-US" sz="1400" dirty="0"/>
              <a:t>. </a:t>
            </a:r>
          </a:p>
          <a:p>
            <a:pPr algn="ctr"/>
            <a:r>
              <a:rPr lang="en-US" sz="1400" dirty="0" err="1"/>
              <a:t>Toimita</a:t>
            </a:r>
            <a:r>
              <a:rPr lang="en-US" sz="1400" dirty="0"/>
              <a:t> </a:t>
            </a:r>
            <a:r>
              <a:rPr lang="en-US" sz="1400" dirty="0" err="1"/>
              <a:t>oppilas</a:t>
            </a:r>
            <a:r>
              <a:rPr lang="en-US" sz="1400" dirty="0"/>
              <a:t> </a:t>
            </a:r>
          </a:p>
          <a:p>
            <a:pPr algn="ctr"/>
            <a:r>
              <a:rPr lang="en-US" sz="1400" dirty="0" err="1"/>
              <a:t>rehtorin</a:t>
            </a:r>
            <a:r>
              <a:rPr lang="en-US" sz="1400" dirty="0"/>
              <a:t> </a:t>
            </a:r>
            <a:r>
              <a:rPr lang="en-US" sz="1400" dirty="0" err="1"/>
              <a:t>kansliaan</a:t>
            </a:r>
            <a:endParaRPr lang="en-US" sz="1400" dirty="0"/>
          </a:p>
        </p:txBody>
      </p:sp>
      <p:sp>
        <p:nvSpPr>
          <p:cNvPr id="38" name="Ellipsi 37"/>
          <p:cNvSpPr/>
          <p:nvPr/>
        </p:nvSpPr>
        <p:spPr>
          <a:xfrm>
            <a:off x="3779912" y="3855238"/>
            <a:ext cx="1944216" cy="79789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 dirty="0">
                <a:solidFill>
                  <a:schemeClr val="tx1"/>
                </a:solidFill>
              </a:rPr>
              <a:t>Oppilas antaa esineen/aineen pois</a:t>
            </a:r>
          </a:p>
        </p:txBody>
      </p:sp>
      <p:cxnSp>
        <p:nvCxnSpPr>
          <p:cNvPr id="41" name="Suora nuoliyhdysviiva 40"/>
          <p:cNvCxnSpPr/>
          <p:nvPr/>
        </p:nvCxnSpPr>
        <p:spPr>
          <a:xfrm flipH="1">
            <a:off x="6108894" y="2703659"/>
            <a:ext cx="335314" cy="19250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uora nuoliyhdysviiva 44"/>
          <p:cNvCxnSpPr/>
          <p:nvPr/>
        </p:nvCxnSpPr>
        <p:spPr>
          <a:xfrm flipH="1">
            <a:off x="4852804" y="3446168"/>
            <a:ext cx="264042" cy="35444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Kuusikulmio 46"/>
          <p:cNvSpPr/>
          <p:nvPr/>
        </p:nvSpPr>
        <p:spPr>
          <a:xfrm>
            <a:off x="6340123" y="3517335"/>
            <a:ext cx="2120309" cy="957234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 dirty="0">
                <a:solidFill>
                  <a:schemeClr val="tx1"/>
                </a:solidFill>
              </a:rPr>
              <a:t>Oppilas ei luovuta esinettä/ainetta</a:t>
            </a:r>
          </a:p>
        </p:txBody>
      </p:sp>
      <p:sp>
        <p:nvSpPr>
          <p:cNvPr id="51" name="AutoShape 4"/>
          <p:cNvSpPr>
            <a:spLocks noChangeArrowheads="1"/>
          </p:cNvSpPr>
          <p:nvPr/>
        </p:nvSpPr>
        <p:spPr bwMode="auto">
          <a:xfrm>
            <a:off x="3775556" y="4963710"/>
            <a:ext cx="2236604" cy="823145"/>
          </a:xfrm>
          <a:prstGeom prst="flowChartAlternateProcess">
            <a:avLst/>
          </a:prstGeom>
          <a:solidFill>
            <a:srgbClr val="F2E3E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err="1"/>
              <a:t>Luovutetaan</a:t>
            </a:r>
            <a:r>
              <a:rPr lang="en-US" sz="1200" dirty="0"/>
              <a:t>  </a:t>
            </a:r>
            <a:r>
              <a:rPr lang="en-US" sz="1200" dirty="0" err="1"/>
              <a:t>huoltajalle</a:t>
            </a:r>
            <a:endParaRPr lang="en-US" sz="1200" dirty="0"/>
          </a:p>
          <a:p>
            <a:pPr algn="ctr"/>
            <a:r>
              <a:rPr lang="en-US" sz="1200" dirty="0"/>
              <a:t>(</a:t>
            </a:r>
            <a:r>
              <a:rPr lang="en-US" sz="1200" dirty="0" err="1"/>
              <a:t>teräaseet</a:t>
            </a:r>
            <a:r>
              <a:rPr lang="en-US" sz="1200" dirty="0"/>
              <a:t>, </a:t>
            </a:r>
            <a:r>
              <a:rPr lang="en-US" sz="1200" dirty="0" err="1"/>
              <a:t>sytytin</a:t>
            </a:r>
            <a:r>
              <a:rPr lang="en-US" sz="1200" dirty="0"/>
              <a:t>, </a:t>
            </a:r>
            <a:r>
              <a:rPr lang="en-US" sz="1200" dirty="0" err="1"/>
              <a:t>kuulapyssy</a:t>
            </a:r>
            <a:r>
              <a:rPr lang="en-US" sz="1200" dirty="0"/>
              <a:t>)</a:t>
            </a:r>
          </a:p>
          <a:p>
            <a:pPr algn="ctr"/>
            <a:r>
              <a:rPr lang="en-US" sz="1200" dirty="0"/>
              <a:t>tai </a:t>
            </a:r>
            <a:r>
              <a:rPr lang="en-US" sz="1200" dirty="0" err="1"/>
              <a:t>poliisille</a:t>
            </a:r>
            <a:r>
              <a:rPr lang="en-US" sz="1200" dirty="0"/>
              <a:t> (</a:t>
            </a:r>
            <a:r>
              <a:rPr lang="en-US" sz="1200" dirty="0" err="1"/>
              <a:t>aseet</a:t>
            </a:r>
            <a:r>
              <a:rPr lang="en-US" sz="1200" dirty="0"/>
              <a:t>).</a:t>
            </a:r>
          </a:p>
          <a:p>
            <a:pPr algn="ctr"/>
            <a:r>
              <a:rPr lang="en-US" sz="1200" dirty="0" err="1"/>
              <a:t>Tuhoa</a:t>
            </a:r>
            <a:r>
              <a:rPr lang="en-US" sz="1200" dirty="0"/>
              <a:t> </a:t>
            </a:r>
            <a:r>
              <a:rPr lang="en-US" sz="1200" dirty="0" err="1"/>
              <a:t>aineet</a:t>
            </a:r>
            <a:r>
              <a:rPr lang="en-US" sz="1200" dirty="0"/>
              <a:t>  3 </a:t>
            </a:r>
            <a:r>
              <a:rPr lang="en-US" sz="1200" dirty="0" err="1"/>
              <a:t>kk</a:t>
            </a:r>
            <a:r>
              <a:rPr lang="en-US" sz="1200" dirty="0"/>
              <a:t> </a:t>
            </a:r>
            <a:r>
              <a:rPr lang="en-US" sz="1200" dirty="0" err="1"/>
              <a:t>jälkeen</a:t>
            </a:r>
            <a:r>
              <a:rPr lang="en-US" sz="1200" dirty="0"/>
              <a:t>.</a:t>
            </a:r>
          </a:p>
        </p:txBody>
      </p:sp>
      <p:cxnSp>
        <p:nvCxnSpPr>
          <p:cNvPr id="52" name="Suora nuoliyhdysviiva 51"/>
          <p:cNvCxnSpPr/>
          <p:nvPr/>
        </p:nvCxnSpPr>
        <p:spPr>
          <a:xfrm>
            <a:off x="4860032" y="4707867"/>
            <a:ext cx="0" cy="25584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/>
          <p:cNvCxnSpPr/>
          <p:nvPr/>
        </p:nvCxnSpPr>
        <p:spPr>
          <a:xfrm>
            <a:off x="4860032" y="5805264"/>
            <a:ext cx="0" cy="3034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uora nuoliyhdysviiva 53"/>
          <p:cNvCxnSpPr/>
          <p:nvPr/>
        </p:nvCxnSpPr>
        <p:spPr>
          <a:xfrm>
            <a:off x="6108894" y="3357100"/>
            <a:ext cx="335314" cy="26629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uora nuoliyhdysviiva 57"/>
          <p:cNvCxnSpPr/>
          <p:nvPr/>
        </p:nvCxnSpPr>
        <p:spPr>
          <a:xfrm>
            <a:off x="6108894" y="2121985"/>
            <a:ext cx="487714" cy="1331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Ellipsi 58"/>
          <p:cNvSpPr/>
          <p:nvPr/>
        </p:nvSpPr>
        <p:spPr>
          <a:xfrm>
            <a:off x="3059832" y="2646464"/>
            <a:ext cx="5616624" cy="4033380"/>
          </a:xfrm>
          <a:prstGeom prst="ellipse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60" name="Suora nuoliyhdysviiva 59"/>
          <p:cNvCxnSpPr/>
          <p:nvPr/>
        </p:nvCxnSpPr>
        <p:spPr>
          <a:xfrm flipH="1">
            <a:off x="2240321" y="4406054"/>
            <a:ext cx="1535235" cy="42973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uora nuoliyhdysviiva 67"/>
          <p:cNvCxnSpPr/>
          <p:nvPr/>
        </p:nvCxnSpPr>
        <p:spPr>
          <a:xfrm>
            <a:off x="1475656" y="3995952"/>
            <a:ext cx="0" cy="3845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uora nuoliyhdysviiva 34"/>
          <p:cNvCxnSpPr/>
          <p:nvPr/>
        </p:nvCxnSpPr>
        <p:spPr>
          <a:xfrm>
            <a:off x="1475656" y="5204704"/>
            <a:ext cx="0" cy="3845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uora nuoliyhdysviiva 43"/>
          <p:cNvCxnSpPr/>
          <p:nvPr/>
        </p:nvCxnSpPr>
        <p:spPr>
          <a:xfrm>
            <a:off x="7308304" y="4556632"/>
            <a:ext cx="0" cy="38453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1791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12" grpId="0" animBg="1"/>
      <p:bldP spid="28" grpId="0" animBg="1"/>
      <p:bldP spid="40" grpId="0" animBg="1"/>
      <p:bldP spid="43" grpId="0" animBg="1"/>
      <p:bldP spid="23" grpId="0" animBg="1"/>
      <p:bldP spid="29" grpId="0" animBg="1"/>
      <p:bldP spid="33" grpId="0" animBg="1"/>
      <p:bldP spid="34" grpId="0" animBg="1"/>
      <p:bldP spid="36" grpId="0" animBg="1"/>
      <p:bldP spid="38" grpId="0" animBg="1"/>
      <p:bldP spid="47" grpId="0" animBg="1"/>
      <p:bldP spid="51" grpId="0" animBg="1"/>
      <p:bldP spid="59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aninen">
  <a:themeElements>
    <a:clrScheme name="Orgaaninen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aninen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anine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1083</TotalTime>
  <Words>498</Words>
  <Application>Microsoft Office PowerPoint</Application>
  <PresentationFormat>Näytössä katseltava diaesitys (4:3)</PresentationFormat>
  <Paragraphs>127</Paragraphs>
  <Slides>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Calibri</vt:lpstr>
      <vt:lpstr>Garamond</vt:lpstr>
      <vt:lpstr>Orgaaninen</vt:lpstr>
      <vt:lpstr>Kurinpitokeinoista ja turvaamistoimenpiteistä</vt:lpstr>
      <vt:lpstr>Epäasiallinen käyttäytyminen</vt:lpstr>
      <vt:lpstr>Opetusta häiritsevä esine tai aine</vt:lpstr>
      <vt:lpstr>Tarkastaminen ja haltuun ottaminen Kielletty esine tai aine Päihteet ja tupakkatuotteet</vt:lpstr>
      <vt:lpstr>Tarkastaminen ja haltuun ottaminen Vaaraa aiheuttava esine tai aine Alkoholi, huumeet, veitset, ampuma-aseet, laserosoittimet sekä vastaavat esineet ja aineet</vt:lpstr>
    </vt:vector>
  </TitlesOfParts>
  <Company>JamIT-Tieto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Tarkastaminen ja pois ottaminen</dc:title>
  <dc:creator>Antti Manninen</dc:creator>
  <cp:lastModifiedBy>Soile Kukkonen</cp:lastModifiedBy>
  <cp:revision>69</cp:revision>
  <dcterms:created xsi:type="dcterms:W3CDTF">2014-04-15T05:41:11Z</dcterms:created>
  <dcterms:modified xsi:type="dcterms:W3CDTF">2025-06-16T05:13:02Z</dcterms:modified>
</cp:coreProperties>
</file>