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65400" y="1387103"/>
            <a:ext cx="7766936" cy="1646302"/>
          </a:xfrm>
        </p:spPr>
        <p:txBody>
          <a:bodyPr/>
          <a:lstStyle/>
          <a:p>
            <a:r>
              <a:rPr lang="fi-FI" dirty="0" smtClean="0"/>
              <a:t>MIKÄ ON OPETUSSUUNNITELMA?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7067" y="3374265"/>
            <a:ext cx="7766936" cy="27432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i-FI" dirty="0" smtClean="0"/>
              <a:t>Se on kaiken koulun opetuksen ja toiminnan perusta. Perusteet ovat yhteiset kaikille Suomen koululaisille mutta kouluilla on joitain omia painotusalueita.</a:t>
            </a:r>
          </a:p>
          <a:p>
            <a:pPr algn="l"/>
            <a:r>
              <a:rPr lang="fi-FI" dirty="0" smtClean="0"/>
              <a:t>Uusi opetussuunnitelma tuli voimaan 8/2016</a:t>
            </a:r>
          </a:p>
          <a:p>
            <a:pPr algn="l"/>
            <a:r>
              <a:rPr lang="fi-FI" dirty="0" smtClean="0"/>
              <a:t>Siinä kerrotaan 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fi-FI" dirty="0" smtClean="0"/>
              <a:t>Mitä opiskellaan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fi-FI" dirty="0" smtClean="0"/>
              <a:t>Miten opiskellaan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fi-FI" dirty="0" smtClean="0"/>
              <a:t>Miten tuetaan oppimista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fi-FI" dirty="0" smtClean="0"/>
              <a:t>Miten arvioidaan oppimista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fi-FI" dirty="0" smtClean="0"/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557909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KÄYTTÄYTYMISEN ARVOINTI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664200"/>
            <a:ext cx="9315752" cy="3880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Käyttäytymisen arvioinnin </a:t>
            </a:r>
            <a:r>
              <a:rPr lang="fi-FI" dirty="0" smtClean="0"/>
              <a:t>3 osa-aluetta ja koulun niille määrittämät tavoitteet </a:t>
            </a:r>
            <a:r>
              <a:rPr lang="fi-FI" dirty="0"/>
              <a:t>ovat: </a:t>
            </a:r>
            <a:endParaRPr lang="fi-FI" dirty="0" smtClean="0"/>
          </a:p>
          <a:p>
            <a:endParaRPr lang="fi-FI" dirty="0"/>
          </a:p>
          <a:p>
            <a:r>
              <a:rPr lang="fi-FI" dirty="0" smtClean="0"/>
              <a:t> </a:t>
            </a:r>
            <a:r>
              <a:rPr lang="fi-FI" dirty="0"/>
              <a:t>toisten ihmisten ja ympäristön huomioon ottaminen </a:t>
            </a:r>
            <a:endParaRPr lang="fi-FI" dirty="0" smtClean="0"/>
          </a:p>
          <a:p>
            <a:pPr marL="457200" lvl="1" indent="0">
              <a:buNone/>
            </a:pPr>
            <a:r>
              <a:rPr lang="fi-FI" dirty="0" smtClean="0"/>
              <a:t>	Tavoitteena </a:t>
            </a:r>
            <a:r>
              <a:rPr lang="fi-FI" dirty="0"/>
              <a:t>oman vuoron odottaminen, muiden </a:t>
            </a:r>
            <a:r>
              <a:rPr lang="fi-FI" dirty="0" smtClean="0"/>
              <a:t>kuunteleminen</a:t>
            </a:r>
            <a:r>
              <a:rPr lang="fi-FI" dirty="0"/>
              <a:t>, epäonnistumisten </a:t>
            </a:r>
            <a:r>
              <a:rPr lang="fi-FI" dirty="0" smtClean="0"/>
              <a:t>		sietäminen</a:t>
            </a:r>
            <a:r>
              <a:rPr lang="fi-FI" dirty="0"/>
              <a:t>, reilu käytös muita kohtaan, </a:t>
            </a:r>
            <a:r>
              <a:rPr lang="fi-FI" dirty="0" smtClean="0"/>
              <a:t>riitojen sopiminen </a:t>
            </a:r>
            <a:r>
              <a:rPr lang="fi-FI" dirty="0"/>
              <a:t>muut huomioiden, </a:t>
            </a:r>
            <a:r>
              <a:rPr lang="fi-FI" dirty="0" smtClean="0"/>
              <a:t>koulun 	henkilökunnan </a:t>
            </a:r>
            <a:r>
              <a:rPr lang="fi-FI" dirty="0"/>
              <a:t>työn </a:t>
            </a:r>
            <a:r>
              <a:rPr lang="fi-FI" dirty="0" smtClean="0"/>
              <a:t>arvostaminen</a:t>
            </a:r>
            <a:endParaRPr lang="fi-FI" dirty="0"/>
          </a:p>
          <a:p>
            <a:r>
              <a:rPr lang="fi-FI" dirty="0" smtClean="0"/>
              <a:t>yhteisesti </a:t>
            </a:r>
            <a:r>
              <a:rPr lang="fi-FI" dirty="0"/>
              <a:t>sovittujen toimintatapojen ja sääntöjen noudattaminen </a:t>
            </a:r>
            <a:endParaRPr lang="fi-FI" dirty="0" smtClean="0"/>
          </a:p>
          <a:p>
            <a:pPr marL="457200" lvl="1" indent="0">
              <a:buNone/>
            </a:pPr>
            <a:r>
              <a:rPr lang="fi-FI" dirty="0" smtClean="0"/>
              <a:t>	Tavoitteena </a:t>
            </a:r>
            <a:r>
              <a:rPr lang="fi-FI" dirty="0"/>
              <a:t>toimia vastuullisesti ja ohjeiden mukaan, työrauhan </a:t>
            </a:r>
            <a:r>
              <a:rPr lang="fi-FI" dirty="0" smtClean="0"/>
              <a:t>antaminen</a:t>
            </a:r>
            <a:r>
              <a:rPr lang="fi-FI" dirty="0"/>
              <a:t>, </a:t>
            </a:r>
            <a:r>
              <a:rPr lang="fi-FI" dirty="0" smtClean="0"/>
              <a:t>	koulutehtävistä </a:t>
            </a:r>
            <a:r>
              <a:rPr lang="fi-FI" dirty="0"/>
              <a:t>ja -välineistä </a:t>
            </a:r>
            <a:r>
              <a:rPr lang="fi-FI" dirty="0" smtClean="0"/>
              <a:t>huolehtiminen</a:t>
            </a:r>
            <a:endParaRPr lang="fi-FI" dirty="0"/>
          </a:p>
          <a:p>
            <a:r>
              <a:rPr lang="fi-FI" dirty="0" smtClean="0"/>
              <a:t> </a:t>
            </a:r>
            <a:r>
              <a:rPr lang="fi-FI" dirty="0"/>
              <a:t>asiallinen, tilannetietoinen käyttäytyminen ja hyvät </a:t>
            </a:r>
            <a:r>
              <a:rPr lang="fi-FI" dirty="0" smtClean="0"/>
              <a:t>tavat</a:t>
            </a:r>
            <a:endParaRPr lang="fi-FI" dirty="0"/>
          </a:p>
          <a:p>
            <a:pPr marL="457200" lvl="1" indent="0">
              <a:buNone/>
            </a:pPr>
            <a:r>
              <a:rPr lang="fi-FI" dirty="0" smtClean="0"/>
              <a:t>	</a:t>
            </a:r>
            <a:r>
              <a:rPr lang="fi-FI" dirty="0"/>
              <a:t>T</a:t>
            </a:r>
            <a:r>
              <a:rPr lang="fi-FI" dirty="0" smtClean="0"/>
              <a:t>avoitteena </a:t>
            </a:r>
            <a:r>
              <a:rPr lang="fi-FI" dirty="0"/>
              <a:t>käyttäytyä hyvien tapojen mukaisesti erilaisissa </a:t>
            </a:r>
            <a:r>
              <a:rPr lang="fi-FI" dirty="0" smtClean="0"/>
              <a:t>arjen </a:t>
            </a:r>
            <a:r>
              <a:rPr lang="fi-FI" dirty="0"/>
              <a:t>tilanteissa, </a:t>
            </a:r>
            <a:r>
              <a:rPr lang="fi-FI" dirty="0" smtClean="0"/>
              <a:t>	vierailuilla </a:t>
            </a:r>
            <a:r>
              <a:rPr lang="fi-FI" dirty="0"/>
              <a:t>ja yhteistilaisuuksissa sekä hallita tervehtiminen.</a:t>
            </a:r>
            <a:endParaRPr lang="fi-FI" dirty="0" smtClean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7611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244696" y="558085"/>
            <a:ext cx="4043969" cy="5726806"/>
          </a:xfrm>
        </p:spPr>
        <p:txBody>
          <a:bodyPr>
            <a:normAutofit/>
          </a:bodyPr>
          <a:lstStyle/>
          <a:p>
            <a:r>
              <a:rPr lang="fi-FI" sz="2400" dirty="0" smtClean="0"/>
              <a:t>Mikä muuttuu kaikilla?</a:t>
            </a:r>
            <a:br>
              <a:rPr lang="fi-FI" sz="2400" dirty="0" smtClean="0"/>
            </a:br>
            <a:r>
              <a:rPr lang="fi-FI" sz="2400" dirty="0" smtClean="0"/>
              <a:t/>
            </a:r>
            <a:br>
              <a:rPr lang="fi-FI" sz="2400" dirty="0" smtClean="0"/>
            </a:br>
            <a:r>
              <a:rPr lang="fi-FI" sz="2400" dirty="0"/>
              <a:t/>
            </a:r>
            <a:br>
              <a:rPr lang="fi-FI" sz="2400" dirty="0"/>
            </a:br>
            <a:r>
              <a:rPr lang="fi-FI" sz="2400" dirty="0" smtClean="0"/>
              <a:t/>
            </a:r>
            <a:br>
              <a:rPr lang="fi-FI" sz="2400" dirty="0" smtClean="0"/>
            </a:br>
            <a:r>
              <a:rPr lang="fi-FI" sz="2400" dirty="0"/>
              <a:t/>
            </a:r>
            <a:br>
              <a:rPr lang="fi-FI" sz="2400" dirty="0"/>
            </a:br>
            <a:r>
              <a:rPr lang="fi-FI" sz="2400" dirty="0" smtClean="0"/>
              <a:t>Kehitetään laaja-alaisia taitoja, joita voi harjoitella kaikissa oppiaineissa</a:t>
            </a:r>
            <a:endParaRPr lang="fi-FI" sz="2400" dirty="0"/>
          </a:p>
        </p:txBody>
      </p:sp>
      <p:pic>
        <p:nvPicPr>
          <p:cNvPr id="6" name="Sisällön paikkamerkki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141" y="1072782"/>
            <a:ext cx="7515859" cy="4697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611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Mikä muuttuu kaikilla?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Opetussuunnitelma mahdollistaa sen, että </a:t>
            </a:r>
          </a:p>
          <a:p>
            <a:r>
              <a:rPr lang="fi-FI" dirty="0" smtClean="0"/>
              <a:t>Oppimisympäristöt monipuolistuvat: työskentelyä luokkahuoneen ulkopuolella, erilaisissa työpisteissä, sähköisissä ympäristöissä…</a:t>
            </a:r>
          </a:p>
          <a:p>
            <a:r>
              <a:rPr lang="fi-FI" dirty="0" smtClean="0"/>
              <a:t>Käytetään toiminnallisia työtapoja</a:t>
            </a:r>
          </a:p>
          <a:p>
            <a:r>
              <a:rPr lang="fi-FI" dirty="0" smtClean="0"/>
              <a:t>Hyödynnetään tietotekniikkaa</a:t>
            </a:r>
          </a:p>
          <a:p>
            <a:r>
              <a:rPr lang="fi-FI" dirty="0" smtClean="0"/>
              <a:t>Oppilaat voivat osallistua oppimisen suunnitteluun</a:t>
            </a:r>
          </a:p>
          <a:p>
            <a:r>
              <a:rPr lang="fi-FI" dirty="0" smtClean="0"/>
              <a:t>Oppilaat opiskelevat eri tavoin, myös aine-/luokkarajat ylittäen</a:t>
            </a:r>
          </a:p>
          <a:p>
            <a:r>
              <a:rPr lang="fi-FI" dirty="0" smtClean="0"/>
              <a:t>Arviointi uudistuu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3319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Mikä muuttuu 1.-2.-luokilla?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Kaikilla luokka-asteilla toteutetaan lukukauden aikana ainakin yksi ainerajat ylittävä monialainen oppimiskokonaisuus (1.-2.luokat, 3.-4.-luokat ja 5.-6-luokat)- aiheena lähiympäristö</a:t>
            </a:r>
          </a:p>
          <a:p>
            <a:r>
              <a:rPr lang="fi-FI" dirty="0"/>
              <a:t>Koulukohtaisesti on päätetty 8 taito- ja taideaineen tunnin jakamisesta 1.-2.-luokilla ja 4.-6.-</a:t>
            </a:r>
            <a:r>
              <a:rPr lang="fi-FI" dirty="0" smtClean="0"/>
              <a:t>luokilla</a:t>
            </a:r>
          </a:p>
          <a:p>
            <a:r>
              <a:rPr lang="fi-FI" dirty="0" smtClean="0"/>
              <a:t>Aloitetaan ohjelmoinnillisen ajattelun opettelu (esim. matematiikan kirjan tehtävissä)</a:t>
            </a:r>
          </a:p>
          <a:p>
            <a:r>
              <a:rPr lang="fi-FI" dirty="0" smtClean="0"/>
              <a:t>2.luokalla ei opetella enää erikseen käsialakirjoitusta (”</a:t>
            </a:r>
            <a:r>
              <a:rPr lang="fi-FI" dirty="0" err="1" smtClean="0"/>
              <a:t>kaunoa</a:t>
            </a:r>
            <a:r>
              <a:rPr lang="fi-FI" dirty="0" smtClean="0"/>
              <a:t>”)</a:t>
            </a:r>
          </a:p>
        </p:txBody>
      </p:sp>
    </p:spTree>
    <p:extLst>
      <p:ext uri="{BB962C8B-B14F-4D97-AF65-F5344CB8AC3E}">
        <p14:creationId xmlns:p14="http://schemas.microsoft.com/office/powerpoint/2010/main" val="948387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Mikä muuttuu 3.-4.-luokilla?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Kaikilla luokka-asteilla toteutetaan lukukauden aikana ainakin yksi </a:t>
            </a:r>
            <a:r>
              <a:rPr lang="fi-FI" dirty="0" smtClean="0"/>
              <a:t>ainerajat ylittävä monialainen </a:t>
            </a:r>
            <a:r>
              <a:rPr lang="fi-FI" dirty="0"/>
              <a:t>oppimiskokonaisuus (1.-2.luokat, 3.-4.-luokat ja 5.-6-luokat)- aiheena </a:t>
            </a:r>
            <a:r>
              <a:rPr lang="fi-FI" dirty="0" smtClean="0"/>
              <a:t>lähiympäristö</a:t>
            </a:r>
          </a:p>
          <a:p>
            <a:r>
              <a:rPr lang="fi-FI" dirty="0" smtClean="0"/>
              <a:t>3</a:t>
            </a:r>
            <a:r>
              <a:rPr lang="fi-FI" dirty="0"/>
              <a:t>.-4.-luokilla opiskellaan sekä teknisen että tekstiilityön työtapoja. Sen jälkeen oppilas valitsee ensisijaisen työtavan, jonka oppimiseen hän keskittyy.</a:t>
            </a:r>
          </a:p>
          <a:p>
            <a:r>
              <a:rPr lang="fi-FI" dirty="0"/>
              <a:t>4. luokalla alkaa uutena aineena yhteiskuntaoppi</a:t>
            </a:r>
          </a:p>
          <a:p>
            <a:r>
              <a:rPr lang="fi-FI" dirty="0" smtClean="0"/>
              <a:t>4</a:t>
            </a:r>
            <a:r>
              <a:rPr lang="fi-FI" dirty="0"/>
              <a:t>.-6.-luokilla oppilailla on 1 valinnainen taito- ja taideaineen tunti. Koulussamme se toteutetaan 3 vaihtuvalla kurssilla 12 viikon jaksoissa (kirjallisuus, musiikki ja liikunta)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6260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Mikä muuttuu 5.-6.-luokilla?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Kaikilla luokka-asteilla toteutetaan lukukauden aikana ainakin yksi </a:t>
            </a:r>
            <a:r>
              <a:rPr lang="fi-FI" dirty="0" smtClean="0"/>
              <a:t>ainerajat ylittävä monialainen </a:t>
            </a:r>
            <a:r>
              <a:rPr lang="fi-FI" dirty="0"/>
              <a:t>oppimiskokonaisuus (1.-2.luokat, 3.-4.-luokat ja 5.-6-luokat)- aiheena lähiympäristö</a:t>
            </a:r>
          </a:p>
          <a:p>
            <a:r>
              <a:rPr lang="fi-FI" dirty="0" smtClean="0"/>
              <a:t>Opiskellaan ympäristötietoa, ei erillisinä oppiaineina biologiaa, maantietoa, fysiikkaa ja kemiaa. 6.luokalla ympäristötieto alkaa lukuvuonna 2017-18</a:t>
            </a:r>
          </a:p>
          <a:p>
            <a:r>
              <a:rPr lang="fi-FI" dirty="0" smtClean="0"/>
              <a:t>5.- ja 6.-luokilla oppilas opiskelee käsitöitä ensisijaiseksi valitsemansa työtavan mukaisesti</a:t>
            </a:r>
          </a:p>
          <a:p>
            <a:r>
              <a:rPr lang="fi-FI" dirty="0" smtClean="0"/>
              <a:t>6.luokalla aloitetaan ruotsin (B1)kielen opiskelu</a:t>
            </a:r>
          </a:p>
          <a:p>
            <a:r>
              <a:rPr lang="fi-FI" dirty="0" smtClean="0"/>
              <a:t>Yhteiskuntaoppia opiskellaan 4.-5.-luokilla ja historiaa 5.-6.-luokilla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7489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Mikä on kasvatuskeskustelu?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Koulullamme on käytössä kasvatuskeskustelu ensisijaisena toimenpiteenä tilanteissa, joissa oppilas toistuvasti häiritsee opetusta tai muutoin toimii koulun sääntöjen vastaisesti</a:t>
            </a:r>
            <a:r>
              <a:rPr lang="fi-FI" dirty="0" smtClean="0"/>
              <a:t>. </a:t>
            </a:r>
          </a:p>
          <a:p>
            <a:r>
              <a:rPr lang="fi-FI" dirty="0" smtClean="0"/>
              <a:t>KAKE-lomakkeeseen kirjataan </a:t>
            </a:r>
            <a:r>
              <a:rPr lang="fi-FI" dirty="0"/>
              <a:t>kasvatuskeskusteluun johtaneet tapahtumat, toimenpiteet ja tilanteen seuranta. Lomake arkistoidaan KAKE-kansioon ja keskustelu merkitään </a:t>
            </a:r>
            <a:r>
              <a:rPr lang="fi-FI" dirty="0" err="1"/>
              <a:t>wilmaan</a:t>
            </a:r>
            <a:r>
              <a:rPr lang="fi-FI" dirty="0"/>
              <a:t>. </a:t>
            </a:r>
          </a:p>
          <a:p>
            <a:r>
              <a:rPr lang="fi-FI" dirty="0"/>
              <a:t>Kasvatuskeskustelu toteutetaan 3-portaisesti seuraavasti: </a:t>
            </a:r>
          </a:p>
          <a:p>
            <a:r>
              <a:rPr lang="fi-FI" dirty="0"/>
              <a:t>1. Rikkeen havainnut opettaja tai KAKE-opettaja ja oppilas täyttävät kasvatuskeskustelulomakkeen ja ovat yhteydessä oppilaan kotiin. </a:t>
            </a:r>
          </a:p>
          <a:p>
            <a:r>
              <a:rPr lang="fi-FI" dirty="0"/>
              <a:t>2. Rikkeen toistuessa toinen KAKE-opettaja tai rehtori ja oppilas täyttävät lomakkeen ja ovat yhteydessä kotiin. </a:t>
            </a:r>
          </a:p>
          <a:p>
            <a:r>
              <a:rPr lang="fi-FI" dirty="0"/>
              <a:t>3. Rikkeen edelleen toistuessa keskusteluun osallistuvat asianosaisen opettajan, rehtorin ja oppilaan lisäksi huoltajat. </a:t>
            </a:r>
          </a:p>
          <a:p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Tarvittaessa oppilas voidaan määrätä jälki-istuntoon. Jälki-istunnossa oppilas voidaan määrätä istumaan hiljaa tai tekemään kasvatusta, opetusta tai kehitystä tukevia tehtäviä.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9810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Arvioinnin uudet tuulet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Vähemmän laajoja kokeita (opitun arviointi) </a:t>
            </a:r>
          </a:p>
          <a:p>
            <a:r>
              <a:rPr lang="fi-FI" dirty="0"/>
              <a:t>E</a:t>
            </a:r>
            <a:r>
              <a:rPr lang="fi-FI" dirty="0" smtClean="0"/>
              <a:t>nemmän jatkuvaa arviointia, ohjaavaa palautetta (oppimisen arviointi)</a:t>
            </a:r>
          </a:p>
          <a:p>
            <a:r>
              <a:rPr lang="fi-FI" dirty="0" smtClean="0"/>
              <a:t>Palautekeskusteluja, itse- ja vertaisarviointia</a:t>
            </a:r>
          </a:p>
          <a:p>
            <a:r>
              <a:rPr lang="fi-FI" dirty="0" smtClean="0"/>
              <a:t>Oppilaan laajat itsearvioinnit syys- ja kevätlukukauden lopuksi</a:t>
            </a:r>
            <a:r>
              <a:rPr lang="fi-FI" dirty="0"/>
              <a:t>- oppimisprosessin ja osaamisen arviointi kehittyy luontevaksi osaksi </a:t>
            </a:r>
            <a:r>
              <a:rPr lang="fi-FI" dirty="0" smtClean="0"/>
              <a:t>koulutyötä</a:t>
            </a:r>
          </a:p>
          <a:p>
            <a:r>
              <a:rPr lang="fi-FI" dirty="0" smtClean="0"/>
              <a:t>Arviointikeskustelut </a:t>
            </a:r>
            <a:r>
              <a:rPr lang="fi-FI" dirty="0" smtClean="0"/>
              <a:t>käydään 1. luokan syyslukukaudella sekä 2. ja 6. luokan </a:t>
            </a:r>
            <a:r>
              <a:rPr lang="fi-FI" dirty="0" smtClean="0"/>
              <a:t>kevätlukukaudella</a:t>
            </a: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8695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VÄLI- JA PÄÄTTÖARVIOINTI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1026" y="1930400"/>
            <a:ext cx="8596668" cy="3880773"/>
          </a:xfrm>
        </p:spPr>
        <p:txBody>
          <a:bodyPr/>
          <a:lstStyle/>
          <a:p>
            <a:r>
              <a:rPr lang="fi-FI" dirty="0" smtClean="0"/>
              <a:t>1.luokalla väliarviointi on arviointikeskustelu, ei paperitodistusta</a:t>
            </a:r>
          </a:p>
          <a:p>
            <a:r>
              <a:rPr lang="fi-FI" dirty="0" smtClean="0"/>
              <a:t>2.-4.-luokalla väliarviointi on sanallinen paperitodistus</a:t>
            </a:r>
          </a:p>
          <a:p>
            <a:r>
              <a:rPr lang="fi-FI" dirty="0" smtClean="0"/>
              <a:t>5.-6.-luokilla väliarviointi on paperinen numerotodistus. Taito- ja taideaineista (KU, KÄS, LI, MU) ei tule numeroarviointia, ei myöskään alkavista aineista (5.luokka HI ja 6.luokka RU)</a:t>
            </a:r>
          </a:p>
          <a:p>
            <a:endParaRPr lang="fi-FI" dirty="0"/>
          </a:p>
          <a:p>
            <a:r>
              <a:rPr lang="fi-FI" dirty="0" smtClean="0"/>
              <a:t>1.-4.-luokilla lukuvuositodistus on sanallinen paperitodistus</a:t>
            </a:r>
          </a:p>
          <a:p>
            <a:r>
              <a:rPr lang="fi-FI" dirty="0" smtClean="0"/>
              <a:t>5.-6.-luokilla lukuvuositodistus on paperinen numerotodistus. Taito-ja taideaineista ei tule numeroarviointia.</a:t>
            </a:r>
          </a:p>
          <a:p>
            <a:r>
              <a:rPr lang="fi-FI" dirty="0" smtClean="0"/>
              <a:t>Lisäksi 2.luokan ja 6.luokan keväällä oppilaan ja vanhempien kanssa käydään arviointikeskustelu. Siinä oppilaalle annetaan muuta ohjaavaa palautetta.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0531002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Keltainen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121</TotalTime>
  <Words>646</Words>
  <Application>Microsoft Office PowerPoint</Application>
  <PresentationFormat>Laajakuva</PresentationFormat>
  <Paragraphs>67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Trebuchet MS</vt:lpstr>
      <vt:lpstr>Wingdings</vt:lpstr>
      <vt:lpstr>Wingdings 3</vt:lpstr>
      <vt:lpstr>Pinta</vt:lpstr>
      <vt:lpstr>MIKÄ ON OPETUSSUUNNITELMA?</vt:lpstr>
      <vt:lpstr>Mikä muuttuu kaikilla?     Kehitetään laaja-alaisia taitoja, joita voi harjoitella kaikissa oppiaineissa</vt:lpstr>
      <vt:lpstr>Mikä muuttuu kaikilla?</vt:lpstr>
      <vt:lpstr>Mikä muuttuu 1.-2.-luokilla?</vt:lpstr>
      <vt:lpstr>Mikä muuttuu 3.-4.-luokilla?</vt:lpstr>
      <vt:lpstr>Mikä muuttuu 5.-6.-luokilla?</vt:lpstr>
      <vt:lpstr>Mikä on kasvatuskeskustelu?</vt:lpstr>
      <vt:lpstr>Arvioinnin uudet tuulet</vt:lpstr>
      <vt:lpstr>VÄLI- JA PÄÄTTÖARVIOINTI</vt:lpstr>
      <vt:lpstr>KÄYTTÄYTYMISEN ARVOINTI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MIKÄ ON OPETUSSUUNNITELMA?</dc:title>
  <dc:creator>Pitkälahti Susanna</dc:creator>
  <cp:lastModifiedBy>Yls Otsola Luo</cp:lastModifiedBy>
  <cp:revision>18</cp:revision>
  <dcterms:created xsi:type="dcterms:W3CDTF">2016-08-28T16:53:39Z</dcterms:created>
  <dcterms:modified xsi:type="dcterms:W3CDTF">2016-09-04T07:22:47Z</dcterms:modified>
</cp:coreProperties>
</file>