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0" r:id="rId3"/>
    <p:sldId id="257" r:id="rId4"/>
    <p:sldId id="269" r:id="rId5"/>
    <p:sldId id="270" r:id="rId6"/>
    <p:sldId id="272" r:id="rId7"/>
    <p:sldId id="273" r:id="rId8"/>
    <p:sldId id="27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B3C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301B821-A1FF-4177-AEE7-76D212191A0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4" d="100"/>
          <a:sy n="54" d="100"/>
        </p:scale>
        <p:origin x="928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2784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B33BB8-6C7A-4BE0-9B55-9EAC48D52EC6}" type="datetimeFigureOut">
              <a:rPr lang="en-US"/>
              <a:t>10/22/2020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F7AA83-DE31-4E93-AB07-EF7FB05F6670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212903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11EF64-F73B-4314-BB6F-BC0937BBDF19}" type="datetimeFigureOut">
              <a:rPr lang="en-US"/>
              <a:t>10/22/2020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5E2820-AFE1-45FA-949E-17BDB534E1DC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579979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5E2820-AFE1-45FA-949E-17BDB534E1D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915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42409-6A04-4DC6-AC3A-D3758287A8F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9355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5E2820-AFE1-45FA-949E-17BDB534E1D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1491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5213" y="304800"/>
            <a:ext cx="7091361" cy="2793906"/>
          </a:xfrm>
        </p:spPr>
        <p:txBody>
          <a:bodyPr anchor="b">
            <a:normAutofit/>
          </a:bodyPr>
          <a:lstStyle>
            <a:lvl1pPr algn="l">
              <a:lnSpc>
                <a:spcPct val="80000"/>
              </a:lnSpc>
              <a:defRPr sz="6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5213" y="3108804"/>
            <a:ext cx="7091361" cy="838200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B9702-7FBF-4720-8670-571C5E7EEDDE}" type="datetime1">
              <a:rPr lang="en-US"/>
              <a:t>10/22/2020</a:t>
            </a:fld>
            <a:endParaRPr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90547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27AEA-BBBB-4C9B-AB23-214EAA8AB789}" type="datetime1">
              <a:rPr lang="en-US"/>
              <a:t>10/22/2020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7666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65014" y="304801"/>
            <a:ext cx="17158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09800" y="304801"/>
            <a:ext cx="7502814" cy="54102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1CA30-F5CD-4CA0-B16A-349C6F830700}" type="datetime1">
              <a:rPr lang="en-US"/>
              <a:t>10/22/2020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99497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F48E-ABA0-4B58-B562-D1D7408067C4}" type="datetime1">
              <a:rPr lang="en-US"/>
              <a:t>10/22/2020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89990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0013" y="1600200"/>
            <a:ext cx="6400801" cy="2486025"/>
          </a:xfrm>
        </p:spPr>
        <p:txBody>
          <a:bodyPr anchor="b">
            <a:normAutofit/>
          </a:bodyPr>
          <a:lstStyle>
            <a:lvl1pPr>
              <a:defRPr sz="52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80011" y="4105029"/>
            <a:ext cx="6400801" cy="9144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5034C-8BD9-4B0C-893B-33834FAB227F}" type="datetime1">
              <a:rPr lang="en-US"/>
              <a:t>10/22/2020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17916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08213" y="1600200"/>
            <a:ext cx="4572000" cy="4114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08813" y="1600200"/>
            <a:ext cx="4572000" cy="4114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787AA-CBCD-47F9-A04C-7106C508CDE4}" type="datetime1">
              <a:rPr lang="en-US"/>
              <a:t>10/22/2020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07751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8213" y="1600200"/>
            <a:ext cx="4572000" cy="823912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None/>
              <a:defRPr sz="21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08213" y="2505075"/>
            <a:ext cx="4572000" cy="33375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008813" y="1600200"/>
            <a:ext cx="4572000" cy="823912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None/>
              <a:defRPr sz="21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008813" y="2505075"/>
            <a:ext cx="4572000" cy="33375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CC9DD-75F5-4611-BA0B-CFB1A226639C}" type="datetime1">
              <a:rPr lang="en-US"/>
              <a:t>10/22/2020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33046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0F1F9-2D3D-4243-878F-D000C3F2A1C4}" type="datetime1">
              <a:rPr lang="en-US"/>
              <a:t>10/22/2020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98309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BCBE8-1824-4658-A8BB-BECFAEB7E35A}" type="datetime1">
              <a:rPr lang="en-US"/>
              <a:t>10/22/2020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22526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37612" y="2277477"/>
            <a:ext cx="2743201" cy="2322178"/>
          </a:xfrm>
        </p:spPr>
        <p:txBody>
          <a:bodyPr anchor="b">
            <a:normAutofit/>
          </a:bodyPr>
          <a:lstStyle>
            <a:lvl1pPr>
              <a:defRPr sz="2600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3813" y="533400"/>
            <a:ext cx="6858000" cy="48006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37614" y="4583187"/>
            <a:ext cx="2743200" cy="1131813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5CD17-C377-4DE5-9FCA-CC7471605C58}" type="datetime1">
              <a:rPr lang="en-US"/>
              <a:t>10/22/2020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97700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37612" y="2277477"/>
            <a:ext cx="2743201" cy="2322178"/>
          </a:xfrm>
        </p:spPr>
        <p:txBody>
          <a:bodyPr anchor="b">
            <a:normAutofit/>
          </a:bodyPr>
          <a:lstStyle>
            <a:lvl1pPr>
              <a:defRPr sz="2600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8" name="Rounded Rectangle 7"/>
          <p:cNvSpPr/>
          <p:nvPr/>
        </p:nvSpPr>
        <p:spPr>
          <a:xfrm>
            <a:off x="1293812" y="533400"/>
            <a:ext cx="6858001" cy="4800600"/>
          </a:xfrm>
          <a:prstGeom prst="roundRect">
            <a:avLst>
              <a:gd name="adj" fmla="val 4409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Picture Placeholder 2" descr="An empty placeholder to add an image. Click on the placeholder and select the image that you wish to add."/>
          <p:cNvSpPr>
            <a:spLocks noGrp="1"/>
          </p:cNvSpPr>
          <p:nvPr>
            <p:ph type="pic" idx="1"/>
          </p:nvPr>
        </p:nvSpPr>
        <p:spPr>
          <a:xfrm>
            <a:off x="1408112" y="647700"/>
            <a:ext cx="6629400" cy="4572000"/>
          </a:xfrm>
          <a:prstGeom prst="roundRect">
            <a:avLst>
              <a:gd name="adj" fmla="val 3725"/>
            </a:avLst>
          </a:prstGeom>
        </p:spPr>
        <p:txBody>
          <a:bodyPr tIns="91440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37614" y="4583187"/>
            <a:ext cx="2743200" cy="1131813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E9F02-BE96-4BAE-86A5-1FA60D24CAE2}" type="datetime1">
              <a:rPr lang="en-US"/>
              <a:t>10/22/2020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39301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08213" y="304800"/>
            <a:ext cx="9372600" cy="120041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8213" y="1600200"/>
            <a:ext cx="93726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53576" y="6505078"/>
            <a:ext cx="964036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9D3B9702-7FBF-4720-8670-571C5E7EEDDE}" type="datetime1">
              <a:rPr lang="en-US" smtClean="0"/>
              <a:pPr/>
              <a:t>10/22/2020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80159" y="6505078"/>
            <a:ext cx="6876415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580814" y="6280298"/>
            <a:ext cx="533399" cy="3491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>
                <a:solidFill>
                  <a:srgbClr val="AB3C19"/>
                </a:solidFill>
              </a:defRPr>
            </a:lvl1pPr>
          </a:lstStyle>
          <a:p>
            <a:fld id="{8FDBFFB2-86D9-4B8F-A59A-553A60B94B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255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SzPct val="80000"/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1000"/>
        </a:spcBef>
        <a:buSzPct val="80000"/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1353" y="2689704"/>
            <a:ext cx="5875192" cy="1403927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POMM1002 </a:t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>ESI- </a:t>
            </a:r>
            <a:r>
              <a:rPr lang="fi-FI" dirty="0"/>
              <a:t>JA ALKUOPETUS</a:t>
            </a:r>
            <a:br>
              <a:rPr lang="fi-FI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9728" y="4093631"/>
            <a:ext cx="7091361" cy="838200"/>
          </a:xfrm>
        </p:spPr>
        <p:txBody>
          <a:bodyPr>
            <a:normAutofit/>
          </a:bodyPr>
          <a:lstStyle/>
          <a:p>
            <a:r>
              <a:rPr lang="en-US" dirty="0" smtClean="0"/>
              <a:t>emma.kostiainen@jyu.fi</a:t>
            </a:r>
          </a:p>
          <a:p>
            <a:r>
              <a:rPr lang="en-US" dirty="0" err="1" smtClean="0"/>
              <a:t>Materiaali</a:t>
            </a:r>
            <a:r>
              <a:rPr lang="en-US" dirty="0" smtClean="0"/>
              <a:t> </a:t>
            </a:r>
            <a:r>
              <a:rPr lang="en-US" dirty="0" err="1" smtClean="0"/>
              <a:t>koostettu</a:t>
            </a:r>
            <a:r>
              <a:rPr lang="en-US" dirty="0" smtClean="0"/>
              <a:t> </a:t>
            </a:r>
            <a:r>
              <a:rPr lang="en-US" dirty="0" err="1" smtClean="0"/>
              <a:t>opettajatiimin</a:t>
            </a:r>
            <a:r>
              <a:rPr lang="en-US" dirty="0" smtClean="0"/>
              <a:t> </a:t>
            </a:r>
            <a:r>
              <a:rPr lang="en-US" dirty="0" err="1" smtClean="0"/>
              <a:t>yhteistyönä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286659" y="4034909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784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122" y="-1243013"/>
            <a:ext cx="6400801" cy="2486025"/>
          </a:xfrm>
        </p:spPr>
        <p:txBody>
          <a:bodyPr/>
          <a:lstStyle/>
          <a:p>
            <a:r>
              <a:rPr lang="en-US" dirty="0" smtClean="0"/>
              <a:t>LUENNOLTA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5466" y="3864883"/>
            <a:ext cx="3775303" cy="612114"/>
          </a:xfrm>
        </p:spPr>
        <p:txBody>
          <a:bodyPr/>
          <a:lstStyle/>
          <a:p>
            <a:r>
              <a:rPr lang="en-US" dirty="0" err="1" smtClean="0"/>
              <a:t>Mitä</a:t>
            </a:r>
            <a:r>
              <a:rPr lang="en-US" dirty="0" smtClean="0"/>
              <a:t> </a:t>
            </a:r>
            <a:r>
              <a:rPr lang="en-US" dirty="0" err="1" smtClean="0"/>
              <a:t>jäi</a:t>
            </a:r>
            <a:r>
              <a:rPr lang="en-US" dirty="0" smtClean="0"/>
              <a:t> </a:t>
            </a:r>
            <a:r>
              <a:rPr lang="en-US" dirty="0" err="1" smtClean="0"/>
              <a:t>keikkumaan</a:t>
            </a:r>
            <a:r>
              <a:rPr lang="en-US" dirty="0" smtClean="0"/>
              <a:t> </a:t>
            </a:r>
            <a:r>
              <a:rPr lang="en-US" dirty="0" err="1" smtClean="0"/>
              <a:t>mieleen</a:t>
            </a:r>
            <a:r>
              <a:rPr lang="en-US" dirty="0" smtClean="0"/>
              <a:t>?</a:t>
            </a:r>
          </a:p>
          <a:p>
            <a:endParaRPr lang="en-US" dirty="0"/>
          </a:p>
        </p:txBody>
      </p:sp>
      <p:sp>
        <p:nvSpPr>
          <p:cNvPr id="5" name="Cloud Callout 4"/>
          <p:cNvSpPr/>
          <p:nvPr/>
        </p:nvSpPr>
        <p:spPr>
          <a:xfrm>
            <a:off x="5474524" y="676893"/>
            <a:ext cx="5771408" cy="4102390"/>
          </a:xfrm>
          <a:prstGeom prst="cloudCallout">
            <a:avLst>
              <a:gd name="adj1" fmla="val -95539"/>
              <a:gd name="adj2" fmla="val 22216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000" dirty="0" smtClean="0">
                <a:solidFill>
                  <a:schemeClr val="tx1"/>
                </a:solidFill>
              </a:rPr>
              <a:t>Siirtymä kouluun…  kouluun kiinnittyminen… lapsi on ainutlaatuinen minä… lapsen näkemys oppimisesta… mitä </a:t>
            </a:r>
            <a:r>
              <a:rPr lang="fi-FI" sz="2000" dirty="0" err="1" smtClean="0">
                <a:solidFill>
                  <a:schemeClr val="tx1"/>
                </a:solidFill>
              </a:rPr>
              <a:t>esi</a:t>
            </a:r>
            <a:r>
              <a:rPr lang="fi-FI" sz="2000" dirty="0" smtClean="0">
                <a:solidFill>
                  <a:schemeClr val="tx1"/>
                </a:solidFill>
              </a:rPr>
              <a:t>- ja alkuopetuksesta eteenpäin…??</a:t>
            </a:r>
            <a:endParaRPr lang="fi-FI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4568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06977" y="284843"/>
            <a:ext cx="9372600" cy="870857"/>
          </a:xfrm>
        </p:spPr>
        <p:txBody>
          <a:bodyPr/>
          <a:lstStyle/>
          <a:p>
            <a:r>
              <a:rPr lang="fr-FR" dirty="0" smtClean="0"/>
              <a:t>VIERAILUTEHTÄVÄN PURKUA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23849" y="1318160"/>
            <a:ext cx="9372600" cy="4548250"/>
          </a:xfrm>
        </p:spPr>
        <p:txBody>
          <a:bodyPr>
            <a:normAutofit fontScale="92500" lnSpcReduction="20000"/>
          </a:bodyPr>
          <a:lstStyle/>
          <a:p>
            <a:r>
              <a:rPr lang="fi-FI" b="1" dirty="0" smtClean="0"/>
              <a:t>Oppimisympäristö</a:t>
            </a:r>
            <a:r>
              <a:rPr lang="fi-FI" dirty="0"/>
              <a:t>: fyysinen, psyykkinen, sosiaalinen… – </a:t>
            </a:r>
            <a:r>
              <a:rPr lang="fi-FI" dirty="0" smtClean="0"/>
              <a:t>Millainen tila, </a:t>
            </a:r>
            <a:r>
              <a:rPr lang="fi-FI" dirty="0"/>
              <a:t>t</a:t>
            </a:r>
            <a:r>
              <a:rPr lang="fi-FI" dirty="0" smtClean="0"/>
              <a:t>yöskentelytavat</a:t>
            </a:r>
            <a:r>
              <a:rPr lang="fi-FI" dirty="0"/>
              <a:t>, vuorovaikutus… </a:t>
            </a:r>
            <a:r>
              <a:rPr lang="fi-FI" dirty="0" smtClean="0"/>
              <a:t>?</a:t>
            </a:r>
          </a:p>
          <a:p>
            <a:r>
              <a:rPr lang="fi-FI" b="1" dirty="0" smtClean="0"/>
              <a:t>Oppisisällöt:</a:t>
            </a:r>
            <a:r>
              <a:rPr lang="fi-FI" dirty="0" smtClean="0"/>
              <a:t> </a:t>
            </a:r>
            <a:r>
              <a:rPr lang="fi-FI" dirty="0"/>
              <a:t>laaja-alaiset </a:t>
            </a:r>
            <a:r>
              <a:rPr lang="fi-FI" dirty="0" smtClean="0"/>
              <a:t>oppimiskokonaisuudet</a:t>
            </a:r>
            <a:r>
              <a:rPr lang="fi-FI" dirty="0"/>
              <a:t>, </a:t>
            </a:r>
            <a:r>
              <a:rPr lang="fi-FI" dirty="0" smtClean="0"/>
              <a:t>oppiaineet? </a:t>
            </a:r>
            <a:endParaRPr lang="fi-FI" dirty="0"/>
          </a:p>
          <a:p>
            <a:r>
              <a:rPr lang="fi-FI" b="1" dirty="0" smtClean="0"/>
              <a:t>Toiminta &amp; ohjaaminen</a:t>
            </a:r>
            <a:r>
              <a:rPr lang="fi-FI" dirty="0" smtClean="0"/>
              <a:t>: Lapsikeskeisyys </a:t>
            </a:r>
            <a:r>
              <a:rPr lang="fi-FI" dirty="0"/>
              <a:t>vs. opettajajohtoisuus – Leikin merkitys, sija ja tila – Millaista toimintaa: mitä lapsi ohjataan tekemään (lapsen toimijuus) – Lapsen saama palaute (opettajalta, vertaisilta), </a:t>
            </a:r>
            <a:r>
              <a:rPr lang="fi-FI" dirty="0" smtClean="0"/>
              <a:t>itsearviointi? Miten </a:t>
            </a:r>
            <a:r>
              <a:rPr lang="fi-FI" dirty="0"/>
              <a:t>palautteella ohjattiin lapsen toimintaa? </a:t>
            </a:r>
            <a:r>
              <a:rPr lang="fi-FI" dirty="0" smtClean="0"/>
              <a:t> Oliko </a:t>
            </a:r>
            <a:r>
              <a:rPr lang="fi-FI" dirty="0"/>
              <a:t>palaute oppimista/työskentelyä/käyttäytymistä edistävää? – Moniammatillisuus opetuksessa? Samanaikaisopettamisen tai tiimiopettajuuden muotoja? </a:t>
            </a:r>
          </a:p>
          <a:p>
            <a:r>
              <a:rPr lang="fi-FI" b="1" dirty="0" smtClean="0"/>
              <a:t>Kasvun </a:t>
            </a:r>
            <a:r>
              <a:rPr lang="fi-FI" b="1" dirty="0"/>
              <a:t>ja oppimisen </a:t>
            </a:r>
            <a:r>
              <a:rPr lang="fi-FI" b="1" dirty="0" smtClean="0"/>
              <a:t>tukeminen:</a:t>
            </a:r>
            <a:r>
              <a:rPr lang="fi-FI" dirty="0" smtClean="0"/>
              <a:t> </a:t>
            </a:r>
            <a:r>
              <a:rPr lang="fi-FI" dirty="0"/>
              <a:t>– Miten opetusta eriytettiin? – Miten lapsen yksilölliset lähtökohdat/oppimiseen liittyvät haasteet otettiin huomioon</a:t>
            </a:r>
            <a:r>
              <a:rPr lang="fi-FI" dirty="0" smtClean="0"/>
              <a:t>?</a:t>
            </a:r>
          </a:p>
          <a:p>
            <a:pPr marL="45720" indent="0">
              <a:buNone/>
            </a:pPr>
            <a:endParaRPr lang="en-US" dirty="0" smtClean="0"/>
          </a:p>
          <a:p>
            <a:pPr marL="45720" indent="0">
              <a:buNone/>
            </a:pPr>
            <a:r>
              <a:rPr lang="en-US" dirty="0" err="1" smtClean="0"/>
              <a:t>Kirjatkaa</a:t>
            </a:r>
            <a:r>
              <a:rPr lang="en-US" dirty="0" smtClean="0"/>
              <a:t> </a:t>
            </a:r>
            <a:r>
              <a:rPr lang="en-US" dirty="0" err="1" smtClean="0"/>
              <a:t>havaintojanne</a:t>
            </a:r>
            <a:r>
              <a:rPr lang="en-US" dirty="0" smtClean="0"/>
              <a:t> </a:t>
            </a:r>
            <a:r>
              <a:rPr lang="en-US" dirty="0" err="1" smtClean="0"/>
              <a:t>ryhmämuistioon</a:t>
            </a:r>
            <a:r>
              <a:rPr lang="en-US" dirty="0" smtClean="0"/>
              <a:t>:</a:t>
            </a:r>
          </a:p>
          <a:p>
            <a:pPr marL="45720" indent="0">
              <a:buNone/>
            </a:pPr>
            <a:r>
              <a:rPr lang="en-US" dirty="0" smtClean="0"/>
              <a:t>https</a:t>
            </a:r>
            <a:r>
              <a:rPr lang="en-US" dirty="0"/>
              <a:t>://peda.net/id/85abc93813a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77091" y="711200"/>
            <a:ext cx="1931122" cy="4110182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800" dirty="0"/>
              <a:t>Mikä innosti, kiinnosti, ihmetytti, ärsytti?</a:t>
            </a:r>
          </a:p>
        </p:txBody>
      </p:sp>
    </p:spTree>
    <p:extLst>
      <p:ext uri="{BB962C8B-B14F-4D97-AF65-F5344CB8AC3E}">
        <p14:creationId xmlns:p14="http://schemas.microsoft.com/office/powerpoint/2010/main" val="2083928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0613" y="0"/>
            <a:ext cx="9372600" cy="1200416"/>
          </a:xfrm>
        </p:spPr>
        <p:txBody>
          <a:bodyPr/>
          <a:lstStyle/>
          <a:p>
            <a:r>
              <a:rPr lang="fi-FI" dirty="0"/>
              <a:t>OPPIMISKÄSITYKSISTÄ – 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>ESI- </a:t>
            </a:r>
            <a:r>
              <a:rPr lang="fi-FI" dirty="0"/>
              <a:t>JA ALKUOPETUS (OPS 2014)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41958" y="1200416"/>
            <a:ext cx="9372600" cy="4348018"/>
          </a:xfrm>
        </p:spPr>
        <p:txBody>
          <a:bodyPr>
            <a:noAutofit/>
          </a:bodyPr>
          <a:lstStyle/>
          <a:p>
            <a:r>
              <a:rPr lang="fi-FI" sz="1800" dirty="0" smtClean="0"/>
              <a:t>Lapset </a:t>
            </a:r>
            <a:r>
              <a:rPr lang="fi-FI" sz="1800" dirty="0"/>
              <a:t>omaksuvat uusia tietoja ja taitoja vuorovaikutuksessa toisten lasten, opettajien, eri yhteisöjen ja lähiympäristön kanssa. </a:t>
            </a:r>
          </a:p>
          <a:p>
            <a:r>
              <a:rPr lang="fi-FI" sz="1800" dirty="0" smtClean="0"/>
              <a:t>Oppiminen </a:t>
            </a:r>
            <a:r>
              <a:rPr lang="fi-FI" sz="1800" dirty="0"/>
              <a:t>on kokonaisvaltainen tapahtuma, jossa toiminta, tunteet, aistihavainnot, keholliset kokemukset ja ajattelu </a:t>
            </a:r>
            <a:r>
              <a:rPr lang="fi-FI" sz="1800" dirty="0" smtClean="0"/>
              <a:t>yhdistyvät.</a:t>
            </a:r>
          </a:p>
          <a:p>
            <a:r>
              <a:rPr lang="fi-FI" sz="1800" dirty="0" smtClean="0"/>
              <a:t>Olennaista </a:t>
            </a:r>
            <a:r>
              <a:rPr lang="fi-FI" sz="1800" dirty="0"/>
              <a:t>oppimisessa on lasten oma toiminta ja luottamus omiin mahdollisuuksiinsa oppijana. </a:t>
            </a:r>
          </a:p>
          <a:p>
            <a:r>
              <a:rPr lang="fi-FI" sz="1800" dirty="0" smtClean="0"/>
              <a:t>Lasten </a:t>
            </a:r>
            <a:r>
              <a:rPr lang="fi-FI" sz="1800" dirty="0"/>
              <a:t>tahdolla ja kehittyvällä taidolla toimia yhdessä on merkitystä oppimiselle. </a:t>
            </a:r>
          </a:p>
          <a:p>
            <a:r>
              <a:rPr lang="fi-FI" sz="1800" dirty="0" smtClean="0"/>
              <a:t>Oppimisen </a:t>
            </a:r>
            <a:r>
              <a:rPr lang="fi-FI" sz="1800" dirty="0"/>
              <a:t>lähtökohtana ovat kunkin lapsen aiemmat kokemukset ja hänen osaamisensa </a:t>
            </a:r>
            <a:r>
              <a:rPr lang="fi-FI" sz="1800" dirty="0" smtClean="0"/>
              <a:t>-&gt; </a:t>
            </a:r>
            <a:r>
              <a:rPr lang="fi-FI" sz="1800" dirty="0"/>
              <a:t>vahva yksilöllisyyden merkitys. </a:t>
            </a:r>
          </a:p>
          <a:p>
            <a:r>
              <a:rPr lang="fi-FI" sz="1800" dirty="0" smtClean="0"/>
              <a:t>Lapset </a:t>
            </a:r>
            <a:r>
              <a:rPr lang="fi-FI" sz="1800" dirty="0"/>
              <a:t>opettelevat toimimaan yhteistyössä muiden kanssa ja asettamaan tavoitteita omalle ja yhteiselle toiminnalle </a:t>
            </a:r>
          </a:p>
          <a:p>
            <a:r>
              <a:rPr lang="fi-FI" sz="1800" dirty="0" smtClean="0"/>
              <a:t>Uusien </a:t>
            </a:r>
            <a:r>
              <a:rPr lang="fi-FI" sz="1800" dirty="0"/>
              <a:t>tietojen ja taitojen oppimisen tulisi herättää lapsissa halun oppia lisää.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866169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LAAJA-ALAINEN OSAAMINEN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Laaja-alaisella </a:t>
            </a:r>
            <a:r>
              <a:rPr lang="fi-FI" dirty="0"/>
              <a:t>osaamisella tarkoitetaan tietojen, taitojen, arvojen, asenteiden ja tahdon muodostamaa kokonaisuutta. Se tarkoittaa myös kykyä käyttää tietoja ja taitoja tilanteen edellyttämällä tavalla. </a:t>
            </a:r>
            <a:endParaRPr lang="fi-FI" dirty="0" smtClean="0"/>
          </a:p>
          <a:p>
            <a:r>
              <a:rPr lang="fi-FI" dirty="0" smtClean="0"/>
              <a:t>Laaja-alainen </a:t>
            </a:r>
            <a:r>
              <a:rPr lang="fi-FI" dirty="0"/>
              <a:t>oppiminen jatkuu läpi elämän. </a:t>
            </a:r>
            <a:endParaRPr lang="fi-FI" dirty="0" smtClean="0"/>
          </a:p>
          <a:p>
            <a:r>
              <a:rPr lang="fi-FI" dirty="0" smtClean="0"/>
              <a:t>Laaja-alaisen </a:t>
            </a:r>
            <a:r>
              <a:rPr lang="fi-FI" dirty="0"/>
              <a:t>oppimisen kehittymiseen vaikuttaa tietosisältöjä enemmän se, miten työskennellään, millaiseksi oppimisympäristöt rakennetaan ja miten lasten oppimista ja hyvinvointia tuetaan.</a:t>
            </a:r>
          </a:p>
          <a:p>
            <a:r>
              <a:rPr lang="fi-FI" dirty="0"/>
              <a:t>Miksi kokonaisopetuksen / eheytetyn opetuksen periaatteet ovat vaarassa väistyä alkuopetuksen jälkeen? </a:t>
            </a:r>
          </a:p>
        </p:txBody>
      </p:sp>
    </p:spTree>
    <p:extLst>
      <p:ext uri="{BB962C8B-B14F-4D97-AF65-F5344CB8AC3E}">
        <p14:creationId xmlns:p14="http://schemas.microsoft.com/office/powerpoint/2010/main" val="100520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4416" y="186047"/>
            <a:ext cx="9372600" cy="728353"/>
          </a:xfrm>
        </p:spPr>
        <p:txBody>
          <a:bodyPr/>
          <a:lstStyle/>
          <a:p>
            <a:r>
              <a:rPr lang="fi-FI" dirty="0" smtClean="0"/>
              <a:t>Leikki ja osallisuus?</a:t>
            </a:r>
            <a:endParaRPr lang="fi-FI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759" y="1021994"/>
            <a:ext cx="5482584" cy="41148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Content Placeholder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0343" y="1021994"/>
            <a:ext cx="6071862" cy="459606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713264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207" y="0"/>
            <a:ext cx="10880168" cy="1200416"/>
          </a:xfrm>
        </p:spPr>
        <p:txBody>
          <a:bodyPr>
            <a:normAutofit fontScale="90000"/>
          </a:bodyPr>
          <a:lstStyle/>
          <a:p>
            <a:r>
              <a:rPr lang="fi-FI" dirty="0"/>
              <a:t>Kokonaisopetus </a:t>
            </a:r>
            <a:r>
              <a:rPr lang="fi-FI" dirty="0" smtClean="0"/>
              <a:t>(</a:t>
            </a:r>
            <a:r>
              <a:rPr lang="fi-FI" dirty="0"/>
              <a:t>Halonen 2011, Kainulaisen 2018 mukaan) </a:t>
            </a:r>
            <a:br>
              <a:rPr lang="fi-FI" dirty="0"/>
            </a:br>
            <a:endParaRPr lang="fi-FI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394" y="1027455"/>
            <a:ext cx="5786897" cy="4114800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6430744" y="1362714"/>
            <a:ext cx="5150069" cy="33874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3200" dirty="0" smtClean="0"/>
              <a:t>POHDITTAVAA:</a:t>
            </a:r>
          </a:p>
          <a:p>
            <a:r>
              <a:rPr lang="fi-FI" sz="3200" dirty="0" smtClean="0"/>
              <a:t>Miksi kokonaisopetus usein päättyy alkuopetuksen jälkeen?</a:t>
            </a:r>
          </a:p>
          <a:p>
            <a:endParaRPr lang="fi-FI" sz="3200" dirty="0" smtClean="0"/>
          </a:p>
          <a:p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2466044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4561354" y="1548948"/>
            <a:ext cx="3321269" cy="262666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2800" dirty="0"/>
              <a:t>Ensi kerralla: </a:t>
            </a:r>
            <a:endParaRPr lang="fi-FI" sz="2800" dirty="0" smtClean="0"/>
          </a:p>
          <a:p>
            <a:endParaRPr lang="fi-FI" sz="2800" dirty="0"/>
          </a:p>
          <a:p>
            <a:endParaRPr lang="fi-FI" sz="2800" dirty="0" smtClean="0"/>
          </a:p>
          <a:p>
            <a:r>
              <a:rPr lang="fi-FI" sz="2800" dirty="0" smtClean="0"/>
              <a:t>Tiedonkäsitykset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256923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hildren Playing 16x9">
  <a:themeElements>
    <a:clrScheme name="Children Happy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9D66D"/>
      </a:accent5>
      <a:accent6>
        <a:srgbClr val="838383"/>
      </a:accent6>
      <a:hlink>
        <a:srgbClr val="F59E00"/>
      </a:hlink>
      <a:folHlink>
        <a:srgbClr val="B2B2B2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03461883.potx" id="{18737D51-7733-4200-B5C9-BF22CA2CE631}" vid="{40CEFE45-12FF-4454-86EB-59F04C858872}"/>
    </a:ext>
  </a:extLst>
</a:theme>
</file>

<file path=ppt/theme/theme2.xml><?xml version="1.0" encoding="utf-8"?>
<a:theme xmlns:a="http://schemas.openxmlformats.org/drawingml/2006/main" name="Office Theme">
  <a:themeElements>
    <a:clrScheme name="Children Happy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9D66D"/>
      </a:accent5>
      <a:accent6>
        <a:srgbClr val="838383"/>
      </a:accent6>
      <a:hlink>
        <a:srgbClr val="F59E00"/>
      </a:hlink>
      <a:folHlink>
        <a:srgbClr val="B2B2B2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Children Happy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9D66D"/>
      </a:accent5>
      <a:accent6>
        <a:srgbClr val="838383"/>
      </a:accent6>
      <a:hlink>
        <a:srgbClr val="F59E00"/>
      </a:hlink>
      <a:folHlink>
        <a:srgbClr val="B2B2B2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Children playing education presentation design (cartoon illustration, widescreen)</Template>
  <TotalTime>117</TotalTime>
  <Words>368</Words>
  <Application>Microsoft Office PowerPoint</Application>
  <PresentationFormat>Widescreen</PresentationFormat>
  <Paragraphs>39</Paragraphs>
  <Slides>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Euphemia</vt:lpstr>
      <vt:lpstr>Wingdings</vt:lpstr>
      <vt:lpstr>Children Playing 16x9</vt:lpstr>
      <vt:lpstr>POMM1002   ESI- JA ALKUOPETUS </vt:lpstr>
      <vt:lpstr>LUENNOLTA</vt:lpstr>
      <vt:lpstr>VIERAILUTEHTÄVÄN PURKUA</vt:lpstr>
      <vt:lpstr>OPPIMISKÄSITYKSISTÄ –  ESI- JA ALKUOPETUS (OPS 2014)</vt:lpstr>
      <vt:lpstr>LAAJA-ALAINEN OSAAMINEN </vt:lpstr>
      <vt:lpstr>Leikki ja osallisuus?</vt:lpstr>
      <vt:lpstr>Kokonaisopetus (Halonen 2011, Kainulaisen 2018 mukaan)  </vt:lpstr>
      <vt:lpstr>PowerPoint Presentation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POMM1001   ESI- JA ALKUOPETUS</dc:title>
  <dc:creator>Oksanen, Paula</dc:creator>
  <cp:lastModifiedBy>Kostiainen, Emma</cp:lastModifiedBy>
  <cp:revision>18</cp:revision>
  <dcterms:created xsi:type="dcterms:W3CDTF">2019-10-23T20:22:50Z</dcterms:created>
  <dcterms:modified xsi:type="dcterms:W3CDTF">2020-10-22T05:06:57Z</dcterms:modified>
</cp:coreProperties>
</file>