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7" r:id="rId18"/>
    <p:sldId id="273" r:id="rId19"/>
    <p:sldId id="274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DE68-C122-4FA6-A6DF-1798D1CFC21C}" type="datetimeFigureOut">
              <a:rPr lang="fi-FI" smtClean="0"/>
              <a:pPr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796F-201C-4972-92AA-FE1BB0F79EA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BYSANTTI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Kirkon keskuspaikkana oli Hagia Sofian kirkko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Rakennettu 500-luvulla</a:t>
            </a:r>
          </a:p>
          <a:p>
            <a:pPr>
              <a:buNone/>
            </a:pPr>
            <a:endParaRPr lang="fi-FI" dirty="0" smtClean="0">
              <a:solidFill>
                <a:schemeClr val="accent1"/>
              </a:solidFill>
            </a:endParaRPr>
          </a:p>
          <a:p>
            <a:r>
              <a:rPr lang="fi-FI" dirty="0" smtClean="0">
                <a:solidFill>
                  <a:schemeClr val="accent1"/>
                </a:solidFill>
              </a:rPr>
              <a:t>Hagia Sofia = Pyhän viisauden kirkko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2050" name="Picture 2" descr="J:\ORTOBOXI\KUVAPANKKI\hagia sofia pössi\DSCN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Kirkon jumalanpalveluselämä loi perustan nykyiselle jumalanpalvelukselle.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Hovilla oli siihen vaikutuksensa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D:\ORTOBOXI\Kuvapankki nettiin\Katedraali\OKMuut kuin ikonit\_MG_8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Esim. papiston jumalanpalvelus-vaatteissa näkyy Bysantin hovimuoti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D:\ORTOBOXI\Kuvapankki nettiin\OKVaatteet\IMG_0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Ikonostaasin kuninkaanovet saavat nimityksensä siitä, että keisari sai kulkea niistä.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D:\ORTOBOXI\Kuvapankki nettiin\Katedraali\OKMuut kuin ikonit\_MG_8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Kirkkoa johti Konstantinopolin patriarkka</a:t>
            </a:r>
          </a:p>
          <a:p>
            <a:endParaRPr lang="fi-FI" dirty="0"/>
          </a:p>
          <a:p>
            <a:r>
              <a:rPr lang="fi-FI" dirty="0" smtClean="0">
                <a:solidFill>
                  <a:schemeClr val="accent1"/>
                </a:solidFill>
              </a:rPr>
              <a:t>Patriarkan valinnan vahvisti keisari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D:\ORTOBOXI\Kuvapankki nettiin\SEmppa ja kulttuurikeskus\_MG_3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Vuonna 475 Länsi-Rooma kukistui kansainvaellusten myötä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Imperiumi hajosi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Paavin asema korostui lännessä.</a:t>
            </a:r>
            <a:endParaRPr lang="fi-FI" dirty="0"/>
          </a:p>
        </p:txBody>
      </p:sp>
      <p:pic>
        <p:nvPicPr>
          <p:cNvPr id="12290" name="Picture 2" descr="D:\ORTOBOXI\Kuvapankki nettiin\OKSuomen kirkkohistoria\paavi ja patriark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76" y="1769205"/>
            <a:ext cx="3813048" cy="41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Bysantin kulta-aikaa oli 800-1000 -luvut</a:t>
            </a:r>
            <a:endParaRPr lang="fi-FI" dirty="0"/>
          </a:p>
        </p:txBody>
      </p:sp>
      <p:pic>
        <p:nvPicPr>
          <p:cNvPr id="16386" name="Picture 2" descr="D:\ORTOBOXI\Henkilöt\Kaksipainen kot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118" y="1628800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dirty="0" smtClean="0">
                <a:solidFill>
                  <a:schemeClr val="accent1"/>
                </a:solidFill>
              </a:rPr>
              <a:t>Bysantin merkkejä Suomessa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Kaksipäinen kotka Helsingin </a:t>
            </a:r>
            <a:r>
              <a:rPr lang="fi-FI" dirty="0" smtClean="0">
                <a:solidFill>
                  <a:schemeClr val="accent1"/>
                </a:solidFill>
              </a:rPr>
              <a:t>kauppatorilla.</a:t>
            </a:r>
          </a:p>
          <a:p>
            <a:r>
              <a:rPr lang="fi-FI" dirty="0" smtClean="0">
                <a:solidFill>
                  <a:schemeClr val="accent1"/>
                </a:solidFill>
              </a:rPr>
              <a:t>Bysantin romahdettua Venäjä otti itselleen kolmannen Rooman aseman. Myös kaksipäinen kotka otettiin sen symboliksi.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D:\ORTOBOXI\Kuvapankki nettiin\OKUspenski\P7260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Joensuun pappisseminaarin harjoittelukirkko on rakennettu bysanttilaisen mallin mukaan sekä koristeltu sisältä </a:t>
            </a:r>
            <a:r>
              <a:rPr lang="fi-FI" b="1" dirty="0" smtClean="0">
                <a:solidFill>
                  <a:schemeClr val="accent1"/>
                </a:solidFill>
              </a:rPr>
              <a:t>bysanttilaisella </a:t>
            </a:r>
            <a:r>
              <a:rPr lang="fi-FI" b="1" dirty="0">
                <a:solidFill>
                  <a:schemeClr val="accent1"/>
                </a:solidFill>
              </a:rPr>
              <a:t>taiteella, samoin kuin mm. Iisalmen kirkko ja Espoon Tapiolan kirkko tai Lintulan luostarin ikonostaasi. </a:t>
            </a:r>
            <a:endParaRPr lang="fi-FI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pic>
        <p:nvPicPr>
          <p:cNvPr id="14338" name="Picture 2" descr="D:\ORTOBOXI\Kuvapankki nettiin\SEmppa ja kulttuurikeskus\_MG_36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5362" name="Picture 2" descr="D:\ORTOBOXI\Kuvapankki nettiin\SEmppa ja kulttuurikeskus\_MG_3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7956376" cy="530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Konstantinos</a:t>
            </a:r>
            <a:r>
              <a:rPr lang="fi-FI" dirty="0" smtClean="0"/>
              <a:t> perusti Roomaan uuden pääkaupungin, Konstantinopolin.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Se sijaitsi </a:t>
            </a:r>
            <a:r>
              <a:rPr lang="fi-FI" dirty="0" err="1" smtClean="0">
                <a:solidFill>
                  <a:schemeClr val="accent1"/>
                </a:solidFill>
              </a:rPr>
              <a:t>Bosborin</a:t>
            </a:r>
            <a:r>
              <a:rPr lang="fi-FI" dirty="0" smtClean="0">
                <a:solidFill>
                  <a:schemeClr val="accent1"/>
                </a:solidFill>
              </a:rPr>
              <a:t> salmen rannalla, </a:t>
            </a:r>
            <a:r>
              <a:rPr lang="fi-FI" dirty="0" err="1" smtClean="0">
                <a:solidFill>
                  <a:schemeClr val="accent1"/>
                </a:solidFill>
              </a:rPr>
              <a:t>Bysantionin</a:t>
            </a:r>
            <a:r>
              <a:rPr lang="fi-FI" dirty="0" smtClean="0">
                <a:solidFill>
                  <a:schemeClr val="accent1"/>
                </a:solidFill>
              </a:rPr>
              <a:t> kauppapaikalla.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ORTOBOXI\Kartat\euroopp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7990" y="1700809"/>
            <a:ext cx="4838810" cy="3711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Konstantinos</a:t>
            </a:r>
            <a:r>
              <a:rPr lang="fi-FI" dirty="0" smtClean="0"/>
              <a:t> antoi kristityille monia etuja: </a:t>
            </a:r>
          </a:p>
          <a:p>
            <a:pPr lvl="1"/>
            <a:r>
              <a:rPr lang="fi-FI" dirty="0" smtClean="0"/>
              <a:t>Verohelpotuksia</a:t>
            </a:r>
          </a:p>
          <a:p>
            <a:pPr lvl="1"/>
            <a:r>
              <a:rPr lang="fi-FI" dirty="0" smtClean="0"/>
              <a:t>Rakensi kirkkoja</a:t>
            </a:r>
          </a:p>
          <a:p>
            <a:pPr lvl="1"/>
            <a:r>
              <a:rPr lang="fi-FI" dirty="0" smtClean="0"/>
              <a:t>Rahalahjoitukset</a:t>
            </a:r>
          </a:p>
          <a:p>
            <a:pPr lvl="1"/>
            <a:r>
              <a:rPr lang="fi-FI" dirty="0" smtClean="0"/>
              <a:t>Kirkon hallinnon järjestäminen</a:t>
            </a:r>
          </a:p>
          <a:p>
            <a:pPr lvl="1"/>
            <a:r>
              <a:rPr lang="fi-FI" dirty="0" smtClean="0"/>
              <a:t>Sunnuntai vapaapäiväksi</a:t>
            </a:r>
          </a:p>
        </p:txBody>
      </p:sp>
      <p:pic>
        <p:nvPicPr>
          <p:cNvPr id="2050" name="Picture 2" descr="D:\ORTOBOXI\Kuvapankki nettiin\Ullalta\keisari konstantin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328" y="1412776"/>
            <a:ext cx="318410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Bysantista tuli kristinuskon keskus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Se piti yllä hellenististä kulttuuria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(</a:t>
            </a:r>
            <a:r>
              <a:rPr lang="fi-FI" dirty="0" err="1" smtClean="0">
                <a:solidFill>
                  <a:schemeClr val="accent1"/>
                </a:solidFill>
              </a:rPr>
              <a:t>Hellensitinen</a:t>
            </a:r>
            <a:r>
              <a:rPr lang="fi-FI" dirty="0" smtClean="0">
                <a:solidFill>
                  <a:schemeClr val="accent1"/>
                </a:solidFill>
              </a:rPr>
              <a:t>: monen kulttuurin sekoitus, kreikka </a:t>
            </a:r>
            <a:r>
              <a:rPr lang="fi-FI" dirty="0" err="1" smtClean="0">
                <a:solidFill>
                  <a:schemeClr val="accent1"/>
                </a:solidFill>
              </a:rPr>
              <a:t>pääällimmäisenä</a:t>
            </a:r>
            <a:r>
              <a:rPr lang="fi-FI" dirty="0" smtClean="0">
                <a:solidFill>
                  <a:schemeClr val="accent1"/>
                </a:solidFill>
              </a:rPr>
              <a:t>)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3076" name="Picture 4" descr="D:\ORTOBOXI\Kuvapankki nettiin\SEmppa ja kulttuurikeskus\_MG_36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Bysantista tuli</a:t>
            </a:r>
          </a:p>
          <a:p>
            <a:pPr lvl="1"/>
            <a:r>
              <a:rPr lang="fi-FI" dirty="0" smtClean="0"/>
              <a:t>Talouden</a:t>
            </a:r>
          </a:p>
          <a:p>
            <a:pPr lvl="1"/>
            <a:r>
              <a:rPr lang="fi-FI" dirty="0" smtClean="0"/>
              <a:t>Tieteen</a:t>
            </a:r>
          </a:p>
          <a:p>
            <a:pPr lvl="1"/>
            <a:r>
              <a:rPr lang="fi-FI" dirty="0" smtClean="0"/>
              <a:t>Taiteen ja</a:t>
            </a:r>
          </a:p>
          <a:p>
            <a:pPr lvl="1"/>
            <a:r>
              <a:rPr lang="fi-FI" dirty="0" smtClean="0"/>
              <a:t>Teologian keskus</a:t>
            </a:r>
            <a:endParaRPr lang="fi-FI" dirty="0"/>
          </a:p>
        </p:txBody>
      </p:sp>
      <p:pic>
        <p:nvPicPr>
          <p:cNvPr id="4098" name="Picture 2" descr="D:\ORTOBOXI\Kuvapankki nettiin\Katedraali\OKpyhät ortoboxiin\Johannes_Krysostomos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37" y="1600200"/>
            <a:ext cx="39201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/>
                </a:solidFill>
              </a:rPr>
              <a:t>KAUPPA</a:t>
            </a:r>
            <a:endParaRPr lang="fi-FI" sz="1800" dirty="0">
              <a:solidFill>
                <a:schemeClr val="accent1"/>
              </a:solidFill>
            </a:endParaRPr>
          </a:p>
          <a:p>
            <a:pPr lvl="1"/>
            <a:r>
              <a:rPr lang="fi-FI" b="1" dirty="0">
                <a:solidFill>
                  <a:schemeClr val="accent1"/>
                </a:solidFill>
              </a:rPr>
              <a:t>Kauppaa mm. slaavien ja viikinkien kanssa</a:t>
            </a:r>
            <a:endParaRPr lang="fi-FI" sz="1600" dirty="0">
              <a:solidFill>
                <a:schemeClr val="accent1"/>
              </a:solidFill>
            </a:endParaRPr>
          </a:p>
          <a:p>
            <a:pPr lvl="1"/>
            <a:r>
              <a:rPr lang="fi-FI" b="1" dirty="0">
                <a:solidFill>
                  <a:schemeClr val="accent1"/>
                </a:solidFill>
              </a:rPr>
              <a:t>Yhteyksiä Suomeen asti</a:t>
            </a:r>
            <a:endParaRPr lang="fi-FI" sz="1600" dirty="0">
              <a:solidFill>
                <a:schemeClr val="accent1"/>
              </a:solidFill>
            </a:endParaRPr>
          </a:p>
          <a:p>
            <a:pPr>
              <a:buNone/>
            </a:pPr>
            <a:endParaRPr lang="fi-FI" dirty="0"/>
          </a:p>
        </p:txBody>
      </p:sp>
      <p:pic>
        <p:nvPicPr>
          <p:cNvPr id="5122" name="Picture 2" descr="D:\ORTOBOXI\Kuvapankki nettiin\OKSuomen kirkkohistoria\ilomantsin risti pie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552" y="1556792"/>
            <a:ext cx="3556848" cy="3997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Taide: 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Vaikutteita lännestä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Mosaiikkitekniikka</a:t>
            </a:r>
          </a:p>
          <a:p>
            <a:pPr lvl="1"/>
            <a:r>
              <a:rPr lang="fi-FI" dirty="0" smtClean="0">
                <a:solidFill>
                  <a:schemeClr val="accent1"/>
                </a:solidFill>
              </a:rPr>
              <a:t>Ikonitaide erityisesti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J:\ORTOBOXI\KUVAPANKKI\hagia sofia pössi\DSCN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Kirkko ja valtio olivat tiiviissä yhteistyössä.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1"/>
                </a:solidFill>
              </a:rPr>
              <a:t>Alettiin puhua ”Bysanttilaisesta sinfoniasta” 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D:\ORTOBOXI\Kuvapankki nettiin\SEmppa ja kulttuurikeskus\_MG_3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Keisarilla oli suuri vaikutusvalta kirkossa.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Toiset pyrkivät vaikuttamaan opillisiinkin kysymyksiin. </a:t>
            </a:r>
          </a:p>
          <a:p>
            <a:endParaRPr lang="fi-FI" dirty="0" smtClean="0"/>
          </a:p>
          <a:p>
            <a:pPr>
              <a:buNone/>
            </a:pPr>
            <a:endParaRPr lang="fi-FI" dirty="0"/>
          </a:p>
          <a:p>
            <a:r>
              <a:rPr lang="fi-FI" sz="2000" dirty="0" smtClean="0">
                <a:solidFill>
                  <a:schemeClr val="accent1"/>
                </a:solidFill>
              </a:rPr>
              <a:t>Mm. keisari Leo kielsi ikonien käytön</a:t>
            </a:r>
          </a:p>
        </p:txBody>
      </p:sp>
      <p:pic>
        <p:nvPicPr>
          <p:cNvPr id="7170" name="Picture 2" descr="D:\ORTOBOXI\Kuvapankki nettiin\ikonit\Kristus kaikkivalti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010" y="1628800"/>
            <a:ext cx="325598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255</Words>
  <Application>Microsoft Office PowerPoint</Application>
  <PresentationFormat>Näytössä katseltava diaesitys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BYSANTTI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Bysantin merkkejä Suomessa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BYSANTTI</dc:title>
  <dc:creator>Sami</dc:creator>
  <cp:lastModifiedBy>Sami</cp:lastModifiedBy>
  <cp:revision>9</cp:revision>
  <dcterms:created xsi:type="dcterms:W3CDTF">2012-10-31T15:16:58Z</dcterms:created>
  <dcterms:modified xsi:type="dcterms:W3CDTF">2019-02-20T03:43:00Z</dcterms:modified>
</cp:coreProperties>
</file>