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784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650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525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8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313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959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467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864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192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241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67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F62B7-4842-4E53-AD5E-49EC5AE90910}" type="datetimeFigureOut">
              <a:rPr lang="fi-FI" smtClean="0"/>
              <a:t>10.4.2018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A117-E8A2-4E8D-B639-C631DADA10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449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368724" y="156204"/>
            <a:ext cx="9144000" cy="1344791"/>
          </a:xfrm>
        </p:spPr>
        <p:txBody>
          <a:bodyPr>
            <a:normAutofit fontScale="90000"/>
          </a:bodyPr>
          <a:lstStyle/>
          <a:p>
            <a:r>
              <a:rPr lang="fi-FI" dirty="0" err="1" smtClean="0">
                <a:solidFill>
                  <a:srgbClr val="002060"/>
                </a:solidFill>
              </a:rPr>
              <a:t>Topic</a:t>
            </a:r>
            <a:r>
              <a:rPr lang="fi-FI" dirty="0" smtClean="0">
                <a:solidFill>
                  <a:srgbClr val="002060"/>
                </a:solidFill>
              </a:rPr>
              <a:t> 10: </a:t>
            </a:r>
            <a:r>
              <a:rPr lang="fi-FI" dirty="0" err="1" smtClean="0">
                <a:solidFill>
                  <a:srgbClr val="002060"/>
                </a:solidFill>
              </a:rPr>
              <a:t>Genetics</a:t>
            </a:r>
            <a:r>
              <a:rPr lang="fi-FI" dirty="0" smtClean="0">
                <a:solidFill>
                  <a:srgbClr val="002060"/>
                </a:solidFill>
              </a:rPr>
              <a:t> and </a:t>
            </a:r>
            <a:r>
              <a:rPr lang="fi-FI" dirty="0" err="1" smtClean="0">
                <a:solidFill>
                  <a:srgbClr val="002060"/>
                </a:solidFill>
              </a:rPr>
              <a:t>Evolution</a:t>
            </a:r>
            <a:endParaRPr lang="fi-FI" dirty="0">
              <a:solidFill>
                <a:srgbClr val="00206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38664" y="1643841"/>
            <a:ext cx="9144000" cy="2125901"/>
          </a:xfrm>
        </p:spPr>
        <p:txBody>
          <a:bodyPr/>
          <a:lstStyle/>
          <a:p>
            <a:pPr algn="l"/>
            <a:r>
              <a:rPr lang="fi-FI" dirty="0" smtClean="0">
                <a:solidFill>
                  <a:srgbClr val="0070C0"/>
                </a:solidFill>
              </a:rPr>
              <a:t>Three main </a:t>
            </a:r>
            <a:r>
              <a:rPr lang="fi-FI" dirty="0" err="1" smtClean="0">
                <a:solidFill>
                  <a:srgbClr val="0070C0"/>
                </a:solidFill>
              </a:rPr>
              <a:t>patterns</a:t>
            </a:r>
            <a:r>
              <a:rPr lang="fi-FI" dirty="0" smtClean="0">
                <a:solidFill>
                  <a:srgbClr val="0070C0"/>
                </a:solidFill>
              </a:rPr>
              <a:t> of </a:t>
            </a:r>
            <a:r>
              <a:rPr lang="fi-FI" dirty="0" err="1" smtClean="0">
                <a:solidFill>
                  <a:srgbClr val="0070C0"/>
                </a:solidFill>
              </a:rPr>
              <a:t>natural</a:t>
            </a:r>
            <a:r>
              <a:rPr lang="fi-FI" dirty="0" smtClean="0">
                <a:solidFill>
                  <a:srgbClr val="0070C0"/>
                </a:solidFill>
              </a:rPr>
              <a:t> </a:t>
            </a:r>
            <a:r>
              <a:rPr lang="fi-FI" dirty="0" err="1" smtClean="0">
                <a:solidFill>
                  <a:srgbClr val="0070C0"/>
                </a:solidFill>
              </a:rPr>
              <a:t>selection</a:t>
            </a:r>
            <a:r>
              <a:rPr lang="fi-FI" dirty="0" smtClean="0">
                <a:solidFill>
                  <a:srgbClr val="0070C0"/>
                </a:solidFill>
              </a:rPr>
              <a:t>: </a:t>
            </a:r>
            <a:r>
              <a:rPr lang="fi-FI" dirty="0" err="1" smtClean="0">
                <a:solidFill>
                  <a:srgbClr val="0070C0"/>
                </a:solidFill>
              </a:rPr>
              <a:t>directional</a:t>
            </a:r>
            <a:r>
              <a:rPr lang="fi-FI" dirty="0" smtClean="0">
                <a:solidFill>
                  <a:srgbClr val="0070C0"/>
                </a:solidFill>
              </a:rPr>
              <a:t>, </a:t>
            </a:r>
            <a:r>
              <a:rPr lang="fi-FI" dirty="0" err="1" smtClean="0">
                <a:solidFill>
                  <a:srgbClr val="0070C0"/>
                </a:solidFill>
              </a:rPr>
              <a:t>stabilizing</a:t>
            </a:r>
            <a:r>
              <a:rPr lang="fi-FI" dirty="0" smtClean="0">
                <a:solidFill>
                  <a:srgbClr val="0070C0"/>
                </a:solidFill>
              </a:rPr>
              <a:t> and </a:t>
            </a:r>
            <a:r>
              <a:rPr lang="fi-FI" dirty="0" err="1" smtClean="0">
                <a:solidFill>
                  <a:srgbClr val="0070C0"/>
                </a:solidFill>
              </a:rPr>
              <a:t>disruptive</a:t>
            </a:r>
            <a:endParaRPr lang="fi-FI" dirty="0" smtClean="0">
              <a:solidFill>
                <a:srgbClr val="0070C0"/>
              </a:solidFill>
            </a:endParaRPr>
          </a:p>
          <a:p>
            <a:pPr algn="l"/>
            <a:endParaRPr lang="fi-FI" dirty="0" smtClean="0">
              <a:solidFill>
                <a:srgbClr val="0070C0"/>
              </a:solidFill>
            </a:endParaRPr>
          </a:p>
          <a:p>
            <a:pPr algn="l"/>
            <a:r>
              <a:rPr lang="fi-FI" dirty="0" smtClean="0">
                <a:solidFill>
                  <a:srgbClr val="0070C0"/>
                </a:solidFill>
              </a:rPr>
              <a:t>Three main </a:t>
            </a:r>
            <a:r>
              <a:rPr lang="fi-FI" dirty="0" err="1" smtClean="0">
                <a:solidFill>
                  <a:srgbClr val="0070C0"/>
                </a:solidFill>
              </a:rPr>
              <a:t>types</a:t>
            </a:r>
            <a:r>
              <a:rPr lang="fi-FI" dirty="0" smtClean="0">
                <a:solidFill>
                  <a:srgbClr val="0070C0"/>
                </a:solidFill>
              </a:rPr>
              <a:t> of </a:t>
            </a:r>
            <a:r>
              <a:rPr lang="fi-FI" dirty="0" err="1" smtClean="0">
                <a:solidFill>
                  <a:srgbClr val="0070C0"/>
                </a:solidFill>
              </a:rPr>
              <a:t>reproductive</a:t>
            </a:r>
            <a:r>
              <a:rPr lang="fi-FI" dirty="0" smtClean="0">
                <a:solidFill>
                  <a:srgbClr val="0070C0"/>
                </a:solidFill>
              </a:rPr>
              <a:t> </a:t>
            </a:r>
            <a:r>
              <a:rPr lang="fi-FI" dirty="0" err="1" smtClean="0">
                <a:solidFill>
                  <a:srgbClr val="0070C0"/>
                </a:solidFill>
              </a:rPr>
              <a:t>isolation</a:t>
            </a:r>
            <a:r>
              <a:rPr lang="fi-FI" dirty="0" smtClean="0">
                <a:solidFill>
                  <a:srgbClr val="0070C0"/>
                </a:solidFill>
              </a:rPr>
              <a:t>: </a:t>
            </a:r>
            <a:r>
              <a:rPr lang="fi-FI" dirty="0" err="1" smtClean="0">
                <a:solidFill>
                  <a:srgbClr val="0070C0"/>
                </a:solidFill>
              </a:rPr>
              <a:t>temporal</a:t>
            </a:r>
            <a:r>
              <a:rPr lang="fi-FI" dirty="0" smtClean="0">
                <a:solidFill>
                  <a:srgbClr val="0070C0"/>
                </a:solidFill>
              </a:rPr>
              <a:t>, </a:t>
            </a:r>
            <a:r>
              <a:rPr lang="fi-FI" dirty="0" err="1" smtClean="0">
                <a:solidFill>
                  <a:srgbClr val="0070C0"/>
                </a:solidFill>
              </a:rPr>
              <a:t>behavioral</a:t>
            </a:r>
            <a:r>
              <a:rPr lang="fi-FI" dirty="0" smtClean="0">
                <a:solidFill>
                  <a:srgbClr val="0070C0"/>
                </a:solidFill>
              </a:rPr>
              <a:t> </a:t>
            </a:r>
            <a:r>
              <a:rPr lang="fi-FI" dirty="0" err="1" smtClean="0">
                <a:solidFill>
                  <a:srgbClr val="0070C0"/>
                </a:solidFill>
              </a:rPr>
              <a:t>or</a:t>
            </a:r>
            <a:r>
              <a:rPr lang="fi-FI" dirty="0" smtClean="0">
                <a:solidFill>
                  <a:srgbClr val="0070C0"/>
                </a:solidFill>
              </a:rPr>
              <a:t> </a:t>
            </a:r>
            <a:r>
              <a:rPr lang="fi-FI" dirty="0" err="1" smtClean="0">
                <a:solidFill>
                  <a:srgbClr val="0070C0"/>
                </a:solidFill>
              </a:rPr>
              <a:t>geographic</a:t>
            </a:r>
            <a:endParaRPr lang="fi-FI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3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2592" y="0"/>
            <a:ext cx="10515600" cy="1325563"/>
          </a:xfrm>
        </p:spPr>
        <p:txBody>
          <a:bodyPr/>
          <a:lstStyle/>
          <a:p>
            <a:r>
              <a:rPr lang="fi-FI" dirty="0" err="1" smtClean="0">
                <a:solidFill>
                  <a:srgbClr val="002060"/>
                </a:solidFill>
              </a:rPr>
              <a:t>Punctuated</a:t>
            </a:r>
            <a:r>
              <a:rPr lang="fi-FI" dirty="0" smtClean="0">
                <a:solidFill>
                  <a:srgbClr val="002060"/>
                </a:solidFill>
              </a:rPr>
              <a:t> </a:t>
            </a:r>
            <a:r>
              <a:rPr lang="fi-FI" dirty="0" err="1" smtClean="0">
                <a:solidFill>
                  <a:srgbClr val="002060"/>
                </a:solidFill>
              </a:rPr>
              <a:t>Equilibrium</a:t>
            </a:r>
            <a:endParaRPr lang="fi-FI" dirty="0">
              <a:solidFill>
                <a:srgbClr val="00206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1195897"/>
            <a:ext cx="10515600" cy="4351338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the hypothesis stating that evolutionary development is characterized by isolated episodes of rapid speciation taking place between long periods of little or no change.</a:t>
            </a:r>
            <a:endParaRPr lang="fi-FI" dirty="0">
              <a:solidFill>
                <a:srgbClr val="7030A0"/>
              </a:solidFill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8" y="2122096"/>
            <a:ext cx="3409591" cy="454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59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i-FI" dirty="0" err="1" smtClean="0">
                <a:solidFill>
                  <a:srgbClr val="00B050"/>
                </a:solidFill>
              </a:rPr>
              <a:t>Polyploidy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3581" y="1135512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H</a:t>
            </a:r>
            <a:r>
              <a:rPr lang="en-US" dirty="0" smtClean="0">
                <a:solidFill>
                  <a:srgbClr val="00B050"/>
                </a:solidFill>
              </a:rPr>
              <a:t>aving a chromosome number that is more than double the basic or haploid number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Can lead to speciation</a:t>
            </a:r>
          </a:p>
          <a:p>
            <a:pPr lvl="1"/>
            <a:r>
              <a:rPr lang="en-US" i="1" dirty="0" err="1" smtClean="0">
                <a:solidFill>
                  <a:srgbClr val="00B050"/>
                </a:solidFill>
              </a:rPr>
              <a:t>Tympanoctomys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>
                <a:solidFill>
                  <a:srgbClr val="00B050"/>
                </a:solidFill>
              </a:rPr>
              <a:t>barrerae</a:t>
            </a:r>
            <a:r>
              <a:rPr lang="en-US" dirty="0" smtClean="0">
                <a:solidFill>
                  <a:srgbClr val="00B050"/>
                </a:solidFill>
              </a:rPr>
              <a:t>, the mammal with the highest number of chromosomes, is thought to be an example of polyploidy in animals</a:t>
            </a: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428123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98</Words>
  <Application>Microsoft Office PowerPoint</Application>
  <PresentationFormat>Laajakuva</PresentationFormat>
  <Paragraphs>10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Topic 10: Genetics and Evolution</vt:lpstr>
      <vt:lpstr>Punctuated Equilibrium</vt:lpstr>
      <vt:lpstr>Polyploidy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10: Genetics and Evolution</dc:title>
  <dc:creator>Lerch Adam</dc:creator>
  <cp:lastModifiedBy>Lerch Adam</cp:lastModifiedBy>
  <cp:revision>2</cp:revision>
  <dcterms:created xsi:type="dcterms:W3CDTF">2018-04-10T05:26:04Z</dcterms:created>
  <dcterms:modified xsi:type="dcterms:W3CDTF">2018-04-10T05:32:24Z</dcterms:modified>
</cp:coreProperties>
</file>