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59" r:id="rId7"/>
    <p:sldId id="260" r:id="rId8"/>
  </p:sldIdLst>
  <p:sldSz cx="24384000" cy="13716000"/>
  <p:notesSz cx="6794500" cy="9931400"/>
  <p:defaultTextStyle>
    <a:defPPr>
      <a:defRPr lang="en-US"/>
    </a:defPPr>
    <a:lvl1pPr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66763" indent="-30956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535113" indent="-62071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303463" indent="-93186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071813" indent="-124301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  <a:srgbClr val="006BB3"/>
    <a:srgbClr val="BD8400"/>
    <a:srgbClr val="AA5501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4" autoAdjust="0"/>
    <p:restoredTop sz="86338"/>
  </p:normalViewPr>
  <p:slideViewPr>
    <p:cSldViewPr snapToGrid="0" snapToObjects="1">
      <p:cViewPr varScale="1">
        <p:scale>
          <a:sx n="27" d="100"/>
          <a:sy n="27" d="100"/>
        </p:scale>
        <p:origin x="512" y="7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15FC250-4932-F422-6946-026A7E333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EA96BD-BB9E-3439-A192-64CA8F2DB0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DA6062-5399-4E84-A294-4911F864027B}" type="datetimeFigureOut">
              <a:rPr lang="fi-FI"/>
              <a:pPr>
                <a:defRPr/>
              </a:pPr>
              <a:t>3.12.2025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F17A2B-6A34-72B6-0A6E-5C2EE3DDE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i-FI"/>
              <a:t>Sarjan nimi alatunnisteeksi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5D0C9C-BE52-B6A6-C3A4-2CAFC1A0C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49E96E-8553-4687-A46C-795D27AEE6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9E631-F01F-1283-BD01-2074ACA20B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81DAD-F191-795B-E726-9C8610AAC8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775042-E1CA-4940-BC5E-2C202618B447}" type="datetimeFigureOut">
              <a:rPr lang="fi-FI"/>
              <a:pPr>
                <a:defRPr/>
              </a:pPr>
              <a:t>3.12.2025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B50FD8-AE93-E72F-6D9B-F1E9CB12E1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D36F25-7896-A191-55D0-A87A09A73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2C60-5CF9-4D8A-4AA1-A54D1C456C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Sarjan nimi alatunnisteeksi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C3B75-4B3A-C1D7-4489-E3590C4E3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3DD741-B562-478C-BE4D-98FA2977FB1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5">
            <a:extLst>
              <a:ext uri="{FF2B5EF4-FFF2-40B4-BE49-F238E27FC236}">
                <a16:creationId xmlns:a16="http://schemas.microsoft.com/office/drawing/2014/main" id="{5007F77D-576E-E4CC-FF52-3A2BFD1A4E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771313"/>
            <a:ext cx="1803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60162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D06FCC91-1DAE-085E-CE7D-0AA76CB99D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221200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ADD7BC2-1D24-4067-82DF-5AB41F437C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88E441-AB09-5E24-02C6-A98E0B119C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34580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D7696-B1DF-83CF-EDFA-5E186D25312B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 rtlCol="0">
            <a:normAutofit/>
          </a:bodyPr>
          <a:lstStyle/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216C23D2-550A-150D-02D9-5C758C8E795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7624425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28A2141-EB8C-4A0F-A1E3-9692F55505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1">
            <a:extLst>
              <a:ext uri="{FF2B5EF4-FFF2-40B4-BE49-F238E27FC236}">
                <a16:creationId xmlns:a16="http://schemas.microsoft.com/office/drawing/2014/main" id="{61682280-63E6-AF9F-8047-FB4F74E85D7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4057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F4B35-4088-E3A0-5F37-1D151A1A2040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CF4291A7-5550-7FD8-64A8-E212B0F06DDF}"/>
              </a:ext>
            </a:extLst>
          </p:cNvPr>
          <p:cNvSpPr>
            <a:spLocks noGrp="1"/>
          </p:cNvSpPr>
          <p:nvPr userDrawn="1"/>
        </p:nvSpPr>
        <p:spPr>
          <a:xfrm>
            <a:off x="8404225" y="4079875"/>
            <a:ext cx="3941763" cy="69659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3024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/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2155A6-17EC-4520-3ED7-798FE52243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624425" y="122555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A54C646-31A9-432F-95BE-26B117AE31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E88B758B-F855-1684-B36E-91F5335A30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9069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AC6B-ED99-C0AE-80B5-FDC01E3A4CD6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885447C8-C0B1-D9D7-F237-AC72E9DA3C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7624425" y="12322175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602C7DD-8CE4-4917-9732-47CC772D40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487A2CF0-8BAF-FF8B-0F91-07218A15DB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7213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F1B02-B893-0601-C689-E3DE3F8F4CF2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180FD75D-DC82-9F40-4FF0-AA799992331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FC1ACEA-3EC3-4D91-9AD8-3193FD8CF1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CE174F0F-37A3-A24F-7331-E5C50185F8D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3438" y="122936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89817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1AB38-48C6-30C6-12FF-28C459551134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8" name="Tekstin paikkamerkki 13"/>
          <p:cNvSpPr>
            <a:spLocks noGrp="1"/>
          </p:cNvSpPr>
          <p:nvPr>
            <p:ph type="body" sz="quarter" idx="29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Kuvan paikkamerkki 4"/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73D51CD8-2CF2-C257-EC29-6E77EB98629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079CC68-CDE4-4083-9F4F-326EF8F2AD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2E568AFC-48BA-ACD9-FEE5-DC754F5EC9E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20738" y="122555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7029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D6036-1063-6093-7BDA-2F49CB1409A5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74B2089-8996-2990-FACB-494472C884E7}"/>
              </a:ext>
            </a:extLst>
          </p:cNvPr>
          <p:cNvCxnSpPr>
            <a:cxnSpLocks/>
          </p:cNvCxnSpPr>
          <p:nvPr userDrawn="1"/>
        </p:nvCxnSpPr>
        <p:spPr>
          <a:xfrm>
            <a:off x="768350" y="4203700"/>
            <a:ext cx="10964863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F04EAD7-3A40-E45E-CC70-AA2C7EEE1C19}"/>
              </a:ext>
            </a:extLst>
          </p:cNvPr>
          <p:cNvCxnSpPr>
            <a:cxnSpLocks/>
          </p:cNvCxnSpPr>
          <p:nvPr userDrawn="1"/>
        </p:nvCxnSpPr>
        <p:spPr>
          <a:xfrm>
            <a:off x="12590463" y="4203700"/>
            <a:ext cx="10964862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D90519D1-A112-2A89-1F0E-45518E0326A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46D42B9-E9A6-4338-82A7-80AD311D68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B99D32D6-82A8-EC3F-72ED-D721A0C577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33438" y="122555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9312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C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0540C3-56DE-84E0-C578-08944F573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naps.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C7AAC2-9F05-2F63-63A5-B799D09DE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31200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A841CC9E-7A45-F7F9-017D-5603586B6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175" y="122555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46220-4B07-4233-85CF-CEB8DB16BDF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DA1910-1991-0B72-C438-5C383C455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2425" y="122555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</p:sldLayoutIdLst>
  <p:transition spd="slow">
    <p:fade/>
  </p:transition>
  <p:hf hdr="0" dt="0"/>
  <p:txStyles>
    <p:titleStyle>
      <a:lvl1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rgbClr val="585858"/>
          </a:solidFill>
          <a:latin typeface="+mj-lt"/>
          <a:ea typeface="+mj-ea"/>
          <a:cs typeface="+mj-cs"/>
        </a:defRPr>
      </a:lvl1pPr>
      <a:lvl2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2pPr>
      <a:lvl3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3pPr>
      <a:lvl4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4pPr>
      <a:lvl5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5pPr>
      <a:lvl6pPr marL="4572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6pPr>
      <a:lvl7pPr marL="9144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7pPr>
      <a:lvl8pPr marL="13716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8pPr>
      <a:lvl9pPr marL="18288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9pPr>
    </p:titleStyle>
    <p:bodyStyle>
      <a:lvl1pPr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229EB554-6DE6-E4FA-4ADA-83A849C2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767388"/>
            <a:ext cx="21031200" cy="2651125"/>
          </a:xfrm>
        </p:spPr>
        <p:txBody>
          <a:bodyPr/>
          <a:lstStyle/>
          <a:p>
            <a:pPr eaLnBrk="1" hangingPunct="1"/>
            <a:r>
              <a:rPr lang="fi-FI" altLang="fi-FI"/>
              <a:t>3. Tavoitteena tasa-arvoinen yhteiskunta</a:t>
            </a:r>
          </a:p>
        </p:txBody>
      </p:sp>
      <p:sp>
        <p:nvSpPr>
          <p:cNvPr id="12291" name="Tekstin paikkamerkki 2">
            <a:extLst>
              <a:ext uri="{FF2B5EF4-FFF2-40B4-BE49-F238E27FC236}">
                <a16:creationId xmlns:a16="http://schemas.microsoft.com/office/drawing/2014/main" id="{C2AF243C-82B9-795A-54DB-62CF1C705030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>
          <a:xfrm>
            <a:off x="1676400" y="1771650"/>
            <a:ext cx="21031200" cy="1084263"/>
          </a:xfrm>
        </p:spPr>
        <p:txBody>
          <a:bodyPr/>
          <a:lstStyle/>
          <a:p>
            <a:pPr eaLnBrk="1" hangingPunct="1"/>
            <a:r>
              <a:rPr lang="fi-FI" altLang="fi-FI"/>
              <a:t>Forum Yhteiskuntaoppi</a:t>
            </a:r>
          </a:p>
        </p:txBody>
      </p:sp>
      <p:sp>
        <p:nvSpPr>
          <p:cNvPr id="12292" name="Tekstin paikkamerkki 3">
            <a:extLst>
              <a:ext uri="{FF2B5EF4-FFF2-40B4-BE49-F238E27FC236}">
                <a16:creationId xmlns:a16="http://schemas.microsoft.com/office/drawing/2014/main" id="{EFEB5A7A-0023-5F8F-4F0A-90019ABEC6F2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>
          <a:xfrm>
            <a:off x="1676400" y="2855913"/>
            <a:ext cx="21031200" cy="1085850"/>
          </a:xfrm>
        </p:spPr>
        <p:txBody>
          <a:bodyPr/>
          <a:lstStyle/>
          <a:p>
            <a:pPr eaLnBrk="1" hangingPunct="1"/>
            <a:r>
              <a:rPr lang="fi-FI" altLang="fi-FI"/>
              <a:t>1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22334D80-225C-7259-CF3E-AEF4386A5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532438"/>
            <a:ext cx="21031200" cy="2651125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Tutkimustehtävä: </a:t>
            </a:r>
            <a:br>
              <a:rPr lang="fi-FI" altLang="fi-FI">
                <a:solidFill>
                  <a:schemeClr val="tx1"/>
                </a:solidFill>
              </a:rPr>
            </a:br>
            <a:r>
              <a:rPr lang="fi-FI" altLang="fi-FI">
                <a:solidFill>
                  <a:schemeClr val="tx1"/>
                </a:solidFill>
              </a:rPr>
              <a:t>Tasa-arvo oppikirjan kuvissa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EF609B-6CB2-64B2-2E10-3789527789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E4BF66-D351-4370-8131-170D7A0352DF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F64D2C-E829-15DE-C116-8121561A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90AB6AC3-7D8D-84F2-0945-F17CD29F2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Tehtävässä harjoiteltavat taidot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D3788993-5600-9A61-0CCB-904B85A51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/>
              <a:t>yhteiskunnallinen ajattelu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soveltaminen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kriittinen tulkinta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kuvan lukeminen</a:t>
            </a:r>
          </a:p>
          <a:p>
            <a:pPr marL="857250" indent="-857250" eaLnBrk="1" hangingPunct="1">
              <a:buFontTx/>
              <a:buChar char="•"/>
            </a:pPr>
            <a:endParaRPr lang="fi-FI" altLang="fi-FI"/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Itsearviointi:0-3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75F0E-2921-19F8-8A7A-F6517A7A44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C64D048-A63E-4834-B02F-27DF9A0AA051}" type="slidenum">
              <a:rPr lang="fi-FI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11926-6FFE-93E3-7A9E-1187104FED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0093C281-DAEE-08FA-15FC-3AF2D54F8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30250"/>
            <a:ext cx="14554200" cy="1677988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Tasa-arvo oppikirjan kuvissa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76FAD8-9832-0F66-815E-29EA2EBC57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408238"/>
            <a:ext cx="21031200" cy="9847262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6500" dirty="0"/>
              <a:t>Tarkastele </a:t>
            </a:r>
            <a:r>
              <a:rPr lang="fi-FI" sz="6500" i="1" dirty="0"/>
              <a:t>Forum</a:t>
            </a:r>
            <a:r>
              <a:rPr lang="fi-FI" sz="6500" dirty="0"/>
              <a:t>-oppikirjasi kuvia sosiologisesta näkökulmasta.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sz="2400" dirty="0"/>
          </a:p>
          <a:p>
            <a:pPr marL="1371600" indent="-13716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b="1" dirty="0"/>
              <a:t>Laadi taulukko </a:t>
            </a:r>
            <a:r>
              <a:rPr lang="fi-FI" dirty="0"/>
              <a:t>ja merkitse siihen, kuinka monta kertaa kuvissa esiintyy miehiä, naisia, lapsia, nuoria, keski-ikäisiä, vanhoja, maalla asuvia ja kaupunkilaisia.</a:t>
            </a:r>
          </a:p>
          <a:p>
            <a:pPr marL="1143000" indent="-1143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dirty="0"/>
              <a:t>Tee </a:t>
            </a:r>
            <a:r>
              <a:rPr lang="fi-FI" b="1" dirty="0"/>
              <a:t>päätelmiä</a:t>
            </a:r>
            <a:r>
              <a:rPr lang="fi-FI" dirty="0"/>
              <a:t> taulukkosi pohjalta. </a:t>
            </a:r>
          </a:p>
          <a:p>
            <a:pPr marL="1828800" lvl="1" indent="-9144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i-FI" dirty="0"/>
              <a:t>Millä tavalla miehet ja naiset esiintyvät kuvissa?</a:t>
            </a:r>
          </a:p>
          <a:p>
            <a:pPr marL="1828800" lvl="1" indent="-9144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i-FI" dirty="0"/>
              <a:t>Minkälaista sukupuolikäsitystä kirjan kuvat tukevat?</a:t>
            </a:r>
          </a:p>
          <a:p>
            <a:pPr marL="1828800" lvl="1" indent="-9144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i-FI" dirty="0"/>
              <a:t>Tulevatko kaikki ihmisryhmät riittävästi esiin kirjan kuvituksessa?</a:t>
            </a:r>
          </a:p>
          <a:p>
            <a:pPr marL="1143000" indent="-1143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b="1" dirty="0"/>
              <a:t>Arvioi</a:t>
            </a:r>
            <a:r>
              <a:rPr lang="fi-FI" dirty="0"/>
              <a:t>, välittääkö kirjan kuvitus perinteistä vai modernia mielikuvaa eri ihmisryhmistä. (</a:t>
            </a:r>
            <a:r>
              <a:rPr lang="fi-FI"/>
              <a:t>500 merkkiä)</a:t>
            </a: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sz="5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13281A-5B71-76AE-D2A3-D55F47BDA7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C3173F9-F8BF-4406-81BA-76222F80AB0C}" type="slidenum">
              <a:rPr lang="fi-FI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BEFA5B-1DD3-2F89-0123-27DC8ADD4A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Forum Yhteiskuntaoppi 1</a:t>
            </a: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119</Words>
  <Application>Microsoft Office PowerPoint</Application>
  <PresentationFormat>Mukautettu</PresentationFormat>
  <Paragraphs>26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3. Tavoitteena tasa-arvoinen yhteiskunta</vt:lpstr>
      <vt:lpstr>Tutkimustehtävä:  Tasa-arvo oppikirjan kuvissa</vt:lpstr>
      <vt:lpstr>Tehtävässä harjoiteltavat taidot</vt:lpstr>
      <vt:lpstr>Tasa-arvo oppikirjan kuvissa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Demokratia ja perusoikeudet – hyvän yhteiskunnan perusta</dc:title>
  <dc:creator>Tolonen, Hilda M</dc:creator>
  <cp:lastModifiedBy>Janne Leiviskä</cp:lastModifiedBy>
  <cp:revision>20</cp:revision>
  <dcterms:created xsi:type="dcterms:W3CDTF">2020-11-26T12:57:30Z</dcterms:created>
  <dcterms:modified xsi:type="dcterms:W3CDTF">2025-12-03T09:01:19Z</dcterms:modified>
</cp:coreProperties>
</file>