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2" r:id="rId5"/>
    <p:sldId id="259" r:id="rId6"/>
    <p:sldId id="256" r:id="rId7"/>
    <p:sldId id="257" r:id="rId8"/>
    <p:sldId id="258" r:id="rId9"/>
    <p:sldId id="268" r:id="rId10"/>
    <p:sldId id="261" r:id="rId11"/>
    <p:sldId id="266" r:id="rId12"/>
    <p:sldId id="267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85E9-61AC-41F7-A546-52B7FCB80D57}" type="datetimeFigureOut">
              <a:rPr lang="fi-FI" smtClean="0"/>
              <a:t>27.4.2020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5D26-5DC4-41DC-B0D6-D924CE1F4E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9461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85E9-61AC-41F7-A546-52B7FCB80D57}" type="datetimeFigureOut">
              <a:rPr lang="fi-FI" smtClean="0"/>
              <a:t>27.4.2020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5D26-5DC4-41DC-B0D6-D924CE1F4E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1306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85E9-61AC-41F7-A546-52B7FCB80D57}" type="datetimeFigureOut">
              <a:rPr lang="fi-FI" smtClean="0"/>
              <a:t>27.4.2020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5D26-5DC4-41DC-B0D6-D924CE1F4E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170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85E9-61AC-41F7-A546-52B7FCB80D57}" type="datetimeFigureOut">
              <a:rPr lang="fi-FI" smtClean="0"/>
              <a:t>27.4.2020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5D26-5DC4-41DC-B0D6-D924CE1F4E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061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85E9-61AC-41F7-A546-52B7FCB80D57}" type="datetimeFigureOut">
              <a:rPr lang="fi-FI" smtClean="0"/>
              <a:t>27.4.2020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5D26-5DC4-41DC-B0D6-D924CE1F4E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398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85E9-61AC-41F7-A546-52B7FCB80D57}" type="datetimeFigureOut">
              <a:rPr lang="fi-FI" smtClean="0"/>
              <a:t>27.4.2020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5D26-5DC4-41DC-B0D6-D924CE1F4E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28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85E9-61AC-41F7-A546-52B7FCB80D57}" type="datetimeFigureOut">
              <a:rPr lang="fi-FI" smtClean="0"/>
              <a:t>27.4.2020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5D26-5DC4-41DC-B0D6-D924CE1F4E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79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85E9-61AC-41F7-A546-52B7FCB80D57}" type="datetimeFigureOut">
              <a:rPr lang="fi-FI" smtClean="0"/>
              <a:t>27.4.2020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5D26-5DC4-41DC-B0D6-D924CE1F4E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388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85E9-61AC-41F7-A546-52B7FCB80D57}" type="datetimeFigureOut">
              <a:rPr lang="fi-FI" smtClean="0"/>
              <a:t>27.4.2020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5D26-5DC4-41DC-B0D6-D924CE1F4E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386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85E9-61AC-41F7-A546-52B7FCB80D57}" type="datetimeFigureOut">
              <a:rPr lang="fi-FI" smtClean="0"/>
              <a:t>27.4.2020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5D26-5DC4-41DC-B0D6-D924CE1F4E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873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85E9-61AC-41F7-A546-52B7FCB80D57}" type="datetimeFigureOut">
              <a:rPr lang="fi-FI" smtClean="0"/>
              <a:t>27.4.2020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5D26-5DC4-41DC-B0D6-D924CE1F4E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2070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485E9-61AC-41F7-A546-52B7FCB80D57}" type="datetimeFigureOut">
              <a:rPr lang="fi-FI" smtClean="0"/>
              <a:t>27.4.2020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85D26-5DC4-41DC-B0D6-D924CE1F4E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710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Maaperä ja maannokset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smtClean="0"/>
              <a:t>Maaperä</a:t>
            </a:r>
            <a:r>
              <a:rPr lang="fi-FI" dirty="0"/>
              <a:t> </a:t>
            </a:r>
            <a:r>
              <a:rPr lang="fi-FI" dirty="0" smtClean="0"/>
              <a:t>= kallioperän päällä oleva irtain aines </a:t>
            </a:r>
          </a:p>
          <a:p>
            <a:r>
              <a:rPr lang="fi-FI" dirty="0" smtClean="0"/>
              <a:t>kallioperä = kiinteää kiveä</a:t>
            </a:r>
          </a:p>
          <a:p>
            <a:pPr marL="457200" lvl="1" indent="0">
              <a:buNone/>
            </a:pPr>
            <a:r>
              <a:rPr lang="fi-FI" dirty="0" smtClean="0"/>
              <a:t>=&gt; maankamara</a:t>
            </a:r>
          </a:p>
          <a:p>
            <a:r>
              <a:rPr lang="fi-FI" dirty="0" smtClean="0"/>
              <a:t>Maalajit = maaperän irtaimia maa-aineksia</a:t>
            </a:r>
          </a:p>
          <a:p>
            <a:pPr lvl="1"/>
            <a:r>
              <a:rPr lang="fi-FI" dirty="0"/>
              <a:t>eloperäiset (turve, multa, muta, lieju..)</a:t>
            </a:r>
          </a:p>
          <a:p>
            <a:pPr lvl="1"/>
            <a:r>
              <a:rPr lang="fi-FI" dirty="0"/>
              <a:t>kivennäismaalajit (hiekka, sora, savi, siltti</a:t>
            </a:r>
            <a:r>
              <a:rPr lang="fi-FI" dirty="0" smtClean="0"/>
              <a:t>..)</a:t>
            </a:r>
          </a:p>
          <a:p>
            <a:r>
              <a:rPr lang="fi-FI" dirty="0" smtClean="0"/>
              <a:t>Maannos = maaperän pinnan kerroksellinen rakenne</a:t>
            </a:r>
          </a:p>
          <a:p>
            <a:pPr lvl="1"/>
            <a:r>
              <a:rPr lang="fi-FI" dirty="0" smtClean="0"/>
              <a:t>paksuus vaihtelee</a:t>
            </a:r>
          </a:p>
          <a:p>
            <a:pPr lvl="1"/>
            <a:r>
              <a:rPr lang="fi-FI" dirty="0" smtClean="0"/>
              <a:t>muodostumiseen vaikuttaa veden virtaus, kasvillisuus ja lämpötila</a:t>
            </a:r>
          </a:p>
          <a:p>
            <a:pPr lvl="1"/>
            <a:r>
              <a:rPr lang="fi-FI" dirty="0" smtClean="0"/>
              <a:t>podsoli, mustamulta, ruskomaa, </a:t>
            </a:r>
            <a:r>
              <a:rPr lang="fi-FI" dirty="0" err="1" smtClean="0"/>
              <a:t>latosoli</a:t>
            </a:r>
            <a:r>
              <a:rPr lang="fi-FI" dirty="0" smtClean="0"/>
              <a:t>, aavikkomaannos…</a:t>
            </a:r>
          </a:p>
          <a:p>
            <a:pPr marL="457200" lvl="1" indent="0">
              <a:buNone/>
            </a:pPr>
            <a:endParaRPr lang="fi-FI" dirty="0" smtClean="0"/>
          </a:p>
        </p:txBody>
      </p:sp>
      <p:pic>
        <p:nvPicPr>
          <p:cNvPr id="1026" name="Picture 2" descr="https://upload.wikimedia.org/wikipedia/commons/c/cc/Soil_profi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915" y="1016290"/>
            <a:ext cx="4228885" cy="516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080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Kasvillisuus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Alueen kasvillisuuteen vaikuttaa ilmasto (lämpötilat + sademäärät)</a:t>
            </a:r>
          </a:p>
          <a:p>
            <a:r>
              <a:rPr lang="fi-FI" dirty="0" smtClean="0"/>
              <a:t>Maapallon suurkasvillisuusalueet = </a:t>
            </a:r>
            <a:r>
              <a:rPr lang="fi-FI" dirty="0" err="1" smtClean="0"/>
              <a:t>Biomit</a:t>
            </a:r>
            <a:endParaRPr lang="fi-FI" dirty="0" smtClean="0"/>
          </a:p>
          <a:p>
            <a:endParaRPr lang="fi-FI" dirty="0"/>
          </a:p>
          <a:p>
            <a:pPr marL="0" indent="0">
              <a:buNone/>
            </a:pPr>
            <a:r>
              <a:rPr lang="fi-FI" dirty="0" smtClean="0"/>
              <a:t>TEHTÄVÄ:</a:t>
            </a:r>
          </a:p>
          <a:p>
            <a:pPr marL="0" indent="0">
              <a:buNone/>
            </a:pPr>
            <a:r>
              <a:rPr lang="fi-FI" dirty="0" smtClean="0"/>
              <a:t>Tee </a:t>
            </a:r>
            <a:r>
              <a:rPr lang="fi-FI" dirty="0" err="1" smtClean="0"/>
              <a:t>Biomeista</a:t>
            </a:r>
            <a:r>
              <a:rPr lang="fi-FI" dirty="0" smtClean="0"/>
              <a:t> ”yhteenvetotaulukko”:</a:t>
            </a:r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6850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194147"/>
              </p:ext>
            </p:extLst>
          </p:nvPr>
        </p:nvGraphicFramePr>
        <p:xfrm>
          <a:off x="627016" y="719666"/>
          <a:ext cx="9532986" cy="6433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831">
                  <a:extLst>
                    <a:ext uri="{9D8B030D-6E8A-4147-A177-3AD203B41FA5}">
                      <a16:colId xmlns:a16="http://schemas.microsoft.com/office/drawing/2014/main" val="1935012294"/>
                    </a:ext>
                  </a:extLst>
                </a:gridCol>
                <a:gridCol w="1588831">
                  <a:extLst>
                    <a:ext uri="{9D8B030D-6E8A-4147-A177-3AD203B41FA5}">
                      <a16:colId xmlns:a16="http://schemas.microsoft.com/office/drawing/2014/main" val="2375764596"/>
                    </a:ext>
                  </a:extLst>
                </a:gridCol>
                <a:gridCol w="1588831">
                  <a:extLst>
                    <a:ext uri="{9D8B030D-6E8A-4147-A177-3AD203B41FA5}">
                      <a16:colId xmlns:a16="http://schemas.microsoft.com/office/drawing/2014/main" val="2699965600"/>
                    </a:ext>
                  </a:extLst>
                </a:gridCol>
                <a:gridCol w="1588831">
                  <a:extLst>
                    <a:ext uri="{9D8B030D-6E8A-4147-A177-3AD203B41FA5}">
                      <a16:colId xmlns:a16="http://schemas.microsoft.com/office/drawing/2014/main" val="2948617062"/>
                    </a:ext>
                  </a:extLst>
                </a:gridCol>
                <a:gridCol w="1588831">
                  <a:extLst>
                    <a:ext uri="{9D8B030D-6E8A-4147-A177-3AD203B41FA5}">
                      <a16:colId xmlns:a16="http://schemas.microsoft.com/office/drawing/2014/main" val="2257329816"/>
                    </a:ext>
                  </a:extLst>
                </a:gridCol>
                <a:gridCol w="1588831">
                  <a:extLst>
                    <a:ext uri="{9D8B030D-6E8A-4147-A177-3AD203B41FA5}">
                      <a16:colId xmlns:a16="http://schemas.microsoft.com/office/drawing/2014/main" val="3492122913"/>
                    </a:ext>
                  </a:extLst>
                </a:gridCol>
              </a:tblGrid>
              <a:tr h="785465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SADEMETSÄT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SAVANNIT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AAVIKOT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VÄLIMEREN KASVILLISUUS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SUBTROOPPISET</a:t>
                      </a:r>
                      <a:r>
                        <a:rPr lang="fi-FI" baseline="0" dirty="0" smtClean="0"/>
                        <a:t> SADEMETSÄT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763824"/>
                  </a:ext>
                </a:extLst>
              </a:tr>
              <a:tr h="785465">
                <a:tc>
                  <a:txBody>
                    <a:bodyPr/>
                    <a:lstStyle/>
                    <a:p>
                      <a:r>
                        <a:rPr lang="fi-FI" dirty="0" smtClean="0"/>
                        <a:t>SIJAINTI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597621"/>
                  </a:ext>
                </a:extLst>
              </a:tr>
              <a:tr h="785465">
                <a:tc>
                  <a:txBody>
                    <a:bodyPr/>
                    <a:lstStyle/>
                    <a:p>
                      <a:r>
                        <a:rPr lang="fi-FI" dirty="0" smtClean="0"/>
                        <a:t>LÄMPÖVYÖHYKE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872943"/>
                  </a:ext>
                </a:extLst>
              </a:tr>
              <a:tr h="785465">
                <a:tc>
                  <a:txBody>
                    <a:bodyPr/>
                    <a:lstStyle/>
                    <a:p>
                      <a:r>
                        <a:rPr lang="fi-FI" dirty="0" smtClean="0"/>
                        <a:t>SADEMÄÄRÄ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999484"/>
                  </a:ext>
                </a:extLst>
              </a:tr>
              <a:tr h="785465">
                <a:tc>
                  <a:txBody>
                    <a:bodyPr/>
                    <a:lstStyle/>
                    <a:p>
                      <a:r>
                        <a:rPr lang="fi-FI" dirty="0" smtClean="0"/>
                        <a:t>MAANNOS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996008"/>
                  </a:ext>
                </a:extLst>
              </a:tr>
              <a:tr h="785465">
                <a:tc>
                  <a:txBody>
                    <a:bodyPr/>
                    <a:lstStyle/>
                    <a:p>
                      <a:r>
                        <a:rPr lang="fi-FI" dirty="0" smtClean="0"/>
                        <a:t>KASVILLISUUDEN PIIRTEITÄ</a:t>
                      </a:r>
                      <a:r>
                        <a:rPr lang="fi-FI" baseline="0" dirty="0" smtClean="0"/>
                        <a:t> + LAJEJA + SOPEUTUMISKEINOJA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521965"/>
                  </a:ext>
                </a:extLst>
              </a:tr>
              <a:tr h="785465">
                <a:tc>
                  <a:txBody>
                    <a:bodyPr/>
                    <a:lstStyle/>
                    <a:p>
                      <a:r>
                        <a:rPr lang="fi-FI" dirty="0" smtClean="0"/>
                        <a:t>MUUTA (ONGELMIA JNE.)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445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599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837138"/>
              </p:ext>
            </p:extLst>
          </p:nvPr>
        </p:nvGraphicFramePr>
        <p:xfrm>
          <a:off x="838194" y="300445"/>
          <a:ext cx="10056228" cy="6317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038">
                  <a:extLst>
                    <a:ext uri="{9D8B030D-6E8A-4147-A177-3AD203B41FA5}">
                      <a16:colId xmlns:a16="http://schemas.microsoft.com/office/drawing/2014/main" val="3416496929"/>
                    </a:ext>
                  </a:extLst>
                </a:gridCol>
                <a:gridCol w="1676038">
                  <a:extLst>
                    <a:ext uri="{9D8B030D-6E8A-4147-A177-3AD203B41FA5}">
                      <a16:colId xmlns:a16="http://schemas.microsoft.com/office/drawing/2014/main" val="3012845780"/>
                    </a:ext>
                  </a:extLst>
                </a:gridCol>
                <a:gridCol w="1676038">
                  <a:extLst>
                    <a:ext uri="{9D8B030D-6E8A-4147-A177-3AD203B41FA5}">
                      <a16:colId xmlns:a16="http://schemas.microsoft.com/office/drawing/2014/main" val="2904738888"/>
                    </a:ext>
                  </a:extLst>
                </a:gridCol>
                <a:gridCol w="1676038">
                  <a:extLst>
                    <a:ext uri="{9D8B030D-6E8A-4147-A177-3AD203B41FA5}">
                      <a16:colId xmlns:a16="http://schemas.microsoft.com/office/drawing/2014/main" val="3928086879"/>
                    </a:ext>
                  </a:extLst>
                </a:gridCol>
                <a:gridCol w="1676038">
                  <a:extLst>
                    <a:ext uri="{9D8B030D-6E8A-4147-A177-3AD203B41FA5}">
                      <a16:colId xmlns:a16="http://schemas.microsoft.com/office/drawing/2014/main" val="1942710409"/>
                    </a:ext>
                  </a:extLst>
                </a:gridCol>
                <a:gridCol w="1676038">
                  <a:extLst>
                    <a:ext uri="{9D8B030D-6E8A-4147-A177-3AD203B41FA5}">
                      <a16:colId xmlns:a16="http://schemas.microsoft.com/office/drawing/2014/main" val="2545305303"/>
                    </a:ext>
                  </a:extLst>
                </a:gridCol>
              </a:tblGrid>
              <a:tr h="757641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AROT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KESÄVIHANTA</a:t>
                      </a:r>
                      <a:r>
                        <a:rPr lang="fi-FI" baseline="0" dirty="0" smtClean="0"/>
                        <a:t> LEHTIMETSÄ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HAVUMETSÄT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TUNDRA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VUORISTOT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269543"/>
                  </a:ext>
                </a:extLst>
              </a:tr>
              <a:tr h="757641">
                <a:tc>
                  <a:txBody>
                    <a:bodyPr/>
                    <a:lstStyle/>
                    <a:p>
                      <a:r>
                        <a:rPr lang="fi-FI" dirty="0" smtClean="0"/>
                        <a:t>SIJAINTI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09182"/>
                  </a:ext>
                </a:extLst>
              </a:tr>
              <a:tr h="757641">
                <a:tc>
                  <a:txBody>
                    <a:bodyPr/>
                    <a:lstStyle/>
                    <a:p>
                      <a:r>
                        <a:rPr lang="fi-FI" dirty="0" smtClean="0"/>
                        <a:t>LÄMPÖVYÖHYKE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736300"/>
                  </a:ext>
                </a:extLst>
              </a:tr>
              <a:tr h="757641">
                <a:tc>
                  <a:txBody>
                    <a:bodyPr/>
                    <a:lstStyle/>
                    <a:p>
                      <a:r>
                        <a:rPr lang="fi-FI" dirty="0" smtClean="0"/>
                        <a:t>SADEMÄÄRÄ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062999"/>
                  </a:ext>
                </a:extLst>
              </a:tr>
              <a:tr h="757641">
                <a:tc>
                  <a:txBody>
                    <a:bodyPr/>
                    <a:lstStyle/>
                    <a:p>
                      <a:r>
                        <a:rPr lang="fi-FI" dirty="0" smtClean="0"/>
                        <a:t>MAANNOS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121525"/>
                  </a:ext>
                </a:extLst>
              </a:tr>
              <a:tr h="1556369">
                <a:tc>
                  <a:txBody>
                    <a:bodyPr/>
                    <a:lstStyle/>
                    <a:p>
                      <a:r>
                        <a:rPr lang="fi-FI" dirty="0" smtClean="0"/>
                        <a:t>KASVILLISUUDEN PIIRTEITÄ</a:t>
                      </a:r>
                      <a:r>
                        <a:rPr lang="fi-FI" baseline="0" dirty="0" smtClean="0"/>
                        <a:t> + LAJEJA + SOPEUTUMISKEINOJA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166457"/>
                  </a:ext>
                </a:extLst>
              </a:tr>
              <a:tr h="972731">
                <a:tc>
                  <a:txBody>
                    <a:bodyPr/>
                    <a:lstStyle/>
                    <a:p>
                      <a:r>
                        <a:rPr lang="fi-FI" dirty="0" smtClean="0"/>
                        <a:t>MUUTA (ONGELMIA JNE.)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343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716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Maannoksen profiili</a:t>
            </a:r>
            <a:endParaRPr lang="fi-FI" dirty="0"/>
          </a:p>
        </p:txBody>
      </p:sp>
      <p:pic>
        <p:nvPicPr>
          <p:cNvPr id="2050" name="Picture 2" descr="Aiheeseen liittyvä kuv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828" y="1320920"/>
            <a:ext cx="4152809" cy="553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47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Kasvillisuusvyöhykkeet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Ilmasto (lämpötila + sateet) ja maaperä vaikuttavat alueen kasvillisuuteen</a:t>
            </a:r>
          </a:p>
          <a:p>
            <a:r>
              <a:rPr lang="fi-FI" dirty="0" smtClean="0"/>
              <a:t>suurekosysteemit eli BIOMIT: samanlainen kasvillisuus, ilmasto, </a:t>
            </a:r>
            <a:r>
              <a:rPr lang="fi-FI" smtClean="0"/>
              <a:t>maaperä..</a:t>
            </a:r>
          </a:p>
          <a:p>
            <a:pPr marL="457200" lvl="1" indent="0">
              <a:buNone/>
            </a:pPr>
            <a:endParaRPr lang="fi-FI" dirty="0"/>
          </a:p>
        </p:txBody>
      </p:sp>
      <p:pic>
        <p:nvPicPr>
          <p:cNvPr id="4098" name="Picture 2" descr="http://1.bp.blogspot.com/-3lU31fLEcTY/VIfu7RPQWOI/AAAAAAAARp4/aGrfhR2w_Lg/s1600/800px-Amazon_Manaus_fores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1238"/>
            <a:ext cx="6083116" cy="261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eda.net/sastamala/aetsan-koulu/oppiaineet2/maantiede/7-luokat/7a/amerikka2/3eis2/ampe/ke/sademets%C3%A4:file/photo/92481ff08d9b99d313949d832ac9e7fd01d3eb3b/ge_7_shutterstock_142251358_pe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240" y="3065076"/>
            <a:ext cx="5552236" cy="370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161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Kasvillisuusvyöhykkeet</a:t>
            </a:r>
            <a:endParaRPr lang="fi-FI" dirty="0"/>
          </a:p>
        </p:txBody>
      </p:sp>
      <p:pic>
        <p:nvPicPr>
          <p:cNvPr id="1026" name="Picture 2" descr="https://upload.wikimedia.org/wikipedia/commons/thumb/2/25/Kasvillisuus.png/1280px-Kasvillisuu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696" y="1293223"/>
            <a:ext cx="10192104" cy="538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499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613" y="23952"/>
            <a:ext cx="5074936" cy="665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50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582" y="422031"/>
            <a:ext cx="8824967" cy="616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79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55" y="325697"/>
            <a:ext cx="8651631" cy="634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16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75" y="1262062"/>
            <a:ext cx="535305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3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Maannosprofiili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Valitse </a:t>
            </a:r>
            <a:r>
              <a:rPr lang="fi-FI" smtClean="0"/>
              <a:t>yksi maannos </a:t>
            </a:r>
            <a:r>
              <a:rPr lang="fi-FI" dirty="0" smtClean="0"/>
              <a:t>(esim. oman tutkimusalueesi maannos) ja piirrä siitä kaavakuva valitsemallasi piirto-ohjelmalla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4727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174</Words>
  <Application>Microsoft Office PowerPoint</Application>
  <PresentationFormat>Laajakuva</PresentationFormat>
  <Paragraphs>46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Office-teema</vt:lpstr>
      <vt:lpstr>Maaperä ja maannokset</vt:lpstr>
      <vt:lpstr>Maannoksen profiili</vt:lpstr>
      <vt:lpstr>Kasvillisuusvyöhykkeet</vt:lpstr>
      <vt:lpstr>Kasvillisuusvyöhykkeet</vt:lpstr>
      <vt:lpstr>PowerPoint-esitys</vt:lpstr>
      <vt:lpstr>PowerPoint-esitys</vt:lpstr>
      <vt:lpstr>PowerPoint-esitys</vt:lpstr>
      <vt:lpstr>PowerPoint-esitys</vt:lpstr>
      <vt:lpstr>Maannosprofiili</vt:lpstr>
      <vt:lpstr>Kasvillisuus</vt:lpstr>
      <vt:lpstr>PowerPoint-esitys</vt:lpstr>
      <vt:lpstr>PowerPoint-esitys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Maannokset + kasvillisuusvyöhykkeet</dc:title>
  <dc:creator>Koskihaara Kirsi Hannele</dc:creator>
  <cp:lastModifiedBy>Koskihaara Kirsi Hannele</cp:lastModifiedBy>
  <cp:revision>8</cp:revision>
  <dcterms:created xsi:type="dcterms:W3CDTF">2018-03-08T07:38:23Z</dcterms:created>
  <dcterms:modified xsi:type="dcterms:W3CDTF">2020-04-27T07:19:51Z</dcterms:modified>
</cp:coreProperties>
</file>