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C3E78-6B74-4D29-A5CA-A0F0F81AF3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Sijamuotojen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7E1ECDB-6FFB-435D-AF50-20B71BB0A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56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97C21E-9BDB-4319-96AE-FD521FEF5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Persoonapronominit datiivissa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7DDD733C-26FF-4824-B21F-9D8EC6BC75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382788"/>
              </p:ext>
            </p:extLst>
          </p:nvPr>
        </p:nvGraphicFramePr>
        <p:xfrm>
          <a:off x="2589213" y="2133600"/>
          <a:ext cx="8915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989450148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05588111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431143833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586372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Datiivi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750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minä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mir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064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sinä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dir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51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hän/se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r>
                        <a:rPr lang="fi-FI" dirty="0"/>
                        <a:t>/es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ihn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r>
                        <a:rPr lang="fi-FI" dirty="0"/>
                        <a:t>/es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ihm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ihr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ihm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62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uns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uns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029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euch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euch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52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ihnen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692250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0ED93D5B-45AF-4732-A829-A15E7D6A189D}"/>
              </a:ext>
            </a:extLst>
          </p:cNvPr>
          <p:cNvSpPr txBox="1"/>
          <p:nvPr/>
        </p:nvSpPr>
        <p:spPr>
          <a:xfrm>
            <a:off x="2589213" y="4939645"/>
            <a:ext cx="89153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Anna paperi hänelle! (miehestä) = </a:t>
            </a:r>
            <a:r>
              <a:rPr lang="fi-FI" dirty="0" err="1"/>
              <a:t>Gebe</a:t>
            </a:r>
            <a:r>
              <a:rPr lang="fi-FI" dirty="0"/>
              <a:t> </a:t>
            </a:r>
            <a:r>
              <a:rPr lang="fi-FI" b="1" dirty="0" err="1"/>
              <a:t>ihm</a:t>
            </a:r>
            <a:r>
              <a:rPr lang="fi-FI" dirty="0"/>
              <a:t>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Papier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fi-FI" dirty="0"/>
              <a:t>Anna ajokortti hänelle! (naisesta) = </a:t>
            </a:r>
            <a:r>
              <a:rPr lang="fi-FI" dirty="0" err="1"/>
              <a:t>Gebe</a:t>
            </a:r>
            <a:r>
              <a:rPr lang="fi-FI" dirty="0"/>
              <a:t> </a:t>
            </a:r>
            <a:r>
              <a:rPr lang="fi-FI" b="1" dirty="0" err="1"/>
              <a:t>ihr</a:t>
            </a:r>
            <a:r>
              <a:rPr lang="fi-FI" b="1" dirty="0"/>
              <a:t>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Führerschein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fi-FI" dirty="0"/>
              <a:t>Annan heille paljon kotiläksyjä. = </a:t>
            </a: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gebe</a:t>
            </a:r>
            <a:r>
              <a:rPr lang="fi-FI" dirty="0"/>
              <a:t> </a:t>
            </a:r>
            <a:r>
              <a:rPr lang="fi-FI" b="1" dirty="0" err="1"/>
              <a:t>ihnen</a:t>
            </a:r>
            <a:r>
              <a:rPr lang="fi-FI" dirty="0"/>
              <a:t> </a:t>
            </a:r>
            <a:r>
              <a:rPr lang="fi-FI" dirty="0" err="1"/>
              <a:t>viele</a:t>
            </a:r>
            <a:r>
              <a:rPr lang="fi-FI" dirty="0"/>
              <a:t> </a:t>
            </a:r>
            <a:r>
              <a:rPr lang="fi-FI" dirty="0" err="1"/>
              <a:t>Hausaufgaben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409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E5571B-7D7E-4754-B1A5-F41788277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Datiivia vaativat prepositiot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ABDB1F-A931-48C3-8D30-BB12C004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Tietyt prepositiot vaativat aina datiivia, jolloin preposition jälkeinen sana laitetaan datiiviin</a:t>
            </a:r>
          </a:p>
          <a:p>
            <a:pPr lvl="1"/>
            <a:r>
              <a:rPr lang="fi-FI" dirty="0"/>
              <a:t>Tällaisia prepositioita ovat </a:t>
            </a:r>
            <a:r>
              <a:rPr lang="fi-FI" b="1" dirty="0" err="1"/>
              <a:t>aus</a:t>
            </a:r>
            <a:r>
              <a:rPr lang="fi-FI" b="1" dirty="0"/>
              <a:t>, </a:t>
            </a:r>
            <a:r>
              <a:rPr lang="fi-FI" b="1" dirty="0" err="1"/>
              <a:t>bei</a:t>
            </a:r>
            <a:r>
              <a:rPr lang="fi-FI" b="1" dirty="0"/>
              <a:t>, </a:t>
            </a:r>
            <a:r>
              <a:rPr lang="fi-FI" b="1" dirty="0" err="1"/>
              <a:t>mit</a:t>
            </a:r>
            <a:r>
              <a:rPr lang="fi-FI" b="1" dirty="0"/>
              <a:t>, </a:t>
            </a:r>
            <a:r>
              <a:rPr lang="fi-FI" b="1" dirty="0" err="1"/>
              <a:t>nach</a:t>
            </a:r>
            <a:r>
              <a:rPr lang="fi-FI" b="1" dirty="0"/>
              <a:t>, seit, von </a:t>
            </a:r>
            <a:r>
              <a:rPr lang="fi-FI" dirty="0"/>
              <a:t>ja </a:t>
            </a:r>
            <a:r>
              <a:rPr lang="fi-FI" b="1" dirty="0" err="1"/>
              <a:t>zu</a:t>
            </a:r>
            <a:endParaRPr lang="fi-FI" b="1" dirty="0"/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 err="1"/>
              <a:t>aus</a:t>
            </a:r>
            <a:r>
              <a:rPr lang="fi-FI" dirty="0"/>
              <a:t>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Schule</a:t>
            </a:r>
            <a:r>
              <a:rPr lang="fi-FI" dirty="0"/>
              <a:t> (koulusta)</a:t>
            </a:r>
          </a:p>
          <a:p>
            <a:pPr marL="457200" lvl="1" indent="0">
              <a:buNone/>
            </a:pPr>
            <a:r>
              <a:rPr lang="fi-FI" dirty="0" err="1"/>
              <a:t>bei</a:t>
            </a:r>
            <a:r>
              <a:rPr lang="fi-FI" dirty="0"/>
              <a:t> </a:t>
            </a:r>
            <a:r>
              <a:rPr lang="fi-FI" b="1" dirty="0" err="1"/>
              <a:t>uns</a:t>
            </a:r>
            <a:r>
              <a:rPr lang="fi-FI" dirty="0"/>
              <a:t> (meidän luonamme)</a:t>
            </a:r>
          </a:p>
          <a:p>
            <a:pPr marL="457200" lvl="1" indent="0">
              <a:buNone/>
            </a:pPr>
            <a:r>
              <a:rPr lang="fi-FI" dirty="0" err="1"/>
              <a:t>mit</a:t>
            </a:r>
            <a:r>
              <a:rPr lang="fi-FI" dirty="0"/>
              <a:t> </a:t>
            </a:r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Freunde</a:t>
            </a:r>
            <a:r>
              <a:rPr lang="fi-FI" b="1" dirty="0" err="1"/>
              <a:t>n</a:t>
            </a:r>
            <a:r>
              <a:rPr lang="fi-FI" b="1" dirty="0"/>
              <a:t> </a:t>
            </a:r>
            <a:r>
              <a:rPr lang="fi-FI" dirty="0"/>
              <a:t>(kavereiden kanssa)</a:t>
            </a:r>
          </a:p>
          <a:p>
            <a:pPr marL="457200" lvl="1" indent="0">
              <a:buNone/>
            </a:pPr>
            <a:r>
              <a:rPr lang="fi-FI" dirty="0" err="1"/>
              <a:t>nach</a:t>
            </a:r>
            <a:r>
              <a:rPr lang="fi-FI" dirty="0"/>
              <a:t> </a:t>
            </a:r>
            <a:r>
              <a:rPr lang="fi-FI" b="1" dirty="0" err="1"/>
              <a:t>dem</a:t>
            </a:r>
            <a:r>
              <a:rPr lang="fi-FI" dirty="0"/>
              <a:t> </a:t>
            </a:r>
            <a:r>
              <a:rPr lang="fi-FI" dirty="0" err="1"/>
              <a:t>Schultag</a:t>
            </a:r>
            <a:r>
              <a:rPr lang="fi-FI" dirty="0"/>
              <a:t> (koulupäivän jälkeen)</a:t>
            </a:r>
          </a:p>
          <a:p>
            <a:pPr marL="457200" lvl="1" indent="0">
              <a:buNone/>
            </a:pPr>
            <a:r>
              <a:rPr lang="fi-FI" dirty="0"/>
              <a:t>seit </a:t>
            </a:r>
            <a:r>
              <a:rPr lang="fi-FI" dirty="0" err="1"/>
              <a:t>letzt</a:t>
            </a:r>
            <a:r>
              <a:rPr lang="fi-FI" b="1" dirty="0" err="1"/>
              <a:t>em</a:t>
            </a:r>
            <a:r>
              <a:rPr lang="fi-FI" dirty="0"/>
              <a:t> Monat (viime kuusta alkaen)</a:t>
            </a:r>
          </a:p>
          <a:p>
            <a:pPr marL="457200" lvl="1" indent="0">
              <a:buNone/>
            </a:pPr>
            <a:r>
              <a:rPr lang="fi-FI" dirty="0"/>
              <a:t>von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Reise</a:t>
            </a:r>
            <a:r>
              <a:rPr lang="fi-FI" dirty="0"/>
              <a:t> </a:t>
            </a:r>
            <a:r>
              <a:rPr lang="fi-FI" dirty="0" err="1"/>
              <a:t>erzählen</a:t>
            </a:r>
            <a:r>
              <a:rPr lang="fi-FI" dirty="0"/>
              <a:t> (kertoa matkasta)</a:t>
            </a:r>
          </a:p>
          <a:p>
            <a:pPr marL="457200" lvl="1" indent="0">
              <a:buNone/>
            </a:pPr>
            <a:r>
              <a:rPr lang="fi-FI" dirty="0" err="1"/>
              <a:t>zu</a:t>
            </a:r>
            <a:r>
              <a:rPr lang="fi-FI" dirty="0"/>
              <a:t> </a:t>
            </a:r>
            <a:r>
              <a:rPr lang="fi-FI" b="1" dirty="0" err="1"/>
              <a:t>dem</a:t>
            </a:r>
            <a:r>
              <a:rPr lang="fi-FI" dirty="0"/>
              <a:t> </a:t>
            </a:r>
            <a:r>
              <a:rPr lang="fi-FI" dirty="0" err="1"/>
              <a:t>Zoo</a:t>
            </a:r>
            <a:r>
              <a:rPr lang="fi-FI" dirty="0"/>
              <a:t> (eläintarhaan)</a:t>
            </a:r>
          </a:p>
        </p:txBody>
      </p:sp>
    </p:spTree>
    <p:extLst>
      <p:ext uri="{BB962C8B-B14F-4D97-AF65-F5344CB8AC3E}">
        <p14:creationId xmlns:p14="http://schemas.microsoft.com/office/powerpoint/2010/main" val="104330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8A5A70-23F9-46F5-BF4B-01317C9A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Muutamia huomioita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552C4E-760C-42CD-81DE-40C1ACA26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Nach</a:t>
            </a:r>
            <a:r>
              <a:rPr lang="fi-FI" dirty="0"/>
              <a:t>-prepositiota käytetään ilmaisemaan suuntaa maiden ja kaupunkien kanssa</a:t>
            </a:r>
          </a:p>
          <a:p>
            <a:pPr lvl="1"/>
            <a:r>
              <a:rPr lang="fi-FI" dirty="0" err="1"/>
              <a:t>Nach</a:t>
            </a:r>
            <a:r>
              <a:rPr lang="fi-FI" dirty="0"/>
              <a:t> </a:t>
            </a:r>
            <a:r>
              <a:rPr lang="fi-FI" dirty="0" err="1"/>
              <a:t>Finnland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Suomeen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Nach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Genf</a:t>
            </a:r>
            <a:r>
              <a:rPr lang="fi-FI" dirty="0">
                <a:sym typeface="Wingdings" panose="05000000000000000000" pitchFamily="2" charset="2"/>
              </a:rPr>
              <a:t>  Geneveen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Muissa tapauksissa käytetään prepositiota </a:t>
            </a:r>
            <a:r>
              <a:rPr lang="fi-FI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, kuten edellisessä diassa mainittu</a:t>
            </a:r>
          </a:p>
          <a:p>
            <a:pPr lvl="2"/>
            <a:r>
              <a:rPr lang="fi-FI" dirty="0">
                <a:sym typeface="Wingdings" panose="05000000000000000000" pitchFamily="2" charset="2"/>
              </a:rPr>
              <a:t>Zur </a:t>
            </a:r>
            <a:r>
              <a:rPr lang="fi-FI" dirty="0" err="1">
                <a:sym typeface="Wingdings" panose="05000000000000000000" pitchFamily="2" charset="2"/>
              </a:rPr>
              <a:t>Schule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Zoo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jne</a:t>
            </a:r>
            <a:r>
              <a:rPr lang="fi-FI" dirty="0">
                <a:sym typeface="Wingdings" panose="05000000000000000000" pitchFamily="2" charset="2"/>
              </a:rPr>
              <a:t>…</a:t>
            </a:r>
          </a:p>
          <a:p>
            <a:r>
              <a:rPr lang="fi-FI" dirty="0">
                <a:sym typeface="Wingdings" panose="05000000000000000000" pitchFamily="2" charset="2"/>
              </a:rPr>
              <a:t>Muista nämä tärkeät ilmaukset!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Hause</a:t>
            </a:r>
            <a:r>
              <a:rPr lang="fi-FI" dirty="0">
                <a:sym typeface="Wingdings" panose="05000000000000000000" pitchFamily="2" charset="2"/>
              </a:rPr>
              <a:t> = kotona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Nach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Hause</a:t>
            </a:r>
            <a:r>
              <a:rPr lang="fi-FI" dirty="0">
                <a:sym typeface="Wingdings" panose="05000000000000000000" pitchFamily="2" charset="2"/>
              </a:rPr>
              <a:t> = kotiin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Von </a:t>
            </a:r>
            <a:r>
              <a:rPr lang="fi-FI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Hause</a:t>
            </a:r>
            <a:r>
              <a:rPr lang="fi-FI" dirty="0">
                <a:sym typeface="Wingdings" panose="05000000000000000000" pitchFamily="2" charset="2"/>
              </a:rPr>
              <a:t> = kotoa</a:t>
            </a:r>
          </a:p>
        </p:txBody>
      </p:sp>
    </p:spTree>
    <p:extLst>
      <p:ext uri="{BB962C8B-B14F-4D97-AF65-F5344CB8AC3E}">
        <p14:creationId xmlns:p14="http://schemas.microsoft.com/office/powerpoint/2010/main" val="2611148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2ADDFC-4C74-4923-853A-E11B4CC44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Genetiivi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49220-810A-4079-A334-1319045C1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Genetiivi on omistussija ja vastaa kysymykseen </a:t>
            </a:r>
            <a:r>
              <a:rPr lang="fi-FI" b="1" dirty="0"/>
              <a:t>kenen, minkä</a:t>
            </a:r>
          </a:p>
          <a:p>
            <a:pPr lvl="1"/>
            <a:r>
              <a:rPr lang="fi-FI" dirty="0"/>
              <a:t>Saksaksi </a:t>
            </a:r>
            <a:r>
              <a:rPr lang="fi-FI" b="1" dirty="0" err="1"/>
              <a:t>wessen</a:t>
            </a:r>
            <a:endParaRPr lang="fi-FI" b="1" dirty="0"/>
          </a:p>
          <a:p>
            <a:pPr lvl="1"/>
            <a:r>
              <a:rPr lang="fi-FI" b="1" dirty="0"/>
              <a:t>Kenen</a:t>
            </a:r>
            <a:r>
              <a:rPr lang="fi-FI" dirty="0"/>
              <a:t> koira tuolla juoksee vapaana?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>
                <a:sym typeface="Wingdings" panose="05000000000000000000" pitchFamily="2" charset="2"/>
              </a:rPr>
              <a:t>Wessen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Hund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läuft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dort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frei</a:t>
            </a:r>
            <a:r>
              <a:rPr lang="fi-FI" dirty="0">
                <a:sym typeface="Wingdings" panose="05000000000000000000" pitchFamily="2" charset="2"/>
              </a:rPr>
              <a:t>?</a:t>
            </a: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Nykysaksan puhekielessä genetiiviä ei juuri käytetä, mutta kirjoitetussa kielessä, kuten uutisissa siihen törmää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797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761663-7EC3-460E-899E-FF89A787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Artikkelien muutokset genetiivissä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360130EC-2D68-471C-A9F5-0E9FF1915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281277"/>
              </p:ext>
            </p:extLst>
          </p:nvPr>
        </p:nvGraphicFramePr>
        <p:xfrm>
          <a:off x="2589213" y="2133600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2486582049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346654238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584121991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015231057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3989425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Genetiivi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715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Maskuliini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den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dem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einem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des/eines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033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Neutri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dem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einem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des/eines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1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Feminiini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der</a:t>
                      </a:r>
                      <a:r>
                        <a:rPr lang="fi-FI" b="1" dirty="0"/>
                        <a:t>/</a:t>
                      </a:r>
                      <a:r>
                        <a:rPr lang="fi-FI" b="1" dirty="0" err="1"/>
                        <a:t>einer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109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Monikko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der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92837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37A221DA-1565-4D10-81E8-6CE70CF518C2}"/>
              </a:ext>
            </a:extLst>
          </p:cNvPr>
          <p:cNvSpPr txBox="1"/>
          <p:nvPr/>
        </p:nvSpPr>
        <p:spPr>
          <a:xfrm>
            <a:off x="2589213" y="4326903"/>
            <a:ext cx="8915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Maskuliini- ja neutrisanoissa artikkelin </a:t>
            </a:r>
            <a:r>
              <a:rPr lang="fi-FI" b="1" dirty="0"/>
              <a:t>des/eines</a:t>
            </a:r>
            <a:r>
              <a:rPr lang="fi-FI" dirty="0"/>
              <a:t> lisäksi substantiiviin lisätään pääte </a:t>
            </a:r>
            <a:r>
              <a:rPr lang="fi-FI" b="1" dirty="0"/>
              <a:t>–s </a:t>
            </a:r>
            <a:r>
              <a:rPr lang="fi-FI" dirty="0"/>
              <a:t>(tai –</a:t>
            </a:r>
            <a:r>
              <a:rPr lang="fi-FI" b="1" dirty="0"/>
              <a:t>es</a:t>
            </a:r>
            <a:r>
              <a:rPr lang="fi-FI" dirty="0"/>
              <a:t>, jos substantiivi on yksitavuinen)</a:t>
            </a:r>
          </a:p>
          <a:p>
            <a:endParaRPr lang="fi-FI" b="1" dirty="0"/>
          </a:p>
          <a:p>
            <a:r>
              <a:rPr lang="fi-FI" dirty="0"/>
              <a:t>Isän = </a:t>
            </a:r>
            <a:r>
              <a:rPr lang="fi-FI" b="1" dirty="0"/>
              <a:t>des</a:t>
            </a:r>
            <a:r>
              <a:rPr lang="fi-FI" dirty="0"/>
              <a:t> </a:t>
            </a:r>
            <a:r>
              <a:rPr lang="fi-FI" dirty="0" err="1"/>
              <a:t>Vater</a:t>
            </a:r>
            <a:r>
              <a:rPr lang="fi-FI" b="1" dirty="0" err="1"/>
              <a:t>s</a:t>
            </a:r>
            <a:endParaRPr lang="fi-FI" b="1" dirty="0"/>
          </a:p>
          <a:p>
            <a:r>
              <a:rPr lang="fi-FI" dirty="0"/>
              <a:t>Erään talon = </a:t>
            </a:r>
            <a:r>
              <a:rPr lang="fi-FI" b="1" dirty="0"/>
              <a:t>eines </a:t>
            </a:r>
            <a:r>
              <a:rPr lang="fi-FI" dirty="0" err="1"/>
              <a:t>Haus</a:t>
            </a:r>
            <a:r>
              <a:rPr lang="fi-FI" b="1" dirty="0" err="1"/>
              <a:t>es</a:t>
            </a:r>
            <a:r>
              <a:rPr lang="fi-FI" dirty="0"/>
              <a:t> </a:t>
            </a:r>
          </a:p>
          <a:p>
            <a:endParaRPr lang="fi-FI" dirty="0"/>
          </a:p>
          <a:p>
            <a:r>
              <a:rPr lang="fi-FI" dirty="0"/>
              <a:t>Naisen =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Frau</a:t>
            </a:r>
            <a:endParaRPr lang="fi-FI" dirty="0"/>
          </a:p>
          <a:p>
            <a:r>
              <a:rPr lang="fi-FI" dirty="0"/>
              <a:t>Lasten =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Kinder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161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8F43A8-C787-49B1-8EAB-18356A1C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Genetiivi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38903C-F1AD-4BBB-B865-1C6521D48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Toisin kuin suomen kielessä, genetiivi-ilmaus on pääsanan jäljessä</a:t>
            </a:r>
          </a:p>
          <a:p>
            <a:pPr lvl="1"/>
            <a:r>
              <a:rPr lang="fi-FI" dirty="0">
                <a:solidFill>
                  <a:srgbClr val="FF0000"/>
                </a:solidFill>
              </a:rPr>
              <a:t>Isän</a:t>
            </a:r>
            <a:r>
              <a:rPr lang="fi-FI" dirty="0"/>
              <a:t> auto = </a:t>
            </a:r>
            <a:r>
              <a:rPr lang="fi-FI" dirty="0" err="1"/>
              <a:t>das</a:t>
            </a:r>
            <a:r>
              <a:rPr lang="fi-FI" dirty="0"/>
              <a:t> Auto </a:t>
            </a:r>
            <a:r>
              <a:rPr lang="fi-FI" dirty="0">
                <a:solidFill>
                  <a:srgbClr val="FF0000"/>
                </a:solidFill>
              </a:rPr>
              <a:t>des </a:t>
            </a:r>
            <a:r>
              <a:rPr lang="fi-FI" dirty="0" err="1">
                <a:solidFill>
                  <a:srgbClr val="FF0000"/>
                </a:solidFill>
              </a:rPr>
              <a:t>Vaters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r>
              <a:rPr lang="fi-FI" dirty="0">
                <a:solidFill>
                  <a:srgbClr val="FF0000"/>
                </a:solidFill>
              </a:rPr>
              <a:t>Äitini</a:t>
            </a:r>
            <a:r>
              <a:rPr lang="fi-FI" dirty="0"/>
              <a:t> sisko = 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Schwester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meiner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Mutter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r>
              <a:rPr lang="fi-FI" dirty="0">
                <a:solidFill>
                  <a:srgbClr val="FF0000"/>
                </a:solidFill>
              </a:rPr>
              <a:t>Hänen veljensä </a:t>
            </a:r>
            <a:r>
              <a:rPr lang="fi-FI" dirty="0"/>
              <a:t>lapset = 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Kinder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seines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Bruders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endParaRPr lang="fi-FI" dirty="0"/>
          </a:p>
          <a:p>
            <a:r>
              <a:rPr lang="fi-FI" dirty="0"/>
              <a:t>Erisnimien kanssa käytetään päätettä </a:t>
            </a:r>
            <a:r>
              <a:rPr lang="fi-FI" b="1" dirty="0"/>
              <a:t>–s</a:t>
            </a:r>
            <a:r>
              <a:rPr lang="fi-FI" dirty="0"/>
              <a:t> ilman heittomerkkiä, poikkeuksena nimet, jotka loppuvat </a:t>
            </a:r>
            <a:r>
              <a:rPr lang="fi-FI" b="1" dirty="0"/>
              <a:t>s, z</a:t>
            </a:r>
            <a:r>
              <a:rPr lang="fi-FI" dirty="0"/>
              <a:t>, tai </a:t>
            </a:r>
            <a:r>
              <a:rPr lang="fi-FI" b="1" dirty="0"/>
              <a:t>x</a:t>
            </a:r>
          </a:p>
          <a:p>
            <a:pPr lvl="1"/>
            <a:r>
              <a:rPr lang="fi-FI" dirty="0" err="1"/>
              <a:t>Wessen</a:t>
            </a:r>
            <a:r>
              <a:rPr lang="fi-FI" dirty="0"/>
              <a:t> Laptop </a:t>
            </a:r>
            <a:r>
              <a:rPr lang="fi-FI" dirty="0" err="1"/>
              <a:t>ist</a:t>
            </a:r>
            <a:r>
              <a:rPr lang="fi-FI" dirty="0"/>
              <a:t> </a:t>
            </a:r>
            <a:r>
              <a:rPr lang="fi-FI" dirty="0" err="1"/>
              <a:t>das</a:t>
            </a:r>
            <a:r>
              <a:rPr lang="fi-FI" dirty="0"/>
              <a:t>? –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ist</a:t>
            </a:r>
            <a:r>
              <a:rPr lang="fi-FI" dirty="0"/>
              <a:t> </a:t>
            </a:r>
            <a:r>
              <a:rPr lang="fi-FI" b="1" dirty="0" err="1"/>
              <a:t>Eetus</a:t>
            </a:r>
            <a:r>
              <a:rPr lang="fi-FI" b="1" dirty="0"/>
              <a:t> </a:t>
            </a:r>
            <a:r>
              <a:rPr lang="fi-FI" dirty="0"/>
              <a:t>Laptop.</a:t>
            </a:r>
          </a:p>
          <a:p>
            <a:pPr lvl="1"/>
            <a:r>
              <a:rPr lang="fi-FI" dirty="0" err="1"/>
              <a:t>Wessen</a:t>
            </a:r>
            <a:r>
              <a:rPr lang="fi-FI" dirty="0"/>
              <a:t> </a:t>
            </a:r>
            <a:r>
              <a:rPr lang="fi-FI" dirty="0" err="1"/>
              <a:t>Haus</a:t>
            </a:r>
            <a:r>
              <a:rPr lang="fi-FI" dirty="0"/>
              <a:t> </a:t>
            </a:r>
            <a:r>
              <a:rPr lang="fi-FI" dirty="0" err="1"/>
              <a:t>ist</a:t>
            </a:r>
            <a:r>
              <a:rPr lang="fi-FI" dirty="0"/>
              <a:t> </a:t>
            </a:r>
            <a:r>
              <a:rPr lang="fi-FI" dirty="0" err="1"/>
              <a:t>das</a:t>
            </a:r>
            <a:r>
              <a:rPr lang="fi-FI" dirty="0"/>
              <a:t>? –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ist</a:t>
            </a:r>
            <a:r>
              <a:rPr lang="fi-FI" dirty="0"/>
              <a:t> </a:t>
            </a:r>
            <a:r>
              <a:rPr lang="fi-FI" b="1" dirty="0"/>
              <a:t>Lars´ </a:t>
            </a:r>
            <a:r>
              <a:rPr lang="fi-FI" dirty="0" err="1"/>
              <a:t>Haus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624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6D5984-F897-45B9-A79E-79CBD03C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Genetiivin korvaaminen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FA2281-9C2B-4C7F-BC30-96D082996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Nykyään genetiivi korvataan yleisesti von-preposition ja datiivin avulla </a:t>
            </a:r>
          </a:p>
          <a:p>
            <a:pPr lvl="1"/>
            <a:r>
              <a:rPr lang="fi-FI" dirty="0" err="1"/>
              <a:t>Das</a:t>
            </a:r>
            <a:r>
              <a:rPr lang="fi-FI" dirty="0"/>
              <a:t> Auto </a:t>
            </a:r>
            <a:r>
              <a:rPr lang="fi-FI" b="1" dirty="0" err="1"/>
              <a:t>meines</a:t>
            </a:r>
            <a:r>
              <a:rPr lang="fi-FI" b="1" dirty="0"/>
              <a:t> </a:t>
            </a:r>
            <a:r>
              <a:rPr lang="fi-FI" b="1" dirty="0" err="1"/>
              <a:t>Vaters</a:t>
            </a:r>
            <a:r>
              <a:rPr lang="fi-FI" b="1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Das</a:t>
            </a:r>
            <a:r>
              <a:rPr lang="fi-FI" dirty="0">
                <a:sym typeface="Wingdings" panose="05000000000000000000" pitchFamily="2" charset="2"/>
              </a:rPr>
              <a:t> Auto </a:t>
            </a:r>
            <a:r>
              <a:rPr lang="fi-FI" b="1" dirty="0">
                <a:sym typeface="Wingdings" panose="05000000000000000000" pitchFamily="2" charset="2"/>
              </a:rPr>
              <a:t>von </a:t>
            </a:r>
            <a:r>
              <a:rPr lang="fi-FI" b="1" dirty="0" err="1">
                <a:sym typeface="Wingdings" panose="05000000000000000000" pitchFamily="2" charset="2"/>
              </a:rPr>
              <a:t>meinem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Vater</a:t>
            </a:r>
            <a:endParaRPr lang="fi-FI" b="1" dirty="0">
              <a:sym typeface="Wingdings" panose="05000000000000000000" pitchFamily="2" charset="2"/>
            </a:endParaRP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Der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Papagei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der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Mutter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Der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Papagei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>
                <a:sym typeface="Wingdings" panose="05000000000000000000" pitchFamily="2" charset="2"/>
              </a:rPr>
              <a:t>von </a:t>
            </a:r>
            <a:r>
              <a:rPr lang="fi-FI" b="1" dirty="0" err="1">
                <a:sym typeface="Wingdings" panose="05000000000000000000" pitchFamily="2" charset="2"/>
              </a:rPr>
              <a:t>der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Mutter</a:t>
            </a:r>
            <a:endParaRPr lang="fi-FI" b="1" dirty="0">
              <a:sym typeface="Wingdings" panose="05000000000000000000" pitchFamily="2" charset="2"/>
            </a:endParaRP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Die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Spielzeuge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der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Kinder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Die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Spielzeuge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>
                <a:sym typeface="Wingdings" panose="05000000000000000000" pitchFamily="2" charset="2"/>
              </a:rPr>
              <a:t>von </a:t>
            </a:r>
            <a:r>
              <a:rPr lang="fi-FI" b="1" dirty="0" err="1">
                <a:sym typeface="Wingdings" panose="05000000000000000000" pitchFamily="2" charset="2"/>
              </a:rPr>
              <a:t>den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Kindern</a:t>
            </a:r>
            <a:endParaRPr lang="fi-FI" b="1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fi-FI" dirty="0" err="1">
                <a:sym typeface="Wingdings" panose="05000000000000000000" pitchFamily="2" charset="2"/>
              </a:rPr>
              <a:t>Jne</a:t>
            </a:r>
            <a:r>
              <a:rPr lang="fi-FI" dirty="0">
                <a:sym typeface="Wingdings" panose="05000000000000000000" pitchFamily="2" charset="2"/>
              </a:rPr>
              <a:t>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058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5C63CA-C37A-4A91-BB5F-FFEDAD81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Mihin sijamuotoja käytetään?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E1C8F7-ADFA-4E6C-B863-7DB9EA4C0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Saksassa on neljä sijamuotoa: nominatiivi (perusmuoto), akkusatiivi, datiivi ja genetiivi</a:t>
            </a:r>
          </a:p>
          <a:p>
            <a:pPr lvl="1"/>
            <a:r>
              <a:rPr lang="fi-FI" dirty="0"/>
              <a:t>Saksassa sijamuodot ilmaistaan päätteillä, jotka näkyvät artikkeleissa tai adjektiivin päätteissä</a:t>
            </a:r>
          </a:p>
          <a:p>
            <a:r>
              <a:rPr lang="fi-FI" dirty="0"/>
              <a:t>Jotta lauseissa olisi järkeä, tarvitaan sijamuotoja ilmaisemaan merkityksiä ja sanojen rooleja lauseiden sisällä</a:t>
            </a:r>
          </a:p>
          <a:p>
            <a:r>
              <a:rPr lang="fi-FI" dirty="0"/>
              <a:t>Pätee myös suomen kieleen:</a:t>
            </a:r>
          </a:p>
          <a:p>
            <a:pPr lvl="1"/>
            <a:r>
              <a:rPr lang="fi-FI" dirty="0"/>
              <a:t>*Minä näen </a:t>
            </a:r>
            <a:r>
              <a:rPr lang="fi-FI" b="1" dirty="0"/>
              <a:t>vanha mies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*Sinä rakastat </a:t>
            </a:r>
            <a:r>
              <a:rPr lang="fi-FI" b="1" dirty="0"/>
              <a:t>nopeat autot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Leijona syö alligaattorin. vs. Alligaattori syö leijonan.</a:t>
            </a:r>
          </a:p>
          <a:p>
            <a:pPr lvl="1"/>
            <a:r>
              <a:rPr lang="fi-FI" dirty="0"/>
              <a:t>Saksaksi: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Löwe</a:t>
            </a:r>
            <a:r>
              <a:rPr lang="fi-FI" dirty="0"/>
              <a:t> </a:t>
            </a:r>
            <a:r>
              <a:rPr lang="fi-FI" dirty="0" err="1"/>
              <a:t>isst</a:t>
            </a:r>
            <a:r>
              <a:rPr lang="fi-FI" dirty="0"/>
              <a:t> </a:t>
            </a:r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Alligator</a:t>
            </a:r>
            <a:r>
              <a:rPr lang="fi-FI" dirty="0"/>
              <a:t> vs.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Alligator</a:t>
            </a:r>
            <a:r>
              <a:rPr lang="fi-FI" dirty="0"/>
              <a:t> </a:t>
            </a:r>
            <a:r>
              <a:rPr lang="fi-FI" dirty="0" err="1"/>
              <a:t>isst</a:t>
            </a:r>
            <a:r>
              <a:rPr lang="fi-FI" dirty="0"/>
              <a:t> </a:t>
            </a:r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Löwen</a:t>
            </a:r>
            <a:r>
              <a:rPr lang="fi-FI" dirty="0"/>
              <a:t>.</a:t>
            </a:r>
          </a:p>
          <a:p>
            <a:r>
              <a:rPr lang="fi-FI" dirty="0"/>
              <a:t>Jotta tulee selväksi kuka syö kenet, täytyy syömisen kohde merkitä sijamuodolla, tässä tapauksessa </a:t>
            </a:r>
            <a:r>
              <a:rPr lang="fi-FI" b="1" dirty="0"/>
              <a:t>akkusatiivilla</a:t>
            </a:r>
          </a:p>
        </p:txBody>
      </p:sp>
    </p:spTree>
    <p:extLst>
      <p:ext uri="{BB962C8B-B14F-4D97-AF65-F5344CB8AC3E}">
        <p14:creationId xmlns:p14="http://schemas.microsoft.com/office/powerpoint/2010/main" val="33436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FE6F08-4141-4BC4-B368-E951C36BD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Akkusatiivi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E24166-E5FD-4F84-AA19-0A372A35A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3318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Akkusatiivi on sijamuoto, jolla ilmaistaan </a:t>
            </a:r>
            <a:r>
              <a:rPr lang="fi-FI" b="1" dirty="0"/>
              <a:t>kohdetta</a:t>
            </a:r>
          </a:p>
          <a:p>
            <a:pPr lvl="1"/>
            <a:r>
              <a:rPr lang="fi-FI" dirty="0"/>
              <a:t>Minä näen </a:t>
            </a:r>
            <a:r>
              <a:rPr lang="fi-FI" b="1" dirty="0"/>
              <a:t>koiran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sehe</a:t>
            </a:r>
            <a:r>
              <a:rPr lang="fi-FI" dirty="0"/>
              <a:t> </a:t>
            </a:r>
            <a:r>
              <a:rPr lang="fi-FI" dirty="0" err="1"/>
              <a:t>ein</a:t>
            </a:r>
            <a:r>
              <a:rPr lang="fi-FI" b="1" dirty="0" err="1"/>
              <a:t>en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Pidän </a:t>
            </a:r>
            <a:r>
              <a:rPr lang="fi-FI" b="1" dirty="0"/>
              <a:t>siitä koirasta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mag</a:t>
            </a:r>
            <a:r>
              <a:rPr lang="fi-FI" dirty="0"/>
              <a:t> </a:t>
            </a:r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Tarkoitatko </a:t>
            </a:r>
            <a:r>
              <a:rPr lang="fi-FI" b="1" dirty="0"/>
              <a:t>minua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Meinst</a:t>
            </a:r>
            <a:r>
              <a:rPr lang="fi-FI" dirty="0"/>
              <a:t> du </a:t>
            </a:r>
            <a:r>
              <a:rPr lang="fi-FI" b="1" dirty="0" err="1"/>
              <a:t>mich</a:t>
            </a:r>
            <a:r>
              <a:rPr lang="fi-FI" dirty="0"/>
              <a:t>?</a:t>
            </a:r>
          </a:p>
          <a:p>
            <a:pPr lvl="1"/>
            <a:r>
              <a:rPr lang="fi-FI" dirty="0"/>
              <a:t>Kyllä, tarkoitan </a:t>
            </a:r>
            <a:r>
              <a:rPr lang="fi-FI" b="1" dirty="0"/>
              <a:t>sinua.</a:t>
            </a:r>
          </a:p>
          <a:p>
            <a:pPr lvl="1"/>
            <a:r>
              <a:rPr lang="fi-FI" dirty="0"/>
              <a:t>Ja, </a:t>
            </a: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meine</a:t>
            </a:r>
            <a:r>
              <a:rPr lang="fi-FI" dirty="0"/>
              <a:t> </a:t>
            </a:r>
            <a:r>
              <a:rPr lang="fi-FI" b="1" dirty="0" err="1"/>
              <a:t>dich</a:t>
            </a:r>
            <a:r>
              <a:rPr lang="fi-FI" dirty="0"/>
              <a:t>. </a:t>
            </a:r>
          </a:p>
          <a:p>
            <a:pPr lvl="1"/>
            <a:endParaRPr lang="fi-FI" dirty="0"/>
          </a:p>
          <a:p>
            <a:r>
              <a:rPr lang="fi-FI" dirty="0"/>
              <a:t>Akkusatiivi vastaa kysymykseen </a:t>
            </a:r>
            <a:r>
              <a:rPr lang="fi-FI" b="1" dirty="0" err="1"/>
              <a:t>wen</a:t>
            </a:r>
            <a:r>
              <a:rPr lang="fi-FI" dirty="0"/>
              <a:t>? (ketä, kenet)</a:t>
            </a:r>
          </a:p>
        </p:txBody>
      </p:sp>
    </p:spTree>
    <p:extLst>
      <p:ext uri="{BB962C8B-B14F-4D97-AF65-F5344CB8AC3E}">
        <p14:creationId xmlns:p14="http://schemas.microsoft.com/office/powerpoint/2010/main" val="32290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BFD805-7AE4-4843-B7C8-84ABD2D06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Artikkelien muutokset akkusatiivissa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E978945B-5A2E-4091-B723-AA562664B9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188683"/>
              </p:ext>
            </p:extLst>
          </p:nvPr>
        </p:nvGraphicFramePr>
        <p:xfrm>
          <a:off x="2589213" y="2133600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668413423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500614658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511301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825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Maskuliini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den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r>
                        <a:rPr lang="fi-FI" b="1" dirty="0" err="1"/>
                        <a:t>en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13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Neutri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4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Feminiini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24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Monikko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996346"/>
                  </a:ext>
                </a:extLst>
              </a:tr>
            </a:tbl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4C8812C5-72F6-4916-B9B4-4019DA73F46C}"/>
              </a:ext>
            </a:extLst>
          </p:cNvPr>
          <p:cNvSpPr txBox="1"/>
          <p:nvPr/>
        </p:nvSpPr>
        <p:spPr>
          <a:xfrm>
            <a:off x="2589213" y="4496586"/>
            <a:ext cx="89153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Akkusatiivissa vain maskuliinissa, eli artikkelissa </a:t>
            </a:r>
            <a:r>
              <a:rPr lang="fi-FI" dirty="0" err="1"/>
              <a:t>der</a:t>
            </a:r>
            <a:r>
              <a:rPr lang="fi-FI" dirty="0"/>
              <a:t>/</a:t>
            </a:r>
            <a:r>
              <a:rPr lang="fi-FI" dirty="0" err="1"/>
              <a:t>ein</a:t>
            </a:r>
            <a:r>
              <a:rPr lang="fi-FI" dirty="0"/>
              <a:t> tapahtuu muutos, jolloin se saa –en päätteen, muut artikkelit näyttävät samalta kuin perusmuoto </a:t>
            </a:r>
            <a:r>
              <a:rPr lang="fi-FI" dirty="0">
                <a:sym typeface="Wingdings" panose="05000000000000000000" pitchFamily="2" charset="2"/>
              </a:rPr>
              <a:t>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sehe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den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Hund</a:t>
            </a:r>
            <a:r>
              <a:rPr lang="fi-FI" dirty="0">
                <a:sym typeface="Wingdings" panose="05000000000000000000" pitchFamily="2" charset="2"/>
              </a:rPr>
              <a:t>. Näen koiran.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sehe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das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Haus</a:t>
            </a:r>
            <a:r>
              <a:rPr lang="fi-FI" dirty="0">
                <a:sym typeface="Wingdings" panose="05000000000000000000" pitchFamily="2" charset="2"/>
              </a:rPr>
              <a:t>. Näen talon.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370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437056-F3D7-4E9D-BAB0-511EF858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Persoonapronominit akkusatiivissa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B6A6A69-B11C-44B9-9F32-2FD47C722F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780781"/>
              </p:ext>
            </p:extLst>
          </p:nvPr>
        </p:nvGraphicFramePr>
        <p:xfrm>
          <a:off x="2589213" y="2133600"/>
          <a:ext cx="8915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4001485543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422316379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759584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 (kuka)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 (ketä)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minä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mich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00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sinä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1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hän/se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r>
                        <a:rPr lang="fi-FI" dirty="0"/>
                        <a:t>/es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ihn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r>
                        <a:rPr lang="fi-FI" dirty="0"/>
                        <a:t>/es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334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uns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464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euch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41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390819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BF43AC1A-BA9F-4226-8851-0D30874A8E75}"/>
              </a:ext>
            </a:extLst>
          </p:cNvPr>
          <p:cNvSpPr txBox="1"/>
          <p:nvPr/>
        </p:nvSpPr>
        <p:spPr>
          <a:xfrm>
            <a:off x="2589213" y="4967926"/>
            <a:ext cx="89153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Näetkö hänet? (miehestä)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Siehst</a:t>
            </a:r>
            <a:r>
              <a:rPr lang="fi-FI" dirty="0">
                <a:sym typeface="Wingdings" panose="05000000000000000000" pitchFamily="2" charset="2"/>
              </a:rPr>
              <a:t> du </a:t>
            </a:r>
            <a:r>
              <a:rPr lang="fi-FI" b="1" dirty="0" err="1">
                <a:sym typeface="Wingdings" panose="05000000000000000000" pitchFamily="2" charset="2"/>
              </a:rPr>
              <a:t>ihn</a:t>
            </a:r>
            <a:r>
              <a:rPr lang="fi-FI" dirty="0">
                <a:sym typeface="Wingdings" panose="05000000000000000000" pitchFamily="2" charset="2"/>
              </a:rPr>
              <a:t>?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Näetkö hänet? (naisesta)  </a:t>
            </a:r>
            <a:r>
              <a:rPr lang="fi-FI" dirty="0" err="1">
                <a:sym typeface="Wingdings" panose="05000000000000000000" pitchFamily="2" charset="2"/>
              </a:rPr>
              <a:t>Siehst</a:t>
            </a:r>
            <a:r>
              <a:rPr lang="fi-FI" dirty="0">
                <a:sym typeface="Wingdings" panose="05000000000000000000" pitchFamily="2" charset="2"/>
              </a:rPr>
              <a:t> du </a:t>
            </a:r>
            <a:r>
              <a:rPr lang="fi-FI" b="1" dirty="0" err="1">
                <a:sym typeface="Wingdings" panose="05000000000000000000" pitchFamily="2" charset="2"/>
              </a:rPr>
              <a:t>sie</a:t>
            </a:r>
            <a:r>
              <a:rPr lang="fi-FI" dirty="0">
                <a:sym typeface="Wingdings" panose="05000000000000000000" pitchFamily="2" charset="2"/>
              </a:rPr>
              <a:t>?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Tarkoitan teitä.  </a:t>
            </a:r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meine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euch</a:t>
            </a:r>
            <a:r>
              <a:rPr lang="fi-FI" dirty="0">
                <a:sym typeface="Wingdings" panose="05000000000000000000" pitchFamily="2" charset="2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322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F8A391-2C4E-4586-8472-83762A98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Akkusatiivia vaativat prepositiot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573DF7-E32F-4E2F-BF3C-9FDAD9330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97138"/>
          </a:xfrm>
        </p:spPr>
        <p:txBody>
          <a:bodyPr/>
          <a:lstStyle/>
          <a:p>
            <a:r>
              <a:rPr lang="fi-FI" dirty="0"/>
              <a:t>Tietyt prepositiot vaativat aina akkusatiivia, jolloin preposition jälkeen tuleva sana laitetaan akkusatiiviin</a:t>
            </a:r>
          </a:p>
          <a:p>
            <a:pPr lvl="1"/>
            <a:r>
              <a:rPr lang="fi-FI" dirty="0"/>
              <a:t>Tällaisia prepositioita ovat </a:t>
            </a:r>
            <a:r>
              <a:rPr lang="fi-FI" b="1" dirty="0" err="1"/>
              <a:t>durch</a:t>
            </a:r>
            <a:r>
              <a:rPr lang="fi-FI" b="1" dirty="0"/>
              <a:t>, </a:t>
            </a:r>
            <a:r>
              <a:rPr lang="fi-FI" b="1" dirty="0" err="1"/>
              <a:t>für</a:t>
            </a:r>
            <a:r>
              <a:rPr lang="fi-FI" b="1" dirty="0"/>
              <a:t>, </a:t>
            </a:r>
            <a:r>
              <a:rPr lang="fi-FI" b="1" dirty="0" err="1"/>
              <a:t>gegen</a:t>
            </a:r>
            <a:r>
              <a:rPr lang="fi-FI" b="1" dirty="0"/>
              <a:t>, </a:t>
            </a:r>
            <a:r>
              <a:rPr lang="fi-FI" b="1" dirty="0" err="1"/>
              <a:t>ohne</a:t>
            </a:r>
            <a:r>
              <a:rPr lang="fi-FI" b="1" dirty="0"/>
              <a:t> </a:t>
            </a:r>
            <a:r>
              <a:rPr lang="fi-FI" dirty="0"/>
              <a:t>ja </a:t>
            </a:r>
            <a:r>
              <a:rPr lang="fi-FI" b="1" dirty="0" err="1"/>
              <a:t>um</a:t>
            </a:r>
            <a:endParaRPr lang="fi-FI" b="1" dirty="0"/>
          </a:p>
          <a:p>
            <a:pPr marL="457200" lvl="1" indent="0">
              <a:buNone/>
            </a:pPr>
            <a:r>
              <a:rPr lang="fi-FI" dirty="0" err="1"/>
              <a:t>durch</a:t>
            </a:r>
            <a:r>
              <a:rPr lang="fi-FI" dirty="0"/>
              <a:t> </a:t>
            </a:r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Wald</a:t>
            </a:r>
            <a:r>
              <a:rPr lang="fi-FI" dirty="0"/>
              <a:t> (metsän läpi)</a:t>
            </a:r>
          </a:p>
          <a:p>
            <a:pPr marL="457200" lvl="1" indent="0">
              <a:buNone/>
            </a:pPr>
            <a:r>
              <a:rPr lang="fi-FI" dirty="0" err="1"/>
              <a:t>für</a:t>
            </a:r>
            <a:r>
              <a:rPr lang="fi-FI" dirty="0"/>
              <a:t> </a:t>
            </a:r>
            <a:r>
              <a:rPr lang="fi-FI" b="1" dirty="0" err="1"/>
              <a:t>mich</a:t>
            </a:r>
            <a:r>
              <a:rPr lang="fi-FI" dirty="0"/>
              <a:t> (minulle, minua varten)</a:t>
            </a:r>
          </a:p>
          <a:p>
            <a:pPr marL="457200" lvl="1" indent="0">
              <a:buNone/>
            </a:pPr>
            <a:r>
              <a:rPr lang="fi-FI" dirty="0" err="1"/>
              <a:t>gegen</a:t>
            </a:r>
            <a:r>
              <a:rPr lang="fi-FI" dirty="0"/>
              <a:t> </a:t>
            </a:r>
            <a:r>
              <a:rPr lang="fi-FI" b="1" dirty="0" err="1"/>
              <a:t>das</a:t>
            </a:r>
            <a:r>
              <a:rPr lang="fi-FI" dirty="0"/>
              <a:t> </a:t>
            </a:r>
            <a:r>
              <a:rPr lang="fi-FI" dirty="0" err="1"/>
              <a:t>Gesetz</a:t>
            </a:r>
            <a:r>
              <a:rPr lang="fi-FI" dirty="0"/>
              <a:t> (lakia vastaan)</a:t>
            </a:r>
          </a:p>
          <a:p>
            <a:pPr marL="457200" lvl="1" indent="0">
              <a:buNone/>
            </a:pPr>
            <a:r>
              <a:rPr lang="fi-FI" dirty="0" err="1"/>
              <a:t>ohne</a:t>
            </a:r>
            <a:r>
              <a:rPr lang="fi-FI" dirty="0"/>
              <a:t> (</a:t>
            </a:r>
            <a:r>
              <a:rPr lang="fi-FI" b="1" dirty="0" err="1"/>
              <a:t>die</a:t>
            </a:r>
            <a:r>
              <a:rPr lang="fi-FI" dirty="0"/>
              <a:t>) </a:t>
            </a:r>
            <a:r>
              <a:rPr lang="fi-FI" dirty="0" err="1"/>
              <a:t>Bücher</a:t>
            </a:r>
            <a:r>
              <a:rPr lang="fi-FI" dirty="0"/>
              <a:t>* (ilman kirjoja)</a:t>
            </a:r>
          </a:p>
          <a:p>
            <a:pPr marL="457200" lvl="1" indent="0">
              <a:buNone/>
            </a:pPr>
            <a:r>
              <a:rPr lang="fi-FI" dirty="0" err="1"/>
              <a:t>um</a:t>
            </a:r>
            <a:r>
              <a:rPr lang="fi-FI" dirty="0"/>
              <a:t> </a:t>
            </a:r>
            <a:r>
              <a:rPr lang="fi-FI" b="1" dirty="0" err="1"/>
              <a:t>die</a:t>
            </a:r>
            <a:r>
              <a:rPr lang="fi-FI" dirty="0"/>
              <a:t> </a:t>
            </a:r>
            <a:r>
              <a:rPr lang="fi-FI" dirty="0" err="1"/>
              <a:t>Stadt</a:t>
            </a:r>
            <a:r>
              <a:rPr lang="fi-FI" dirty="0"/>
              <a:t> (kaupungin ympärillä)</a:t>
            </a:r>
          </a:p>
          <a:p>
            <a:pPr marL="457200" lvl="1" indent="0">
              <a:buNone/>
            </a:pPr>
            <a:r>
              <a:rPr lang="fi-FI" dirty="0" err="1"/>
              <a:t>für</a:t>
            </a:r>
            <a:r>
              <a:rPr lang="fi-FI" dirty="0"/>
              <a:t> </a:t>
            </a:r>
            <a:r>
              <a:rPr lang="fi-FI" b="1" dirty="0" err="1"/>
              <a:t>einen</a:t>
            </a:r>
            <a:r>
              <a:rPr lang="fi-FI" dirty="0"/>
              <a:t> </a:t>
            </a:r>
            <a:r>
              <a:rPr lang="fi-FI" dirty="0" err="1"/>
              <a:t>Freund</a:t>
            </a:r>
            <a:r>
              <a:rPr lang="fi-FI" dirty="0"/>
              <a:t> (eräälle ystävälle, erästä ystävää varten)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sz="1400" dirty="0"/>
              <a:t>* </a:t>
            </a:r>
            <a:r>
              <a:rPr lang="fi-FI" sz="1400" dirty="0" err="1"/>
              <a:t>huom</a:t>
            </a:r>
            <a:r>
              <a:rPr lang="fi-FI" sz="1400" dirty="0"/>
              <a:t>! </a:t>
            </a:r>
            <a:r>
              <a:rPr lang="fi-FI" sz="1400" dirty="0" err="1"/>
              <a:t>Ohne</a:t>
            </a:r>
            <a:r>
              <a:rPr lang="fi-FI" sz="1400" dirty="0"/>
              <a:t>-preposition kanssa ei yleensä käytetä artikkelia, vaan substantiivi on sen perässä itsekseen </a:t>
            </a:r>
            <a:r>
              <a:rPr lang="fi-FI" sz="1400" dirty="0">
                <a:sym typeface="Wingdings" panose="05000000000000000000" pitchFamily="2" charset="2"/>
              </a:rPr>
              <a:t>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3975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6B7BC3-EF85-4273-B60E-2326A10E2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Datiivi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C822E9-899F-4ADE-A6D0-61726B36B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fi-FI" dirty="0"/>
              <a:t>Datiivi vastaa kysymykseen </a:t>
            </a:r>
            <a:r>
              <a:rPr lang="fi-FI" b="1" dirty="0"/>
              <a:t>kenelle, mille (äidille, koiralle, autolle…)</a:t>
            </a:r>
          </a:p>
          <a:p>
            <a:r>
              <a:rPr lang="fi-FI" dirty="0"/>
              <a:t>Datiivi on nominatiivin (eli perusmuodon) ja akkusatiivin lisäksi tärkein saksan neljästä sijamuodosta</a:t>
            </a:r>
          </a:p>
          <a:p>
            <a:endParaRPr lang="fi-FI" b="1" dirty="0"/>
          </a:p>
        </p:txBody>
      </p:sp>
      <p:pic>
        <p:nvPicPr>
          <p:cNvPr id="1028" name="Picture 4" descr="Kuvan kuvausta ei ole saatavilla.">
            <a:extLst>
              <a:ext uri="{FF2B5EF4-FFF2-40B4-BE49-F238E27FC236}">
                <a16:creationId xmlns:a16="http://schemas.microsoft.com/office/drawing/2014/main" id="{4F019513-5250-43D4-B8B8-BE0045461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503" y="34290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62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857BB-7FC5-4109-B1D0-F5559B978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Artikkelien muutokset datiivissa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FEC98646-CC5E-43EF-9945-1956012759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698101"/>
              </p:ext>
            </p:extLst>
          </p:nvPr>
        </p:nvGraphicFramePr>
        <p:xfrm>
          <a:off x="2589213" y="2133600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824945976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184556427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40305426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03736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Datiivi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165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Maskuliini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den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r>
                        <a:rPr lang="fi-FI" b="1" dirty="0" err="1"/>
                        <a:t>en</a:t>
                      </a:r>
                      <a:endParaRPr lang="fi-F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dem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r>
                        <a:rPr lang="fi-FI" b="1" dirty="0" err="1"/>
                        <a:t>em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939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Neutri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das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dem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r>
                        <a:rPr lang="fi-FI" b="1" dirty="0" err="1"/>
                        <a:t>em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94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Feminiini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r>
                        <a:rPr lang="fi-FI" dirty="0"/>
                        <a:t>/eine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der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ein</a:t>
                      </a:r>
                      <a:r>
                        <a:rPr lang="fi-FI" b="1" dirty="0" err="1"/>
                        <a:t>er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04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Monikko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 err="1"/>
                        <a:t>den</a:t>
                      </a:r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410958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8606B8B3-AA63-433A-9852-03FFC188876D}"/>
              </a:ext>
            </a:extLst>
          </p:cNvPr>
          <p:cNvSpPr txBox="1"/>
          <p:nvPr/>
        </p:nvSpPr>
        <p:spPr>
          <a:xfrm>
            <a:off x="2589213" y="4392891"/>
            <a:ext cx="89153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Akkusatiivissa vain artikkeli </a:t>
            </a:r>
            <a:r>
              <a:rPr lang="fi-FI" b="1" dirty="0" err="1"/>
              <a:t>der</a:t>
            </a:r>
            <a:r>
              <a:rPr lang="fi-FI" dirty="0"/>
              <a:t> muuttaa muotoaan, mutta datiivissa jokaisessa artikkelissa tapahtuu muutos</a:t>
            </a:r>
          </a:p>
          <a:p>
            <a:endParaRPr lang="fi-FI" b="1" dirty="0"/>
          </a:p>
          <a:p>
            <a:r>
              <a:rPr lang="fi-FI" dirty="0" err="1"/>
              <a:t>der</a:t>
            </a:r>
            <a:r>
              <a:rPr lang="fi-FI" dirty="0"/>
              <a:t> Mann = mies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/>
              <a:t>dem</a:t>
            </a:r>
            <a:r>
              <a:rPr lang="fi-FI" dirty="0"/>
              <a:t> Mann = miehelle</a:t>
            </a:r>
          </a:p>
          <a:p>
            <a:r>
              <a:rPr lang="fi-FI" dirty="0" err="1"/>
              <a:t>das</a:t>
            </a:r>
            <a:r>
              <a:rPr lang="fi-FI" dirty="0"/>
              <a:t> Auto = auto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/>
              <a:t>dem</a:t>
            </a:r>
            <a:r>
              <a:rPr lang="fi-FI" dirty="0"/>
              <a:t> Auto = autolle</a:t>
            </a:r>
          </a:p>
          <a:p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Frau</a:t>
            </a:r>
            <a:r>
              <a:rPr lang="fi-FI" dirty="0"/>
              <a:t> = nainen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Frau</a:t>
            </a:r>
            <a:r>
              <a:rPr lang="fi-FI" dirty="0"/>
              <a:t> =naiselle</a:t>
            </a:r>
          </a:p>
        </p:txBody>
      </p:sp>
    </p:spTree>
    <p:extLst>
      <p:ext uri="{BB962C8B-B14F-4D97-AF65-F5344CB8AC3E}">
        <p14:creationId xmlns:p14="http://schemas.microsoft.com/office/powerpoint/2010/main" val="194588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7620E-C5A6-454A-ADB1-1B7BA4773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Datiivin monikko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D6A9F3-5257-4438-A8B0-A21FFC3CE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fi-FI" dirty="0"/>
              <a:t>Kun substantiivin monikko laitetaan datiiviin, ei pelkästään artikkeli muutu, vaan itse substantiivin perään lisätään </a:t>
            </a:r>
            <a:r>
              <a:rPr lang="fi-FI" b="1" dirty="0"/>
              <a:t>–n</a:t>
            </a:r>
          </a:p>
          <a:p>
            <a:pPr marL="0" indent="0">
              <a:buNone/>
            </a:pPr>
            <a:r>
              <a:rPr lang="fi-FI" b="1" dirty="0"/>
              <a:t>      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Hunde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>
                <a:sym typeface="Wingdings" panose="05000000000000000000" pitchFamily="2" charset="2"/>
              </a:rPr>
              <a:t>den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Hunde</a:t>
            </a:r>
            <a:r>
              <a:rPr lang="fi-FI" b="1" dirty="0" err="1">
                <a:sym typeface="Wingdings" panose="05000000000000000000" pitchFamily="2" charset="2"/>
              </a:rPr>
              <a:t>n</a:t>
            </a:r>
            <a:endParaRPr lang="fi-FI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b="1" dirty="0">
                <a:sym typeface="Wingdings" panose="05000000000000000000" pitchFamily="2" charset="2"/>
              </a:rPr>
              <a:t>      </a:t>
            </a:r>
            <a:r>
              <a:rPr lang="fi-FI" dirty="0" err="1">
                <a:sym typeface="Wingdings" panose="05000000000000000000" pitchFamily="2" charset="2"/>
              </a:rPr>
              <a:t>die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Bücher</a:t>
            </a:r>
            <a:r>
              <a:rPr lang="fi-FI" dirty="0">
                <a:sym typeface="Wingdings" panose="05000000000000000000" pitchFamily="2" charset="2"/>
              </a:rPr>
              <a:t>  </a:t>
            </a:r>
            <a:r>
              <a:rPr lang="fi-FI" b="1" dirty="0" err="1">
                <a:sym typeface="Wingdings" panose="05000000000000000000" pitchFamily="2" charset="2"/>
              </a:rPr>
              <a:t>den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Bücher</a:t>
            </a:r>
            <a:r>
              <a:rPr lang="fi-FI" b="1" dirty="0" err="1">
                <a:sym typeface="Wingdings" panose="05000000000000000000" pitchFamily="2" charset="2"/>
              </a:rPr>
              <a:t>n</a:t>
            </a:r>
            <a:endParaRPr lang="fi-FI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b="1" dirty="0">
                <a:sym typeface="Wingdings" panose="05000000000000000000" pitchFamily="2" charset="2"/>
              </a:rPr>
              <a:t>      </a:t>
            </a:r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gebe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den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Kinder</a:t>
            </a:r>
            <a:r>
              <a:rPr lang="fi-FI" b="1" dirty="0" err="1">
                <a:sym typeface="Wingdings" panose="05000000000000000000" pitchFamily="2" charset="2"/>
              </a:rPr>
              <a:t>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Mitbringsel</a:t>
            </a:r>
            <a:r>
              <a:rPr lang="fi-FI" dirty="0">
                <a:sym typeface="Wingdings" panose="05000000000000000000" pitchFamily="2" charset="2"/>
              </a:rPr>
              <a:t>. = Annan lapsille tuliaisia.</a:t>
            </a:r>
          </a:p>
          <a:p>
            <a:pPr marL="0" indent="0">
              <a:buNone/>
            </a:pPr>
            <a:endParaRPr lang="fi-FI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Saksassa monikon datiivi ilmenee siis sekä artikkelista että itse sanan päätteestä!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77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1354</TotalTime>
  <Words>1017</Words>
  <Application>Microsoft Office PowerPoint</Application>
  <PresentationFormat>Laajakuva</PresentationFormat>
  <Paragraphs>224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Kuiskaus</vt:lpstr>
      <vt:lpstr>Sijamuotojen kertaus</vt:lpstr>
      <vt:lpstr>Mihin sijamuotoja käytetään?</vt:lpstr>
      <vt:lpstr>Akkusatiivi</vt:lpstr>
      <vt:lpstr>Artikkelien muutokset akkusatiivissa</vt:lpstr>
      <vt:lpstr>Persoonapronominit akkusatiivissa</vt:lpstr>
      <vt:lpstr>Akkusatiivia vaativat prepositiot</vt:lpstr>
      <vt:lpstr>Datiivi</vt:lpstr>
      <vt:lpstr>Artikkelien muutokset datiivissa</vt:lpstr>
      <vt:lpstr>Datiivin monikko</vt:lpstr>
      <vt:lpstr>Persoonapronominit datiivissa</vt:lpstr>
      <vt:lpstr>Datiivia vaativat prepositiot</vt:lpstr>
      <vt:lpstr>Muutamia huomioita</vt:lpstr>
      <vt:lpstr>Genetiivi</vt:lpstr>
      <vt:lpstr>Artikkelien muutokset genetiivissä</vt:lpstr>
      <vt:lpstr>Genetiivi</vt:lpstr>
      <vt:lpstr>Genetiivin korvaaminen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Sijamuotojen kertaus</dc:title>
  <dc:creator>Eetu Paananen</dc:creator>
  <cp:lastModifiedBy>Eetu Paananen</cp:lastModifiedBy>
  <cp:revision>27</cp:revision>
  <dcterms:created xsi:type="dcterms:W3CDTF">2023-08-23T05:55:01Z</dcterms:created>
  <dcterms:modified xsi:type="dcterms:W3CDTF">2023-09-11T06:45:48Z</dcterms:modified>
</cp:coreProperties>
</file>