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5" r:id="rId2"/>
    <p:sldId id="260" r:id="rId3"/>
    <p:sldId id="340" r:id="rId4"/>
    <p:sldId id="291" r:id="rId5"/>
    <p:sldId id="292" r:id="rId6"/>
    <p:sldId id="257" r:id="rId7"/>
    <p:sldId id="261" r:id="rId8"/>
    <p:sldId id="303" r:id="rId9"/>
    <p:sldId id="324" r:id="rId10"/>
    <p:sldId id="326" r:id="rId11"/>
    <p:sldId id="331" r:id="rId12"/>
    <p:sldId id="332" r:id="rId13"/>
    <p:sldId id="334" r:id="rId14"/>
    <p:sldId id="336" r:id="rId15"/>
    <p:sldId id="338" r:id="rId16"/>
    <p:sldId id="341" r:id="rId17"/>
    <p:sldId id="287" r:id="rId18"/>
    <p:sldId id="302" r:id="rId19"/>
    <p:sldId id="288" r:id="rId20"/>
    <p:sldId id="266" r:id="rId21"/>
    <p:sldId id="268" r:id="rId22"/>
    <p:sldId id="271" r:id="rId23"/>
    <p:sldId id="304" r:id="rId24"/>
    <p:sldId id="284" r:id="rId25"/>
    <p:sldId id="295" r:id="rId26"/>
    <p:sldId id="283" r:id="rId2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35C9A8-C39D-4E28-9BC4-03452C08636A}">
          <p14:sldIdLst>
            <p14:sldId id="275"/>
            <p14:sldId id="260"/>
            <p14:sldId id="340"/>
            <p14:sldId id="291"/>
            <p14:sldId id="292"/>
            <p14:sldId id="257"/>
            <p14:sldId id="261"/>
            <p14:sldId id="303"/>
            <p14:sldId id="324"/>
            <p14:sldId id="326"/>
            <p14:sldId id="331"/>
            <p14:sldId id="332"/>
            <p14:sldId id="334"/>
            <p14:sldId id="336"/>
            <p14:sldId id="338"/>
            <p14:sldId id="341"/>
            <p14:sldId id="287"/>
            <p14:sldId id="302"/>
            <p14:sldId id="288"/>
            <p14:sldId id="266"/>
            <p14:sldId id="268"/>
            <p14:sldId id="271"/>
            <p14:sldId id="304"/>
            <p14:sldId id="284"/>
            <p14:sldId id="295"/>
            <p14:sldId id="283"/>
          </p14:sldIdLst>
        </p14:section>
        <p14:section name="Untitled Section" id="{134B2FC9-E4A2-438A-A22C-B2F76932B24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3DDAC-C34E-42A7-BE4E-DCC430FDDC94}" type="datetimeFigureOut">
              <a:rPr lang="en-GB" smtClean="0"/>
              <a:pPr/>
              <a:t>08/11/2018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3E875-1901-4808-A45C-FF22F54779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78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E875-1901-4808-A45C-FF22F547795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8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E875-1901-4808-A45C-FF22F547795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2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E875-1901-4808-A45C-FF22F547795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2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/>
              <a:t>DIA7 Enemmän tai vähemmän tiheitä ruokia</a:t>
            </a:r>
          </a:p>
        </p:txBody>
      </p:sp>
      <p:sp>
        <p:nvSpPr>
          <p:cNvPr id="2970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3FA4D1-CC0C-4D83-A51C-F036A18F9B92}" type="slidenum">
              <a:rPr lang="fi-FI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72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CCB36F-293C-4B3D-A5D7-2ABC2676C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6E4C4C8-8343-46AC-A57E-D093E8445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D44314-D9E3-430D-9876-601237C9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8C3E-BC1A-42F9-96DE-60BE22593CE7}" type="datetimeFigureOut">
              <a:rPr lang="en-GB" smtClean="0"/>
              <a:pPr/>
              <a:t>08/11/2018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76B56C-73EA-4D75-A07D-7B8E1F62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DF65F9-347D-4BAC-A51F-E2927DF3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9F9F-2473-4355-A761-EB2E9D43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39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5A6C92-0F3A-4F42-BF75-0945A86E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C41C188-C059-4E47-9239-DA523AD39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937D2C-A2CD-46C1-9D3F-FE70B9E5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8C3E-BC1A-42F9-96DE-60BE22593CE7}" type="datetimeFigureOut">
              <a:rPr lang="en-GB" smtClean="0"/>
              <a:pPr/>
              <a:t>08/11/2018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C8B4CD-EC49-4B61-89C5-7A018FEE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34733F-FC7A-4CB2-89B4-20CDB37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9F9F-2473-4355-A761-EB2E9D43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8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1A327C9-8F5E-4F9B-9201-67F7E1B08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5FBA571-5CA2-46B8-9FF9-7E9E5C758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38397E-E885-4359-9610-3C4E8484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8C3E-BC1A-42F9-96DE-60BE22593CE7}" type="datetimeFigureOut">
              <a:rPr lang="en-GB" smtClean="0"/>
              <a:pPr/>
              <a:t>08/11/2018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A3D3B0-48A2-4585-9DCE-3F9B1BE5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9B43E0-C50E-408F-ABCB-78A60BC1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9F9F-2473-4355-A761-EB2E9D43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6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E7A144-0495-4453-A654-FC860496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418A47-E4A5-426F-92FA-825BE15C7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C92A0F-8167-4FD5-93BA-D5D40EE7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8C3E-BC1A-42F9-96DE-60BE22593CE7}" type="datetimeFigureOut">
              <a:rPr lang="en-GB" smtClean="0"/>
              <a:pPr/>
              <a:t>08/11/2018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4E0950-4780-494B-B26B-4E60C5CC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93B78D-6DA5-4F60-BB92-C63F5C31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9F9F-2473-4355-A761-EB2E9D43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5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3C2CF7-D6B2-4997-A5B4-C1A37722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F0D24F-C95A-4772-9906-18BB0D1C9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402739-F0B8-441C-8068-C06B6CCD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8C3E-BC1A-42F9-96DE-60BE22593CE7}" type="datetimeFigureOut">
              <a:rPr lang="en-GB" smtClean="0"/>
              <a:pPr/>
              <a:t>08/11/2018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6CEE18-CB26-494C-A92F-29403F64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640606-5793-45D8-91E0-82E568E1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9F9F-2473-4355-A761-EB2E9D43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2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15F5F8-A875-4BA4-BE86-712FEB9F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670E41-0966-4DE4-8CBF-AC19351B3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9613D0-FDB6-4373-ACE4-445F42B29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855C89-4DA0-4DD3-93CC-7205AD3A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8C3E-BC1A-42F9-96DE-60BE22593CE7}" type="datetimeFigureOut">
              <a:rPr lang="en-GB" smtClean="0"/>
              <a:pPr/>
              <a:t>08/11/2018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A38E54-0C91-4695-BB89-28033279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485CED-ED88-44A8-98DD-44E93BAB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9F9F-2473-4355-A761-EB2E9D43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6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4E942E-492B-4E69-9BA2-A22DB2B9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BB34CB-9BA6-48D9-B8BB-BDF268E2B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C684C0-0B41-4A7C-923D-8AD6345BD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1BF69BD-B2D6-4DBA-AF25-4FF876295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57E9E29-553F-41CA-A3C6-9263B3727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79CA162-C54B-446A-93DF-D17D578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8C3E-BC1A-42F9-96DE-60BE22593CE7}" type="datetimeFigureOut">
              <a:rPr lang="en-GB" smtClean="0"/>
              <a:pPr/>
              <a:t>08/11/2018</a:t>
            </a:fld>
            <a:endParaRPr lang="en-GB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CB1A768-2546-4E41-8878-4EA6AA6B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E037748-3D76-4D86-8773-4BE874FB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9F9F-2473-4355-A761-EB2E9D43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10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1E98AC-6FFB-424C-8A04-896CD1D4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3733A75-2CC5-4660-9C49-2DEB36B7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8C3E-BC1A-42F9-96DE-60BE22593CE7}" type="datetimeFigureOut">
              <a:rPr lang="en-GB" smtClean="0"/>
              <a:pPr/>
              <a:t>08/11/2018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F6EB0E-7F2A-478E-A5E7-4A23FD1C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936F173-4054-4603-9FA3-BA0D239A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9F9F-2473-4355-A761-EB2E9D43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6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1082AD-1B6A-4345-AAA2-51ACD1769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8C3E-BC1A-42F9-96DE-60BE22593CE7}" type="datetimeFigureOut">
              <a:rPr lang="en-GB" smtClean="0"/>
              <a:pPr/>
              <a:t>08/11/2018</a:t>
            </a:fld>
            <a:endParaRPr lang="en-GB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695B2E2-A1DD-442D-9479-CBC2DF9D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B839DF-CACA-4A25-A71B-80E4AA2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9F9F-2473-4355-A761-EB2E9D43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1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A4765C-F2FE-4FC1-B29D-47FEB5C3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470F13-572D-4083-8A1E-BBA24DA7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FD198F2-C7D6-46A6-A551-9016E6AC9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50CA7E-9C0D-4D33-B876-93C731AD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8C3E-BC1A-42F9-96DE-60BE22593CE7}" type="datetimeFigureOut">
              <a:rPr lang="en-GB" smtClean="0"/>
              <a:pPr/>
              <a:t>08/11/2018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C477E1-831D-4634-B5C9-B5066385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2B2375-618C-45CE-8864-39DF5FF7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9F9F-2473-4355-A761-EB2E9D43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5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40B822-244D-4109-A19F-BB871BF8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C3EA68C-015F-4695-A683-44D246926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F98D12C-17DC-4070-BD54-450E01567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A74E23-2CDD-4F60-8F7B-D459F92D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8C3E-BC1A-42F9-96DE-60BE22593CE7}" type="datetimeFigureOut">
              <a:rPr lang="en-GB" smtClean="0"/>
              <a:pPr/>
              <a:t>08/11/2018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1CE64E-B185-4791-97DE-ED941E1A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45CB6EB-7821-48FD-9EFF-A075D4AF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9F9F-2473-4355-A761-EB2E9D43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74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D6EDBFE-8AC7-488C-97DC-7E7B5AF3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994639-70B0-4D85-94AC-30543F5E4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A3CCA8-1444-41C8-9296-13F7F6DD1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58C3E-BC1A-42F9-96DE-60BE22593CE7}" type="datetimeFigureOut">
              <a:rPr lang="en-GB" smtClean="0"/>
              <a:pPr/>
              <a:t>08/11/2018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470443-13E3-4E84-8FFC-AAB170F42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B85834-2FAC-4CC8-8601-E92FDC937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E9F9F-2473-4355-A761-EB2E9D43FA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fi/imgres?imgurl=http://images.coronaria.fi/?id=3906298&amp;imgrefurl=http://www.verkkoklinikka.fi/?id=0568182&amp;page=6032582&amp;usg=__g5tDpZLN_84Yjc3VAbq9uB0p1Ro=&amp;h=150&amp;w=150&amp;sz=3&amp;hl=fi&amp;start=1&amp;um=1&amp;itbs=1&amp;tbnid=V4MpLNGQAO-u0M:&amp;tbnh=96&amp;tbnw=96&amp;prev=/images?q=keliakia&amp;um=1&amp;hl=fi&amp;tbs=isch:1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mages.google.fi/imgres?imgurl=http://upload.wikimedia.org/wikipedia/fi/thumb/6/60/Hyla_sininen.svg/585px-Hyla_sininen.svg.png&amp;imgrefurl=http://fi.wikipedia.org/wiki/Tiedosto:Hyla_sininen.svg&amp;usg=__z7jXEIWzmhSlYukzb367i53jPOk=&amp;h=238&amp;w=585&amp;sz=14&amp;hl=fi&amp;start=11&amp;um=1&amp;itbs=1&amp;tbnid=hSEIA8EDuUn0aM:&amp;tbnh=55&amp;tbnw=135&amp;prev=/images?q=hyla+-merkki&amp;um=1&amp;hl=fi&amp;tbs=isch:1" TargetMode="Externa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tomikokko.com/ihmisko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1066800"/>
          </a:xfrm>
        </p:spPr>
        <p:txBody>
          <a:bodyPr/>
          <a:lstStyle/>
          <a:p>
            <a:r>
              <a:rPr lang="fi-FI" b="1" dirty="0"/>
              <a:t>Ravitsemussuositukset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5041" y="1844824"/>
            <a:ext cx="4497331" cy="2304256"/>
          </a:xfrm>
        </p:spPr>
        <p:txBody>
          <a:bodyPr>
            <a:normAutofit/>
          </a:bodyPr>
          <a:lstStyle/>
          <a:p>
            <a:pPr>
              <a:tabLst>
                <a:tab pos="449263" algn="l"/>
              </a:tabLst>
            </a:pPr>
            <a:r>
              <a:rPr lang="fi-F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Miksi </a:t>
            </a:r>
            <a:r>
              <a:rPr lang="fi-FI" dirty="0"/>
              <a:t>ravintosuositukset on laadittu?</a:t>
            </a:r>
          </a:p>
          <a:p>
            <a:pPr>
              <a:buNone/>
              <a:tabLst>
                <a:tab pos="449263" algn="l"/>
              </a:tabLst>
            </a:pPr>
            <a:endParaRPr lang="fi-FI" dirty="0"/>
          </a:p>
          <a:p>
            <a:pPr algn="ctr"/>
            <a:r>
              <a:rPr lang="fi-F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Kuka</a:t>
            </a:r>
            <a:r>
              <a:rPr lang="fi-FI" dirty="0"/>
              <a:t> ne on laatinut ja </a:t>
            </a:r>
            <a:r>
              <a:rPr lang="fi-F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mihin ne perustuvat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5144"/>
            <a:ext cx="2438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92" y="3593145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671">
            <a:off x="5804211" y="1264573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1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64F8583-938B-4D7E-B698-2F63E4C2DE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Kuitu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927D17C-6F0A-4D00-AE3D-BCC707C3DD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/>
              <a:t>Ei imeydy, muodostaa mahalaukussa ns. viskoosin geelin</a:t>
            </a:r>
          </a:p>
          <a:p>
            <a:pPr lvl="1" eaLnBrk="1" hangingPunct="1"/>
            <a:r>
              <a:rPr lang="fi-FI" altLang="fi-FI" sz="2400" dirty="0"/>
              <a:t>ruokamassan kulku ohutsuoleen hidastuu</a:t>
            </a:r>
          </a:p>
          <a:p>
            <a:pPr lvl="1" eaLnBrk="1" hangingPunct="1"/>
            <a:r>
              <a:rPr lang="fi-FI" altLang="fi-FI" sz="2400" dirty="0"/>
              <a:t>hidastaa glukoosin imeytymistä </a:t>
            </a:r>
            <a:r>
              <a:rPr lang="fi-FI" altLang="fi-FI" sz="2400" dirty="0">
                <a:sym typeface="Wingdings" panose="05000000000000000000" pitchFamily="2" charset="2"/>
              </a:rPr>
              <a:t></a:t>
            </a:r>
            <a:r>
              <a:rPr lang="fi-FI" altLang="fi-FI" sz="2400" dirty="0"/>
              <a:t> verensokeri pysyy tasaisena</a:t>
            </a:r>
          </a:p>
          <a:p>
            <a:pPr eaLnBrk="1" hangingPunct="1"/>
            <a:r>
              <a:rPr lang="fi-FI" altLang="fi-FI" sz="2800" dirty="0"/>
              <a:t>Lisää kylläisyyden tunnetta </a:t>
            </a:r>
            <a:r>
              <a:rPr lang="fi-FI" altLang="fi-FI" sz="2800" dirty="0">
                <a:sym typeface="Wingdings" panose="05000000000000000000" pitchFamily="2" charset="2"/>
              </a:rPr>
              <a:t> painonhallinta</a:t>
            </a:r>
            <a:endParaRPr lang="fi-FI" altLang="fi-FI" sz="2800" dirty="0"/>
          </a:p>
          <a:p>
            <a:pPr eaLnBrk="1" hangingPunct="1"/>
            <a:r>
              <a:rPr lang="fi-FI" altLang="fi-FI" sz="2800" dirty="0"/>
              <a:t>Alentaa kolesterolipitoisuutta</a:t>
            </a:r>
          </a:p>
          <a:p>
            <a:pPr eaLnBrk="1" hangingPunct="1"/>
            <a:r>
              <a:rPr lang="fi-FI" altLang="fi-FI" sz="2800" dirty="0"/>
              <a:t>Lisää ulosteen massaa ja ehkäisee ummetusta</a:t>
            </a:r>
          </a:p>
          <a:p>
            <a:pPr eaLnBrk="1" hangingPunct="1"/>
            <a:r>
              <a:rPr lang="fi-FI" altLang="fi-FI" sz="2800" dirty="0"/>
              <a:t>Suojaa suolistosyöviltä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6116670-16C9-4A38-977E-E6C085AC47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Mihin rasvoja tarvitaan?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46BDEA8-2658-4413-946D-1AE63D323B4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Elimistön energiavarasto</a:t>
            </a:r>
          </a:p>
          <a:p>
            <a:pPr eaLnBrk="1" hangingPunct="1"/>
            <a:r>
              <a:rPr lang="fi-FI" altLang="fi-FI" dirty="0"/>
              <a:t>Sisäelinten suoja, lämmöneriste</a:t>
            </a:r>
          </a:p>
          <a:p>
            <a:pPr eaLnBrk="1" hangingPunct="1"/>
            <a:r>
              <a:rPr lang="fi-FI" altLang="fi-FI" dirty="0"/>
              <a:t>Rasvat olennainen osa solukalvoja ja solun sisäisiä </a:t>
            </a:r>
            <a:r>
              <a:rPr lang="fi-FI" altLang="fi-FI" dirty="0" err="1"/>
              <a:t>kalvorakennelmia</a:t>
            </a:r>
            <a:endParaRPr lang="fi-FI" altLang="fi-FI" dirty="0"/>
          </a:p>
          <a:p>
            <a:pPr eaLnBrk="1" hangingPunct="1"/>
            <a:r>
              <a:rPr lang="fi-FI" altLang="fi-FI" dirty="0"/>
              <a:t>Rasvaliukoisten vitamiinien ja välttämättömien rasvahappojen lähteenä</a:t>
            </a:r>
          </a:p>
          <a:p>
            <a:pPr eaLnBrk="1" hangingPunct="1"/>
            <a:endParaRPr lang="fi-FI" alt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E99FDA0-547A-4F75-97C0-01203CD766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i-FI" altLang="fi-FI" sz="4000"/>
              <a:t>Rasvan laatu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F3C120E-333A-4471-84F3-14AEC03C2D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/>
              <a:t>Tyydyttyneitä rasvahappoja (kova rasva)</a:t>
            </a:r>
          </a:p>
          <a:p>
            <a:pPr lvl="1" eaLnBrk="1" hangingPunct="1"/>
            <a:r>
              <a:rPr lang="fi-FI" altLang="fi-FI" sz="2400" dirty="0"/>
              <a:t>Lihatuotteet, maitotuotteet, voi, rasvaseokset</a:t>
            </a:r>
          </a:p>
          <a:p>
            <a:pPr lvl="1" eaLnBrk="1" hangingPunct="1"/>
            <a:r>
              <a:rPr lang="fi-FI" altLang="fi-FI" sz="2400" dirty="0"/>
              <a:t>Lisäävät seerumin LDL-kolesterolipitoisuutta</a:t>
            </a:r>
          </a:p>
          <a:p>
            <a:pPr eaLnBrk="1" hangingPunct="1"/>
            <a:r>
              <a:rPr lang="fi-FI" altLang="fi-FI" sz="2800" dirty="0"/>
              <a:t>Tyydyttymättömiä rasvahappoja (pehmeä rasva)</a:t>
            </a:r>
          </a:p>
          <a:p>
            <a:pPr lvl="1" eaLnBrk="1" hangingPunct="1"/>
            <a:r>
              <a:rPr lang="fi-FI" altLang="fi-FI" sz="2400" dirty="0"/>
              <a:t>Kala, kana, margariinit, kasviöljyt, pähkinät</a:t>
            </a:r>
          </a:p>
          <a:p>
            <a:pPr lvl="1" eaLnBrk="1" hangingPunct="1"/>
            <a:r>
              <a:rPr lang="fi-FI" altLang="fi-FI" sz="2400" dirty="0"/>
              <a:t>Laskevat seerumin LDL-kolesterolipitoisuutta</a:t>
            </a:r>
          </a:p>
          <a:p>
            <a:pPr lvl="1"/>
            <a:r>
              <a:rPr lang="fi-FI" altLang="fi-FI" sz="2400" dirty="0"/>
              <a:t>Alentavat verenpainetta ja seerumin </a:t>
            </a:r>
            <a:r>
              <a:rPr lang="fi-FI" altLang="fi-FI" sz="2400" dirty="0" err="1"/>
              <a:t>triglyseridipitoisuutta</a:t>
            </a:r>
            <a:r>
              <a:rPr lang="fi-FI" altLang="fi-FI" sz="2400" dirty="0"/>
              <a:t> sekä vähentävät veren hyytymistaipumusta,</a:t>
            </a:r>
          </a:p>
          <a:p>
            <a:pPr lvl="1"/>
            <a:r>
              <a:rPr lang="fi-FI" altLang="fi-FI" sz="2400" dirty="0"/>
              <a:t>Insuliiniherkkyyden paraneminen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0E956EA-9484-4422-AFE5-4DA5F083EE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4000"/>
              <a:t/>
            </a:r>
            <a:br>
              <a:rPr lang="fi-FI" altLang="fi-FI" sz="4000"/>
            </a:br>
            <a:r>
              <a:rPr lang="fi-FI" altLang="fi-FI" sz="4000"/>
              <a:t>Mihin proteiineja tarvitaan?</a:t>
            </a:r>
            <a:br>
              <a:rPr lang="fi-FI" altLang="fi-FI" sz="4000"/>
            </a:br>
            <a:endParaRPr lang="fi-FI" altLang="fi-FI" sz="40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C67E123-2559-411C-B3D7-E1DDBA952F0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sz="2800" dirty="0"/>
              <a:t>Elimistön toimintaan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400" dirty="0"/>
              <a:t>rakenneproteiinit (esim. aktiini ja myosiini lihaksessa)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400" dirty="0"/>
              <a:t>kuljetusproteiinit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400" dirty="0"/>
              <a:t>proteiinit, joilla on säätelytehtäviä</a:t>
            </a:r>
          </a:p>
          <a:p>
            <a:pPr lvl="1" eaLnBrk="1" hangingPunct="1">
              <a:lnSpc>
                <a:spcPct val="90000"/>
              </a:lnSpc>
            </a:pPr>
            <a:r>
              <a:rPr lang="fi-FI" altLang="fi-FI" sz="2400" dirty="0"/>
              <a:t>entsyymit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/>
              <a:t>Energian lähde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/>
              <a:t>Immuunipuolustus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/>
              <a:t>Vasta-aineet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/>
              <a:t>Happo-emästasapainon säätely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800" dirty="0"/>
              <a:t>Nestetasapaino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8C7EA5D-4979-4103-88C2-31C696B561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/>
              <a:t>Suojaravintoaineet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915B315-49E2-40CF-B2A7-85FEE74714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fi-FI" altLang="fi-FI" sz="2800" dirty="0"/>
              <a:t>Kalium</a:t>
            </a:r>
          </a:p>
          <a:p>
            <a:pPr lvl="1" eaLnBrk="1" hangingPunct="1"/>
            <a:r>
              <a:rPr lang="fi-FI" altLang="fi-FI" sz="2400" dirty="0"/>
              <a:t>Natriumin poisto</a:t>
            </a:r>
          </a:p>
          <a:p>
            <a:pPr eaLnBrk="1" hangingPunct="1"/>
            <a:r>
              <a:rPr lang="fi-FI" altLang="fi-FI" sz="2800" dirty="0"/>
              <a:t>Kalsium</a:t>
            </a:r>
          </a:p>
          <a:p>
            <a:pPr lvl="1" eaLnBrk="1" hangingPunct="1"/>
            <a:r>
              <a:rPr lang="fi-FI" altLang="fi-FI" sz="2400" dirty="0"/>
              <a:t>Luut lujiksi</a:t>
            </a:r>
          </a:p>
          <a:p>
            <a:pPr eaLnBrk="1" hangingPunct="1"/>
            <a:r>
              <a:rPr lang="fi-FI" altLang="fi-FI" sz="2800" dirty="0"/>
              <a:t>C-vitamiini </a:t>
            </a:r>
          </a:p>
          <a:p>
            <a:pPr lvl="1" eaLnBrk="1" hangingPunct="1"/>
            <a:r>
              <a:rPr lang="fi-FI" altLang="fi-FI" sz="2400" dirty="0"/>
              <a:t>Vähentää </a:t>
            </a:r>
            <a:r>
              <a:rPr lang="fi-FI" altLang="fi-FI" sz="2400" dirty="0" err="1"/>
              <a:t>LDL:n</a:t>
            </a:r>
            <a:r>
              <a:rPr lang="fi-FI" altLang="fi-FI" sz="2400" dirty="0"/>
              <a:t> ja karsinogeenien </a:t>
            </a:r>
          </a:p>
          <a:p>
            <a:pPr lvl="1" eaLnBrk="1" hangingPunct="1">
              <a:buFontTx/>
              <a:buNone/>
            </a:pPr>
            <a:r>
              <a:rPr lang="fi-FI" altLang="fi-FI" sz="2400" dirty="0"/>
              <a:t>hapettumista</a:t>
            </a:r>
          </a:p>
          <a:p>
            <a:pPr eaLnBrk="1" hangingPunct="1"/>
            <a:r>
              <a:rPr lang="fi-FI" altLang="fi-FI" sz="2800" dirty="0"/>
              <a:t>Rasvaliukoiset vitamiinit (AED)</a:t>
            </a:r>
          </a:p>
          <a:p>
            <a:pPr lvl="1" eaLnBrk="1" hangingPunct="1"/>
            <a:r>
              <a:rPr lang="fi-FI" altLang="fi-FI" sz="2400" dirty="0"/>
              <a:t>DNA-vaurioiden korjaus, luuston vahvistuminen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D15A0E-3C70-4C34-ACA2-70602938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Oppimispäiväkirjatehtävä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FE623B-7C27-4878-8CA4-95D6A2E8C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Suunnittele itsellesi 1 vuorokauden ruokailut noudattaen ravintosuosituksia, lautasmallia, ruokailuaikoja, jne.</a:t>
            </a:r>
          </a:p>
          <a:p>
            <a:endParaRPr lang="fi-FI" dirty="0"/>
          </a:p>
          <a:p>
            <a:r>
              <a:rPr lang="fi-FI" dirty="0"/>
              <a:t>Lisää tämä oppimispäiväkirjaasi!</a:t>
            </a:r>
          </a:p>
        </p:txBody>
      </p:sp>
    </p:spTree>
    <p:extLst>
      <p:ext uri="{BB962C8B-B14F-4D97-AF65-F5344CB8AC3E}">
        <p14:creationId xmlns:p14="http://schemas.microsoft.com/office/powerpoint/2010/main" val="37539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Määrittele käsitteet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Keliakia</a:t>
            </a:r>
          </a:p>
          <a:p>
            <a:endParaRPr lang="fi-FI" dirty="0"/>
          </a:p>
          <a:p>
            <a:r>
              <a:rPr lang="fi-FI" dirty="0" smtClean="0"/>
              <a:t>Laktoosi-intoleranssi</a:t>
            </a:r>
          </a:p>
          <a:p>
            <a:endParaRPr lang="fi-FI" dirty="0"/>
          </a:p>
          <a:p>
            <a:r>
              <a:rPr lang="fi-FI" dirty="0" smtClean="0"/>
              <a:t>Vegaani</a:t>
            </a:r>
          </a:p>
          <a:p>
            <a:endParaRPr lang="fi-FI" dirty="0"/>
          </a:p>
          <a:p>
            <a:r>
              <a:rPr lang="fi-FI" dirty="0" err="1" smtClean="0"/>
              <a:t>laktovegetaristi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2671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35831"/>
          </a:xfrm>
        </p:spPr>
        <p:txBody>
          <a:bodyPr/>
          <a:lstStyle/>
          <a:p>
            <a:pPr eaLnBrk="1" hangingPunct="1">
              <a:defRPr/>
            </a:pPr>
            <a:r>
              <a:rPr lang="fi-FI" b="1" dirty="0">
                <a:solidFill>
                  <a:srgbClr val="FFC000"/>
                </a:solidFill>
                <a:latin typeface="+mn-lt"/>
              </a:rPr>
              <a:t>Erityisruokavaliot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96975"/>
            <a:ext cx="7559675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i-FI" sz="2000" b="1" u="sng" dirty="0">
                <a:solidFill>
                  <a:srgbClr val="7030A0"/>
                </a:solidFill>
              </a:rPr>
              <a:t>Keliakiaa sairastavan ruokavalio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i-FI" sz="2000" dirty="0"/>
              <a:t>	</a:t>
            </a:r>
            <a:r>
              <a:rPr lang="fi-FI" sz="2000" b="1" dirty="0">
                <a:solidFill>
                  <a:srgbClr val="FF0000"/>
                </a:solidFill>
              </a:rPr>
              <a:t>EI: </a:t>
            </a:r>
            <a:r>
              <a:rPr lang="fi-FI" sz="2000" dirty="0"/>
              <a:t>gluteenia sisältävät viljat vehnä, ohra ja ruis sekä ruuat joissa näitä viljoja on käytetty (esimerkiksi makaroni, spagetti)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i-FI" sz="2000" dirty="0"/>
              <a:t>	</a:t>
            </a:r>
            <a:r>
              <a:rPr lang="fi-FI" sz="2000" b="1" dirty="0">
                <a:solidFill>
                  <a:srgbClr val="00B050"/>
                </a:solidFill>
              </a:rPr>
              <a:t>OK:</a:t>
            </a:r>
            <a:r>
              <a:rPr lang="fi-FI" sz="2000" dirty="0"/>
              <a:t> </a:t>
            </a:r>
            <a:r>
              <a:rPr lang="fi-FI" sz="2000" b="1" dirty="0"/>
              <a:t>gluteenittomat viljat eli riisi, maissi, hirssi ja tattari, kaura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i-FI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sz="2000" b="1" u="sng" dirty="0">
                <a:solidFill>
                  <a:srgbClr val="7030A0"/>
                </a:solidFill>
              </a:rPr>
              <a:t>Laktoosi-intoleranssia</a:t>
            </a:r>
            <a:r>
              <a:rPr lang="fi-FI" sz="2000" b="1" u="sng" dirty="0">
                <a:solidFill>
                  <a:srgbClr val="FFC000"/>
                </a:solidFill>
              </a:rPr>
              <a:t> </a:t>
            </a:r>
            <a:r>
              <a:rPr lang="fi-FI" sz="2000" b="1" u="sng" dirty="0">
                <a:solidFill>
                  <a:srgbClr val="7030A0"/>
                </a:solidFill>
              </a:rPr>
              <a:t>sairastavan ruokavalio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i-FI" sz="2000" dirty="0"/>
              <a:t>	</a:t>
            </a:r>
            <a:r>
              <a:rPr lang="fi-FI" sz="2000" b="1" dirty="0">
                <a:solidFill>
                  <a:srgbClr val="FF0000"/>
                </a:solidFill>
              </a:rPr>
              <a:t>EI:</a:t>
            </a:r>
            <a:r>
              <a:rPr lang="fi-FI" sz="2000" dirty="0"/>
              <a:t> laktoosia eli maitosokeria sisältävät tuotteet.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i-FI" sz="2000" dirty="0"/>
              <a:t>	</a:t>
            </a:r>
            <a:r>
              <a:rPr lang="fi-FI" sz="2000" b="1" dirty="0">
                <a:solidFill>
                  <a:srgbClr val="00B050"/>
                </a:solidFill>
              </a:rPr>
              <a:t>OK: </a:t>
            </a:r>
            <a:r>
              <a:rPr lang="fi-FI" sz="2000" b="1" dirty="0"/>
              <a:t>vähälaktoosiset &amp; laktoosittomat tuotteet, hapanmaitotuotteet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i-FI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sz="2000" b="1" u="sng" dirty="0">
                <a:solidFill>
                  <a:srgbClr val="7030A0"/>
                </a:solidFill>
              </a:rPr>
              <a:t>Ruoka-allergiaa sairastavan ruokavalio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i-FI" sz="2000" dirty="0"/>
              <a:t>	</a:t>
            </a:r>
            <a:r>
              <a:rPr lang="fi-FI" sz="2000" b="1" dirty="0">
                <a:solidFill>
                  <a:srgbClr val="FF0000"/>
                </a:solidFill>
              </a:rPr>
              <a:t>Pavut, kananmuna, kala, porkkana, tomaatti ja omena...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i-FI" sz="2000" b="1" dirty="0">
                <a:solidFill>
                  <a:srgbClr val="FF0000"/>
                </a:solidFill>
              </a:rPr>
              <a:t>	</a:t>
            </a:r>
            <a:r>
              <a:rPr lang="fi-FI" sz="2000" u="sng" dirty="0"/>
              <a:t>Pikkulapsilla voi esiintyä vilja-allergiaa (</a:t>
            </a:r>
            <a:r>
              <a:rPr lang="fi-FI" sz="2000" u="sng" dirty="0">
                <a:solidFill>
                  <a:schemeClr val="accent3"/>
                </a:solidFill>
              </a:rPr>
              <a:t>eri asia kuin keliakia</a:t>
            </a:r>
            <a:r>
              <a:rPr lang="fi-FI" sz="2000" u="sng" dirty="0"/>
              <a:t>) ja maitoallergiaa </a:t>
            </a:r>
            <a:r>
              <a:rPr lang="fi-FI" sz="2000" dirty="0"/>
              <a:t>(</a:t>
            </a:r>
            <a:r>
              <a:rPr lang="fi-FI" sz="2000" u="sng" dirty="0">
                <a:solidFill>
                  <a:schemeClr val="accent3"/>
                </a:solidFill>
              </a:rPr>
              <a:t>eri asia kuin laktoosi-intoleranssi</a:t>
            </a:r>
            <a:r>
              <a:rPr lang="fi-FI" sz="2000" dirty="0"/>
              <a:t>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i-FI" sz="2000" dirty="0"/>
              <a:t>	</a:t>
            </a:r>
            <a:r>
              <a:rPr lang="fi-FI" sz="2000" dirty="0">
                <a:sym typeface="Wingdings" pitchFamily="2" charset="2"/>
              </a:rPr>
              <a:t> allergioita hyvin eri asteisia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i-FI" sz="2000" dirty="0"/>
          </a:p>
        </p:txBody>
      </p:sp>
      <p:pic>
        <p:nvPicPr>
          <p:cNvPr id="7172" name="Picture 5" descr="%3Fid%3D39062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125538"/>
            <a:ext cx="13319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585px-Hyla_sinin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2636838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laktoosit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3284538"/>
            <a:ext cx="12969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94792"/>
          </a:xfrm>
        </p:spPr>
        <p:txBody>
          <a:bodyPr/>
          <a:lstStyle/>
          <a:p>
            <a:r>
              <a:rPr lang="en-GB" b="1" dirty="0" err="1"/>
              <a:t>Erilaiset</a:t>
            </a:r>
            <a:r>
              <a:rPr lang="en-GB" b="1" dirty="0"/>
              <a:t> </a:t>
            </a:r>
            <a:r>
              <a:rPr lang="en-GB" b="1" dirty="0" err="1"/>
              <a:t>kasvisruokavaliot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4945736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VEGAANI</a:t>
            </a:r>
            <a:r>
              <a:rPr lang="fi-FI" dirty="0"/>
              <a:t> </a:t>
            </a:r>
          </a:p>
          <a:p>
            <a:r>
              <a:rPr lang="fi-FI" dirty="0"/>
              <a:t>käyttää </a:t>
            </a:r>
            <a:r>
              <a:rPr lang="fi-FI" b="1" i="1" dirty="0">
                <a:solidFill>
                  <a:srgbClr val="FFC000"/>
                </a:solidFill>
              </a:rPr>
              <a:t>vain kasvikunnan tuotteita</a:t>
            </a:r>
            <a:r>
              <a:rPr lang="fi-FI" dirty="0"/>
              <a:t>.</a:t>
            </a:r>
          </a:p>
          <a:p>
            <a:pPr>
              <a:buNone/>
            </a:pPr>
            <a:endParaRPr lang="fi-FI" dirty="0"/>
          </a:p>
          <a:p>
            <a:r>
              <a:rPr lang="fi-FI" b="1" dirty="0"/>
              <a:t>LAKTOVEGETARISTI</a:t>
            </a:r>
            <a:r>
              <a:rPr lang="fi-FI" dirty="0"/>
              <a:t> </a:t>
            </a:r>
          </a:p>
          <a:p>
            <a:r>
              <a:rPr lang="fi-FI" dirty="0"/>
              <a:t>käyttää </a:t>
            </a:r>
            <a:r>
              <a:rPr lang="fi-FI" b="1" i="1" dirty="0">
                <a:solidFill>
                  <a:srgbClr val="FFC000"/>
                </a:solidFill>
              </a:rPr>
              <a:t>kasvikunnan tuotteiden lisäksi maitovalmisteita</a:t>
            </a:r>
            <a:r>
              <a:rPr lang="fi-FI" dirty="0"/>
              <a:t>.</a:t>
            </a:r>
          </a:p>
          <a:p>
            <a:pPr>
              <a:buNone/>
            </a:pPr>
            <a:endParaRPr lang="fi-FI" dirty="0"/>
          </a:p>
          <a:p>
            <a:r>
              <a:rPr lang="fi-FI" b="1" dirty="0"/>
              <a:t>LAKTO-OVOVEGETARISTI</a:t>
            </a:r>
            <a:r>
              <a:rPr lang="fi-FI" dirty="0"/>
              <a:t> </a:t>
            </a:r>
          </a:p>
          <a:p>
            <a:r>
              <a:rPr lang="fi-FI" dirty="0"/>
              <a:t>käyttää </a:t>
            </a:r>
            <a:r>
              <a:rPr lang="fi-FI" b="1" i="1" dirty="0">
                <a:solidFill>
                  <a:srgbClr val="FFC000"/>
                </a:solidFill>
              </a:rPr>
              <a:t>kasvikunnan</a:t>
            </a:r>
            <a:r>
              <a:rPr lang="fi-FI" dirty="0"/>
              <a:t> tuotteiden </a:t>
            </a:r>
            <a:r>
              <a:rPr lang="fi-FI" b="1" i="1" dirty="0">
                <a:solidFill>
                  <a:srgbClr val="FFC000"/>
                </a:solidFill>
              </a:rPr>
              <a:t>lisäksi maitovalmisteita </a:t>
            </a:r>
            <a:r>
              <a:rPr lang="en-GB" b="1" i="1" dirty="0" err="1">
                <a:solidFill>
                  <a:srgbClr val="FFC000"/>
                </a:solidFill>
              </a:rPr>
              <a:t>sekä</a:t>
            </a:r>
            <a:r>
              <a:rPr lang="en-GB" b="1" i="1" dirty="0">
                <a:solidFill>
                  <a:srgbClr val="FFC000"/>
                </a:solidFill>
              </a:rPr>
              <a:t> </a:t>
            </a:r>
            <a:r>
              <a:rPr lang="en-GB" b="1" i="1" dirty="0" err="1">
                <a:solidFill>
                  <a:srgbClr val="FFC000"/>
                </a:solidFill>
              </a:rPr>
              <a:t>kananmunia</a:t>
            </a:r>
            <a:r>
              <a:rPr lang="en-GB" b="1" i="1" dirty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endParaRPr lang="en-GB" dirty="0"/>
          </a:p>
          <a:p>
            <a:r>
              <a:rPr lang="fi-FI" b="1" dirty="0"/>
              <a:t>PESCOVEGETARISTI </a:t>
            </a:r>
          </a:p>
          <a:p>
            <a:r>
              <a:rPr lang="fi-FI" dirty="0"/>
              <a:t>käyttää edellisten lisäksi </a:t>
            </a:r>
            <a:r>
              <a:rPr lang="fi-FI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kalaa</a:t>
            </a:r>
            <a:r>
              <a:rPr lang="fi-FI" i="1" dirty="0"/>
              <a:t>.</a:t>
            </a:r>
          </a:p>
          <a:p>
            <a:pPr>
              <a:buNone/>
            </a:pPr>
            <a:endParaRPr lang="fi-FI" dirty="0"/>
          </a:p>
          <a:p>
            <a:r>
              <a:rPr lang="fi-FI" b="1" dirty="0"/>
              <a:t>SEMIVEGAANI</a:t>
            </a:r>
          </a:p>
          <a:p>
            <a:r>
              <a:rPr lang="fi-FI" dirty="0"/>
              <a:t> käyttää </a:t>
            </a:r>
            <a:r>
              <a:rPr lang="fi-FI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eläinkunnan tuotteita, mikäli muuta ei ole tarjolla</a:t>
            </a:r>
            <a:r>
              <a:rPr lang="fi-FI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1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24954"/>
            <a:ext cx="8229600" cy="6997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b="1" dirty="0">
                <a:solidFill>
                  <a:schemeClr val="hlink"/>
                </a:solidFill>
                <a:latin typeface="+mn-lt"/>
              </a:rPr>
              <a:t>Kasvisruokavaliot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892480" cy="41764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i-FI" sz="1400" dirty="0"/>
              <a:t>			</a:t>
            </a:r>
            <a:endParaRPr lang="fi-FI" sz="2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sz="2200" dirty="0"/>
              <a:t>Pelkästään kasvikunnan tuotteista koostuva vegaaniruokavalio on mahdollista saada ravitsemuksellisesti täysipainoiseksi.</a:t>
            </a:r>
            <a:r>
              <a:rPr lang="fi-FI" sz="20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i-FI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sz="2200" dirty="0"/>
              <a:t>Ruokavalion toteuttaminen vaatii kuitenkin </a:t>
            </a:r>
            <a:r>
              <a:rPr lang="fi-FI" sz="2200" b="1" dirty="0">
                <a:solidFill>
                  <a:schemeClr val="hlink"/>
                </a:solidFill>
              </a:rPr>
              <a:t>tuotetietoutta</a:t>
            </a:r>
            <a:r>
              <a:rPr lang="fi-FI" sz="2200" dirty="0"/>
              <a:t>, sekä </a:t>
            </a:r>
            <a:r>
              <a:rPr lang="fi-FI" sz="2200" b="1" dirty="0">
                <a:solidFill>
                  <a:schemeClr val="hlink"/>
                </a:solidFill>
              </a:rPr>
              <a:t>perehtymistä ruoka-aineiden</a:t>
            </a:r>
            <a:r>
              <a:rPr lang="fi-FI" sz="2200" b="1" dirty="0"/>
              <a:t> </a:t>
            </a:r>
            <a:r>
              <a:rPr lang="fi-FI" sz="2200" b="1" dirty="0">
                <a:solidFill>
                  <a:schemeClr val="hlink"/>
                </a:solidFill>
              </a:rPr>
              <a:t>ravintosisältöön</a:t>
            </a:r>
            <a:r>
              <a:rPr lang="fi-FI" sz="2200" b="1" dirty="0"/>
              <a:t> </a:t>
            </a:r>
            <a:r>
              <a:rPr lang="fi-FI" sz="2200" dirty="0"/>
              <a:t>ja </a:t>
            </a:r>
            <a:r>
              <a:rPr lang="fi-FI" sz="2200" b="1" dirty="0">
                <a:solidFill>
                  <a:schemeClr val="hlink"/>
                </a:solidFill>
              </a:rPr>
              <a:t>raaka-aineiden käsittelyyn</a:t>
            </a:r>
            <a:endParaRPr lang="fi-FI" sz="22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i-FI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sz="2200" dirty="0"/>
              <a:t>Vegaaniruokavaliossa on </a:t>
            </a:r>
            <a:r>
              <a:rPr lang="fi-FI" sz="2200" b="1" dirty="0">
                <a:solidFill>
                  <a:srgbClr val="FF0000"/>
                </a:solidFill>
              </a:rPr>
              <a:t>huolehdittava erityisesti hyvälaatuisen proteiinin</a:t>
            </a:r>
            <a:r>
              <a:rPr lang="fi-FI" sz="2200" dirty="0"/>
              <a:t>, </a:t>
            </a:r>
            <a:r>
              <a:rPr lang="fi-FI" sz="2200" b="1" dirty="0"/>
              <a:t>D-vitamiinin</a:t>
            </a:r>
            <a:r>
              <a:rPr lang="fi-FI" sz="2200" dirty="0"/>
              <a:t> (erit. talvella), </a:t>
            </a:r>
            <a:r>
              <a:rPr lang="fi-FI" sz="2200" b="1" dirty="0">
                <a:solidFill>
                  <a:srgbClr val="FF0000"/>
                </a:solidFill>
              </a:rPr>
              <a:t>B12-vitamiinin</a:t>
            </a:r>
            <a:r>
              <a:rPr lang="fi-FI" sz="2200" dirty="0"/>
              <a:t>, </a:t>
            </a:r>
            <a:r>
              <a:rPr lang="fi-FI" sz="2200" b="1" dirty="0"/>
              <a:t>kalsiumin ja raudan </a:t>
            </a:r>
            <a:r>
              <a:rPr lang="fi-FI" sz="2200" dirty="0"/>
              <a:t>riittävästä saannista.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i-FI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i-FI" sz="2200" dirty="0"/>
              <a:t>Tarvittaessa tulee käyttää ravintolisiä</a:t>
            </a:r>
            <a:r>
              <a:rPr lang="fi-FI" sz="20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</p:spPr>
        <p:txBody>
          <a:bodyPr/>
          <a:lstStyle/>
          <a:p>
            <a:r>
              <a:rPr lang="fi-FI" b="1" dirty="0"/>
              <a:t>Ravitsemussuositukset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72608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Valtion ravitsemusneuvottelukunta </a:t>
            </a:r>
            <a:r>
              <a:rPr lang="fi-FI" dirty="0"/>
              <a:t>on asettanut vuonna 2005 tavoitteekseen </a:t>
            </a:r>
            <a:r>
              <a:rPr lang="fi-FI" b="1" dirty="0"/>
              <a:t>suomalaisten ravitsemuksen parantamisen</a:t>
            </a:r>
            <a:r>
              <a:rPr lang="fi-FI" dirty="0"/>
              <a:t> (ja </a:t>
            </a:r>
            <a:r>
              <a:rPr lang="fi-FI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päivittänyt ohjeita 2014</a:t>
            </a:r>
            <a:r>
              <a:rPr lang="fi-FI" dirty="0"/>
              <a:t>) : </a:t>
            </a:r>
          </a:p>
          <a:p>
            <a:pPr>
              <a:lnSpc>
                <a:spcPct val="110000"/>
              </a:lnSpc>
              <a:buNone/>
            </a:pPr>
            <a:endParaRPr lang="fi-FI" dirty="0"/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fi-FI" dirty="0"/>
              <a:t>energian </a:t>
            </a:r>
            <a:r>
              <a:rPr lang="fi-FI" b="1" dirty="0"/>
              <a:t>saannin ja kulutuksen tasapainottaminen</a:t>
            </a:r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fi-FI" dirty="0"/>
              <a:t>tasapainoinen ja </a:t>
            </a:r>
            <a:r>
              <a:rPr lang="fi-FI" b="1" dirty="0"/>
              <a:t>riittävä ravintoaineiden saanti</a:t>
            </a:r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fi-FI" b="1" dirty="0"/>
              <a:t>kuitupitoisten</a:t>
            </a:r>
            <a:r>
              <a:rPr lang="fi-FI" dirty="0"/>
              <a:t> hiilihydraattien saannin </a:t>
            </a:r>
            <a:r>
              <a:rPr lang="fi-FI" b="1" dirty="0"/>
              <a:t>lisääminen</a:t>
            </a:r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fi-FI" dirty="0"/>
              <a:t>puhdistettujen </a:t>
            </a:r>
            <a:r>
              <a:rPr lang="fi-FI" b="1" dirty="0"/>
              <a:t>sokereiden</a:t>
            </a:r>
            <a:r>
              <a:rPr lang="fi-FI" dirty="0"/>
              <a:t> määrän </a:t>
            </a:r>
            <a:r>
              <a:rPr lang="fi-FI" b="1" dirty="0"/>
              <a:t>vähentäminen</a:t>
            </a:r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fi-FI" b="1" dirty="0"/>
              <a:t>kovan rasvan </a:t>
            </a:r>
            <a:r>
              <a:rPr lang="fi-FI" dirty="0"/>
              <a:t>saannin </a:t>
            </a:r>
            <a:r>
              <a:rPr lang="fi-FI" b="1" dirty="0"/>
              <a:t>vähentäminen</a:t>
            </a:r>
            <a:r>
              <a:rPr lang="fi-FI" dirty="0"/>
              <a:t> ja osittainen korvaaminen pehmeillä rasvoilla</a:t>
            </a:r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fi-FI" b="1" dirty="0"/>
              <a:t>alkoholin</a:t>
            </a:r>
            <a:r>
              <a:rPr lang="fi-FI" dirty="0"/>
              <a:t> kulutuksen </a:t>
            </a:r>
            <a:r>
              <a:rPr lang="fi-FI" b="1" dirty="0"/>
              <a:t>pitäminen kohtuullisena</a:t>
            </a:r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fi-FI" b="1" dirty="0"/>
              <a:t>suolan</a:t>
            </a:r>
            <a:r>
              <a:rPr lang="fi-FI" dirty="0"/>
              <a:t> (natriumin) saannin </a:t>
            </a:r>
            <a:r>
              <a:rPr lang="fi-FI" b="1" dirty="0"/>
              <a:t>vähentäminen</a:t>
            </a:r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fi-FI" b="1" dirty="0"/>
              <a:t>D-vitamiinin </a:t>
            </a:r>
            <a:r>
              <a:rPr lang="fi-FI" dirty="0"/>
              <a:t>saannin</a:t>
            </a:r>
            <a:r>
              <a:rPr lang="fi-FI" b="1" dirty="0"/>
              <a:t> nosto</a:t>
            </a:r>
          </a:p>
          <a:p>
            <a:pPr marL="624078" indent="-514350">
              <a:buNone/>
            </a:pPr>
            <a:endParaRPr lang="en-GB" sz="22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43000"/>
            <a:ext cx="7715200" cy="845840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00B050"/>
                </a:solidFill>
              </a:rPr>
              <a:t>Energiatiheys??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147248" cy="4485112"/>
          </a:xfrm>
        </p:spPr>
        <p:txBody>
          <a:bodyPr/>
          <a:lstStyle/>
          <a:p>
            <a:pPr marL="809625" indent="-700088" algn="l">
              <a:buNone/>
            </a:pPr>
            <a:r>
              <a:rPr lang="fi-FI" dirty="0"/>
              <a:t>    </a:t>
            </a:r>
            <a:r>
              <a:rPr lang="fi-FI" b="1" dirty="0">
                <a:solidFill>
                  <a:srgbClr val="FF3300"/>
                </a:solidFill>
              </a:rPr>
              <a:t>= ruoka-aineen sisältämä kalorimäärä tiettyä painoyksikköä kohti</a:t>
            </a:r>
            <a:r>
              <a:rPr lang="fi-FI" dirty="0"/>
              <a:t> (esim. 100g tai 100ml kohti).</a:t>
            </a:r>
          </a:p>
          <a:p>
            <a:pPr algn="l">
              <a:buNone/>
            </a:pPr>
            <a:r>
              <a:rPr lang="fi-FI" dirty="0"/>
              <a:t> </a:t>
            </a:r>
          </a:p>
          <a:p>
            <a:pPr lvl="1"/>
            <a:r>
              <a:rPr lang="fi-FI" b="1" dirty="0">
                <a:solidFill>
                  <a:schemeClr val="tx1"/>
                </a:solidFill>
              </a:rPr>
              <a:t>Pienen energiatiheyden ruuissa on </a:t>
            </a:r>
            <a:r>
              <a:rPr lang="fi-FI" b="1" dirty="0">
                <a:solidFill>
                  <a:srgbClr val="FF0000"/>
                </a:solidFill>
              </a:rPr>
              <a:t>vähän energiaa/100 g</a:t>
            </a:r>
            <a:r>
              <a:rPr lang="fi-FI" b="1" dirty="0">
                <a:solidFill>
                  <a:schemeClr val="tx1"/>
                </a:solidFill>
              </a:rPr>
              <a:t>, </a:t>
            </a:r>
            <a:r>
              <a:rPr lang="fi-FI" dirty="0">
                <a:solidFill>
                  <a:schemeClr val="tx1"/>
                </a:solidFill>
              </a:rPr>
              <a:t>suuren energiatiheyden ruuissa paljon. </a:t>
            </a:r>
          </a:p>
          <a:p>
            <a:pPr algn="l"/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i-FI" sz="4000" b="1" dirty="0"/>
              <a:t>Enemmän tai vähemmän tiheitä ruokia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7164288" y="6309320"/>
            <a:ext cx="93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/>
              <a:t>(www.fineli.fi)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67544" y="1628800"/>
            <a:ext cx="8280920" cy="4680520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pPr>
              <a:defRPr/>
            </a:pPr>
            <a:endParaRPr lang="fi-FI" b="1" i="1" dirty="0">
              <a:latin typeface="Arial" pitchFamily="-65" charset="0"/>
              <a:ea typeface="+mn-ea"/>
            </a:endParaRPr>
          </a:p>
          <a:p>
            <a:pPr>
              <a:defRPr/>
            </a:pPr>
            <a:r>
              <a:rPr lang="fi-FI" b="1" i="1" dirty="0">
                <a:latin typeface="Arial" pitchFamily="-65" charset="0"/>
                <a:ea typeface="+mn-ea"/>
              </a:rPr>
              <a:t>Ruokien energiatiheyksiä</a:t>
            </a:r>
            <a:endParaRPr lang="fi-FI" sz="1600" dirty="0">
              <a:latin typeface="Arial" pitchFamily="-65" charset="0"/>
              <a:ea typeface="+mn-ea"/>
            </a:endParaRP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	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	</a:t>
            </a:r>
            <a:r>
              <a:rPr lang="fi-FI" sz="1200" dirty="0">
                <a:latin typeface="Arial" pitchFamily="-65" charset="0"/>
                <a:ea typeface="+mn-ea"/>
              </a:rPr>
              <a:t>Energiaa/ 100 g</a:t>
            </a:r>
          </a:p>
          <a:p>
            <a:pPr>
              <a:defRPr/>
            </a:pPr>
            <a:r>
              <a:rPr lang="fi-FI" sz="1200" dirty="0">
                <a:latin typeface="Arial" pitchFamily="-65" charset="0"/>
                <a:ea typeface="+mn-ea"/>
              </a:rPr>
              <a:t>		</a:t>
            </a:r>
            <a:r>
              <a:rPr lang="fi-FI" sz="1200" dirty="0" err="1">
                <a:latin typeface="Arial" pitchFamily="-65" charset="0"/>
                <a:ea typeface="+mn-ea"/>
              </a:rPr>
              <a:t>kJ</a:t>
            </a:r>
            <a:r>
              <a:rPr lang="fi-FI" sz="1200" dirty="0">
                <a:latin typeface="Arial" pitchFamily="-65" charset="0"/>
                <a:ea typeface="+mn-ea"/>
              </a:rPr>
              <a:t>	</a:t>
            </a:r>
            <a:r>
              <a:rPr lang="fi-FI" sz="1200" dirty="0" err="1">
                <a:latin typeface="Arial" pitchFamily="-65" charset="0"/>
                <a:ea typeface="+mn-ea"/>
              </a:rPr>
              <a:t>kcal</a:t>
            </a:r>
            <a:endParaRPr lang="fi-FI" sz="1200" dirty="0">
              <a:latin typeface="Arial" pitchFamily="-65" charset="0"/>
              <a:ea typeface="+mn-ea"/>
            </a:endParaRPr>
          </a:p>
          <a:p>
            <a:pPr>
              <a:defRPr/>
            </a:pPr>
            <a:r>
              <a:rPr lang="fi-FI" sz="1600" b="1" dirty="0">
                <a:solidFill>
                  <a:srgbClr val="FF0000"/>
                </a:solidFill>
                <a:latin typeface="Arial" pitchFamily="-65" charset="0"/>
                <a:ea typeface="+mn-ea"/>
              </a:rPr>
              <a:t>Maitosuklaa</a:t>
            </a:r>
            <a:r>
              <a:rPr lang="fi-FI" sz="1600" dirty="0">
                <a:latin typeface="Arial" pitchFamily="-65" charset="0"/>
                <a:ea typeface="+mn-ea"/>
              </a:rPr>
              <a:t>	</a:t>
            </a:r>
            <a:r>
              <a:rPr lang="fi-FI" sz="1600" b="1" dirty="0">
                <a:solidFill>
                  <a:srgbClr val="FF0000"/>
                </a:solidFill>
                <a:latin typeface="Arial" pitchFamily="-65" charset="0"/>
                <a:ea typeface="+mn-ea"/>
              </a:rPr>
              <a:t>2 260	538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Perunalastut	2 190	522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Popcorn		2 000	477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Kaurakeksi	1 890	450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Lihariisipasteija	1 760	418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Viineri		1 640	390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Lakritsi		1 590	378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Lihapiirakka	1 560	372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Rusinat		1 160	275</a:t>
            </a:r>
          </a:p>
          <a:p>
            <a:pPr>
              <a:defRPr/>
            </a:pPr>
            <a:r>
              <a:rPr lang="fi-FI" sz="1600" b="1" dirty="0">
                <a:solidFill>
                  <a:schemeClr val="accent1"/>
                </a:solidFill>
                <a:latin typeface="Arial" pitchFamily="-65" charset="0"/>
                <a:ea typeface="+mn-ea"/>
              </a:rPr>
              <a:t>Hampurilainen	1 000	240</a:t>
            </a:r>
          </a:p>
          <a:p>
            <a:pPr>
              <a:defRPr/>
            </a:pPr>
            <a:endParaRPr lang="fi-FI" sz="1600" dirty="0">
              <a:latin typeface="Arial" pitchFamily="-65" charset="0"/>
              <a:ea typeface="+mn-ea"/>
            </a:endParaRPr>
          </a:p>
          <a:p>
            <a:pPr>
              <a:defRPr/>
            </a:pPr>
            <a:endParaRPr lang="fi-FI" sz="1600" dirty="0">
              <a:latin typeface="Arial" pitchFamily="-65" charset="0"/>
              <a:ea typeface="+mn-ea"/>
            </a:endParaRP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			</a:t>
            </a:r>
            <a:r>
              <a:rPr lang="fi-FI" sz="1200" dirty="0">
                <a:latin typeface="Arial" pitchFamily="-65" charset="0"/>
                <a:ea typeface="+mn-ea"/>
              </a:rPr>
              <a:t>		</a:t>
            </a:r>
          </a:p>
          <a:p>
            <a:pPr>
              <a:defRPr/>
            </a:pPr>
            <a:r>
              <a:rPr lang="fi-FI" sz="1200" dirty="0">
                <a:latin typeface="Arial" pitchFamily="-65" charset="0"/>
                <a:ea typeface="+mn-ea"/>
              </a:rPr>
              <a:t>			</a:t>
            </a:r>
            <a:endParaRPr lang="fi-FI" sz="1200" dirty="0">
              <a:latin typeface="Arial" pitchFamily="-65" charset="0"/>
            </a:endParaRPr>
          </a:p>
          <a:p>
            <a:pPr>
              <a:defRPr/>
            </a:pPr>
            <a:r>
              <a:rPr lang="fi-FI" sz="1200" dirty="0">
                <a:latin typeface="Arial" pitchFamily="-65" charset="0"/>
              </a:rPr>
              <a:t>		</a:t>
            </a:r>
          </a:p>
          <a:p>
            <a:pPr>
              <a:defRPr/>
            </a:pPr>
            <a:endParaRPr lang="fi-FI" sz="1200" dirty="0">
              <a:latin typeface="Arial" pitchFamily="-65" charset="0"/>
            </a:endParaRPr>
          </a:p>
          <a:p>
            <a:pPr>
              <a:defRPr/>
            </a:pPr>
            <a:r>
              <a:rPr lang="fi-FI" sz="1200" dirty="0">
                <a:latin typeface="Arial" pitchFamily="-65" charset="0"/>
              </a:rPr>
              <a:t>		Energiaa/ 100 g </a:t>
            </a:r>
            <a:r>
              <a:rPr lang="fi-FI" sz="1200" dirty="0">
                <a:latin typeface="Arial" pitchFamily="-65" charset="0"/>
                <a:ea typeface="+mn-ea"/>
              </a:rPr>
              <a:t>	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</a:rPr>
              <a:t>		</a:t>
            </a:r>
            <a:r>
              <a:rPr lang="fi-FI" sz="1200" dirty="0" err="1">
                <a:latin typeface="Arial" pitchFamily="-65" charset="0"/>
              </a:rPr>
              <a:t>kJ</a:t>
            </a:r>
            <a:r>
              <a:rPr lang="fi-FI" sz="1200" dirty="0">
                <a:latin typeface="Arial" pitchFamily="-65" charset="0"/>
              </a:rPr>
              <a:t>	</a:t>
            </a:r>
            <a:r>
              <a:rPr lang="fi-FI" sz="1200" dirty="0" err="1">
                <a:latin typeface="Arial" pitchFamily="-65" charset="0"/>
              </a:rPr>
              <a:t>kcal</a:t>
            </a:r>
            <a:endParaRPr lang="fi-FI" sz="1200" dirty="0">
              <a:latin typeface="Arial" pitchFamily="-65" charset="0"/>
              <a:ea typeface="+mn-ea"/>
            </a:endParaRP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Lenkkimakkara	900	215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Makaronilaatikko	550	130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Broilerin filee	460	110</a:t>
            </a:r>
          </a:p>
          <a:p>
            <a:pPr>
              <a:defRPr/>
            </a:pPr>
            <a:r>
              <a:rPr lang="fi-FI" sz="1600" b="1" dirty="0">
                <a:solidFill>
                  <a:srgbClr val="FFC000"/>
                </a:solidFill>
                <a:latin typeface="Arial" pitchFamily="-65" charset="0"/>
                <a:ea typeface="+mn-ea"/>
              </a:rPr>
              <a:t>Banaani		350	  84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Lohikeitto (veteen)  	320	  76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Kaurapuuro (veteen)190	  46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Omena		170	  41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Porkkana	   	110	  27</a:t>
            </a:r>
          </a:p>
          <a:p>
            <a:pPr>
              <a:defRPr/>
            </a:pPr>
            <a:r>
              <a:rPr lang="fi-FI" sz="1600" dirty="0">
                <a:latin typeface="Arial" pitchFamily="-65" charset="0"/>
                <a:ea typeface="+mn-ea"/>
              </a:rPr>
              <a:t>Tomaatti		  90	  21</a:t>
            </a:r>
          </a:p>
          <a:p>
            <a:pPr>
              <a:defRPr/>
            </a:pPr>
            <a:r>
              <a:rPr lang="fi-FI" sz="1600" b="1" dirty="0">
                <a:solidFill>
                  <a:srgbClr val="00B050"/>
                </a:solidFill>
                <a:latin typeface="Arial" pitchFamily="-65" charset="0"/>
                <a:ea typeface="+mn-ea"/>
              </a:rPr>
              <a:t>Kurkku</a:t>
            </a:r>
            <a:r>
              <a:rPr lang="fi-FI" sz="1600" dirty="0">
                <a:latin typeface="Arial" pitchFamily="-65" charset="0"/>
                <a:ea typeface="+mn-ea"/>
              </a:rPr>
              <a:t>		  </a:t>
            </a:r>
            <a:r>
              <a:rPr lang="fi-FI" sz="1600" b="1" dirty="0">
                <a:solidFill>
                  <a:srgbClr val="00B050"/>
                </a:solidFill>
                <a:latin typeface="Arial" pitchFamily="-65" charset="0"/>
                <a:ea typeface="+mn-ea"/>
              </a:rPr>
              <a:t>40	  10</a:t>
            </a:r>
            <a:r>
              <a:rPr lang="fi-FI" sz="1600" dirty="0">
                <a:latin typeface="Arial" pitchFamily="-65" charset="0"/>
                <a:ea typeface="+mn-ea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pPr algn="l"/>
            <a:r>
              <a:rPr lang="fi-FI" b="1" dirty="0">
                <a:solidFill>
                  <a:srgbClr val="FFC000"/>
                </a:solidFill>
              </a:rPr>
              <a:t>Ravintoainetiheys??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2348880"/>
            <a:ext cx="9144000" cy="4267200"/>
          </a:xfrm>
        </p:spPr>
        <p:txBody>
          <a:bodyPr/>
          <a:lstStyle/>
          <a:p>
            <a:pPr>
              <a:buFontTx/>
              <a:buNone/>
            </a:pPr>
            <a:r>
              <a:rPr lang="fi-FI" dirty="0"/>
              <a:t>	</a:t>
            </a:r>
            <a:r>
              <a:rPr lang="fi-FI" b="1" dirty="0"/>
              <a:t>=</a:t>
            </a:r>
            <a:r>
              <a:rPr lang="fi-FI" b="1" dirty="0">
                <a:solidFill>
                  <a:srgbClr val="FF3300"/>
                </a:solidFill>
              </a:rPr>
              <a:t> 	</a:t>
            </a:r>
            <a:r>
              <a:rPr lang="fi-FI" b="1" dirty="0">
                <a:solidFill>
                  <a:srgbClr val="FF0000"/>
                </a:solidFill>
              </a:rPr>
              <a:t>ravintoaineiden määrä </a:t>
            </a:r>
            <a:r>
              <a:rPr lang="fi-FI" dirty="0"/>
              <a:t>tiettyä</a:t>
            </a:r>
            <a:r>
              <a:rPr lang="fi-FI" b="1" dirty="0">
                <a:solidFill>
                  <a:srgbClr val="FF3300"/>
                </a:solidFill>
              </a:rPr>
              <a:t>   	</a:t>
            </a:r>
            <a:r>
              <a:rPr lang="fi-FI" b="1" dirty="0"/>
              <a:t>energiamäärää</a:t>
            </a:r>
            <a:r>
              <a:rPr lang="fi-FI" b="1" dirty="0">
                <a:solidFill>
                  <a:srgbClr val="FF3300"/>
                </a:solidFill>
              </a:rPr>
              <a:t> </a:t>
            </a:r>
            <a:r>
              <a:rPr lang="fi-FI" b="1" dirty="0"/>
              <a:t>kohti </a:t>
            </a:r>
          </a:p>
          <a:p>
            <a:pPr>
              <a:buFontTx/>
              <a:buNone/>
            </a:pPr>
            <a:endParaRPr lang="fi-FI" b="1" dirty="0"/>
          </a:p>
          <a:p>
            <a:pPr>
              <a:buFontTx/>
              <a:buNone/>
            </a:pPr>
            <a:r>
              <a:rPr lang="fi-FI" dirty="0"/>
              <a:t>	Mm. </a:t>
            </a:r>
            <a:r>
              <a:rPr lang="fi-FI" b="1" dirty="0"/>
              <a:t>vihanneksilla, marjoilla ja hedelmillä on </a:t>
            </a:r>
            <a:r>
              <a:rPr lang="fi-FI" b="1" dirty="0">
                <a:solidFill>
                  <a:srgbClr val="FF3300"/>
                </a:solidFill>
              </a:rPr>
              <a:t>suuri ravintoainetiheys</a:t>
            </a:r>
            <a:r>
              <a:rPr lang="fi-FI" dirty="0"/>
              <a:t>, eli ne sisältävät </a:t>
            </a:r>
            <a:r>
              <a:rPr lang="fi-FI" b="1" dirty="0">
                <a:solidFill>
                  <a:srgbClr val="00B050"/>
                </a:solidFill>
              </a:rPr>
              <a:t>runsaasti välttämättömiä ravintoaineita suhteessa niistä saatuun energiamäärään</a:t>
            </a:r>
          </a:p>
        </p:txBody>
      </p:sp>
      <p:pic>
        <p:nvPicPr>
          <p:cNvPr id="11269" name="Picture 5" descr="tuotteetkuva"/>
          <p:cNvPicPr>
            <a:picLocks noChangeAspect="1" noChangeArrowheads="1"/>
          </p:cNvPicPr>
          <p:nvPr/>
        </p:nvPicPr>
        <p:blipFill>
          <a:blip r:embed="rId2" cstate="print"/>
          <a:srcRect l="1707" t="6305" r="2078" b="17380"/>
          <a:stretch>
            <a:fillRect/>
          </a:stretch>
        </p:blipFill>
        <p:spPr bwMode="auto">
          <a:xfrm>
            <a:off x="5638800" y="381000"/>
            <a:ext cx="3276600" cy="175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260C18-9491-42D3-A55D-75301ECD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28650" y="283465"/>
            <a:ext cx="7886700" cy="81662"/>
          </a:xfrm>
        </p:spPr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900932-6EA4-42A5-BE5E-543FAD582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258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i-FI" sz="4000" b="1" dirty="0"/>
              <a:t>Käsitteen määrittely</a:t>
            </a:r>
          </a:p>
          <a:p>
            <a:pPr marL="109728" indent="0">
              <a:buNone/>
            </a:pPr>
            <a:r>
              <a:rPr lang="fi-FI" sz="3200" dirty="0"/>
              <a:t>Määrittele seuraavat käsitteet lyhyesti</a:t>
            </a:r>
          </a:p>
          <a:p>
            <a:pPr marL="624078" indent="-514350">
              <a:buAutoNum type="arabicPeriod"/>
            </a:pPr>
            <a:endParaRPr lang="fi-FI" sz="3200" dirty="0"/>
          </a:p>
          <a:p>
            <a:pPr marL="624078" indent="-514350">
              <a:buAutoNum type="arabicPeriod"/>
            </a:pPr>
            <a:r>
              <a:rPr lang="fi-FI" sz="3200" dirty="0" err="1"/>
              <a:t>Kasvistrerolit</a:t>
            </a:r>
            <a:r>
              <a:rPr lang="fi-FI" sz="3200" dirty="0"/>
              <a:t>,-</a:t>
            </a:r>
            <a:r>
              <a:rPr lang="fi-FI" sz="3200" dirty="0" err="1" smtClean="0"/>
              <a:t>stanolit</a:t>
            </a:r>
            <a:endParaRPr lang="fi-FI" sz="3200" dirty="0" smtClean="0"/>
          </a:p>
          <a:p>
            <a:pPr marL="624078" indent="-514350">
              <a:buAutoNum type="arabicPeriod"/>
            </a:pPr>
            <a:r>
              <a:rPr lang="fi-FI" sz="3200" dirty="0" err="1" smtClean="0"/>
              <a:t>Probiootti</a:t>
            </a:r>
            <a:r>
              <a:rPr lang="fi-FI" sz="3200" dirty="0" smtClean="0"/>
              <a:t>, </a:t>
            </a:r>
            <a:r>
              <a:rPr lang="fi-FI" sz="3200" dirty="0" err="1" smtClean="0"/>
              <a:t>prebiootti</a:t>
            </a:r>
            <a:r>
              <a:rPr lang="fi-FI" sz="3200" dirty="0" smtClean="0"/>
              <a:t>, maitohappobakteeri</a:t>
            </a:r>
            <a:endParaRPr lang="fi-FI" sz="3200" dirty="0"/>
          </a:p>
          <a:p>
            <a:pPr marL="624078" indent="-514350">
              <a:buAutoNum type="arabicPeriod"/>
            </a:pPr>
            <a:r>
              <a:rPr lang="fi-FI" sz="3200" dirty="0" smtClean="0"/>
              <a:t>Omega </a:t>
            </a:r>
            <a:r>
              <a:rPr lang="fi-FI" sz="3200" dirty="0"/>
              <a:t>rasvahapot (Omega3 ja 6)</a:t>
            </a:r>
          </a:p>
          <a:p>
            <a:pPr marL="624078" indent="-514350">
              <a:buAutoNum type="arabicPeriod"/>
            </a:pPr>
            <a:r>
              <a:rPr lang="fi-FI" sz="3200" dirty="0" smtClean="0"/>
              <a:t>Ksylitoli</a:t>
            </a:r>
          </a:p>
          <a:p>
            <a:pPr marL="624078" indent="-514350">
              <a:buAutoNum type="arabicPeriod"/>
            </a:pPr>
            <a:r>
              <a:rPr lang="fi-FI" sz="3200" dirty="0" smtClean="0"/>
              <a:t>Funktionaalinen elintarvike</a:t>
            </a:r>
            <a:endParaRPr lang="fi-FI" sz="3200" dirty="0"/>
          </a:p>
          <a:p>
            <a:pPr marL="109728" indent="0">
              <a:buNone/>
            </a:pPr>
            <a:endParaRPr lang="fi-FI" sz="3200" dirty="0"/>
          </a:p>
          <a:p>
            <a:pPr marL="109728" indent="0">
              <a:buNone/>
            </a:pPr>
            <a:endParaRPr lang="fi-FI" sz="3200" dirty="0"/>
          </a:p>
          <a:p>
            <a:pPr marL="624078" indent="-514350">
              <a:buAutoNum type="arabicPeriod"/>
            </a:pPr>
            <a:endParaRPr lang="fi-FI" sz="3200" dirty="0"/>
          </a:p>
          <a:p>
            <a:pPr marL="624078" indent="-514350">
              <a:buAutoNum type="arabicPeriod"/>
            </a:pPr>
            <a:endParaRPr lang="fi-FI" sz="3200" dirty="0"/>
          </a:p>
          <a:p>
            <a:pPr marL="624078" indent="-514350">
              <a:buAutoNum type="arabicPeriod"/>
            </a:pPr>
            <a:endParaRPr lang="fi-FI" sz="3200" b="1" dirty="0"/>
          </a:p>
          <a:p>
            <a:pPr marL="109728" indent="0">
              <a:buNone/>
            </a:pP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4627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179512" y="620688"/>
            <a:ext cx="8784976" cy="590465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b="1" dirty="0" err="1"/>
              <a:t>Kasvisterolit</a:t>
            </a:r>
            <a:r>
              <a:rPr lang="fi-FI" sz="1500" b="1" dirty="0"/>
              <a:t>, </a:t>
            </a:r>
            <a:r>
              <a:rPr lang="fi-FI" sz="1500" b="1" dirty="0" err="1"/>
              <a:t>-stanolit</a:t>
            </a:r>
            <a:endParaRPr lang="fi-FI" sz="1500" b="1" dirty="0"/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dirty="0"/>
              <a:t>ehkäisevät kolesterolin imeytymistä, alentavat kolesteroliarvoja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dirty="0">
                <a:sym typeface="Wingdings" pitchFamily="2" charset="2"/>
              </a:rPr>
              <a:t>pienentävät riskiä sairastua sydän- ja verisuonitautiin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endParaRPr lang="fi-FI" sz="1500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b="1" dirty="0" err="1"/>
              <a:t>Probiootit</a:t>
            </a:r>
            <a:r>
              <a:rPr lang="fi-FI" sz="1500" b="1" dirty="0"/>
              <a:t>, </a:t>
            </a:r>
            <a:r>
              <a:rPr lang="fi-FI" sz="1500" b="1" dirty="0" err="1"/>
              <a:t>prebiootit</a:t>
            </a:r>
            <a:r>
              <a:rPr lang="fi-FI" sz="1500" b="1" dirty="0"/>
              <a:t>, maitohappobakteerit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dirty="0"/>
              <a:t>Tasapainottavat suolistomikrobikantaa, lisäävät vastustuskykyä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dirty="0"/>
              <a:t>Vähentävät ummetuksen, ripulin ja allergioiden riskiä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dirty="0"/>
              <a:t>Auttavat vitamiinien (</a:t>
            </a:r>
            <a:r>
              <a:rPr lang="fi-FI" sz="1500" dirty="0" err="1"/>
              <a:t>K-vit</a:t>
            </a:r>
            <a:r>
              <a:rPr lang="fi-FI" sz="1500" dirty="0"/>
              <a:t>.) ja kivennäisaineiden (</a:t>
            </a:r>
            <a:r>
              <a:rPr lang="fi-FI" sz="1500" dirty="0" err="1"/>
              <a:t>Ca</a:t>
            </a:r>
            <a:r>
              <a:rPr lang="fi-FI" sz="1500" dirty="0"/>
              <a:t>, </a:t>
            </a:r>
            <a:r>
              <a:rPr lang="fi-FI" sz="1500" dirty="0" err="1"/>
              <a:t>Fe</a:t>
            </a:r>
            <a:r>
              <a:rPr lang="fi-FI" sz="1500" dirty="0"/>
              <a:t>, Mg) imeytymisessä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endParaRPr lang="fi-FI" sz="1500" dirty="0"/>
          </a:p>
          <a:p>
            <a:pPr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b="1" dirty="0" err="1"/>
              <a:t>Antioksidantit</a:t>
            </a:r>
            <a:endParaRPr lang="fi-FI" sz="1500" b="1" dirty="0"/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dirty="0"/>
              <a:t>Poistaa </a:t>
            </a:r>
            <a:r>
              <a:rPr lang="fi-FI" sz="1500" dirty="0">
                <a:sym typeface="Wingdings" pitchFamily="2" charset="2"/>
              </a:rPr>
              <a:t>happiradikaaleja, jotka aiheuttavat soluissa mutaatioita, jotka saattavat käynnistää syövän.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dirty="0">
                <a:sym typeface="Wingdings" pitchFamily="2" charset="2"/>
              </a:rPr>
              <a:t>Happiradikaaleja syntyy esimerkiksi elimistön tulehdusreaktioissa, auringon ultraviolettisäteilyn seurauksena sekä raskasmetallien, radioaktiivisen säteilyn, tupakan, eräiden torjunta-aineiden, alkoholin ja monen lääkkeen vaikutuksesta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fi-FI" sz="1500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b="1" dirty="0"/>
              <a:t>Omega- rasvahapot (Omega-3, omega-6)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dirty="0"/>
              <a:t>Omega-rasvahapot ovat pehmeää tyydyttymätöntä rasvaa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dirty="0"/>
              <a:t>Auttavat ainakin sydän- ja verisuonitautien ehkäisyssä, veren kolesterolipitoisuuden ja verenpaineen hallinnassa, vähentävät sydämen rytmihäiriötaipumusta ja vaikuttavat elimistön sokeriaineenvaihduntaan ja ihon kuntoon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-"/>
              <a:defRPr/>
            </a:pPr>
            <a:endParaRPr lang="fi-FI" sz="1500" dirty="0"/>
          </a:p>
          <a:p>
            <a:pPr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b="1" dirty="0"/>
              <a:t>Ksylitoli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dirty="0"/>
              <a:t>pysäyttää happohyökkäyksen, vahvistaa suun omia puolustusmekanismeja ja korjaa jo alkaneita kiillevaurioita 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dirty="0"/>
              <a:t>lisää syljen eritystä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-"/>
              <a:defRPr/>
            </a:pPr>
            <a:r>
              <a:rPr lang="fi-FI" sz="1500" dirty="0"/>
              <a:t>Ehkäisee korvatulehduksia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02989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001653"/>
            <a:ext cx="2144737" cy="185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993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b="1" dirty="0">
                <a:solidFill>
                  <a:srgbClr val="FF0000"/>
                </a:solidFill>
              </a:rPr>
              <a:t>Funktionaaliset elintarvikkeet</a:t>
            </a:r>
            <a:endParaRPr lang="fi-FI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713787" cy="5329238"/>
          </a:xfrm>
        </p:spPr>
        <p:txBody>
          <a:bodyPr/>
          <a:lstStyle/>
          <a:p>
            <a:pPr lvl="1" eaLnBrk="1" hangingPunct="1">
              <a:buFontTx/>
              <a:buChar char="-"/>
              <a:defRPr/>
            </a:pPr>
            <a:endParaRPr lang="fi-FI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FontTx/>
              <a:buChar char="-"/>
              <a:defRPr/>
            </a:pPr>
            <a:r>
              <a:rPr lang="fi-FI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Elintarvike on funktionaalinen, jos sen on tavanomaisten ravitsemuksellisten ominaisuuksien lisäksi osoitettu </a:t>
            </a:r>
            <a:r>
              <a:rPr lang="fi-FI" sz="2400" b="1" dirty="0">
                <a:solidFill>
                  <a:schemeClr val="tx1"/>
                </a:solidFill>
              </a:rPr>
              <a:t>vaikuttavan ihmisen terveyteen myönteisesti</a:t>
            </a:r>
            <a:r>
              <a:rPr lang="fi-FI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FontTx/>
              <a:buNone/>
              <a:defRPr/>
            </a:pPr>
            <a:r>
              <a:rPr lang="fi-FI" sz="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 eaLnBrk="1" hangingPunct="1">
              <a:buFontTx/>
              <a:buChar char="-"/>
              <a:defRPr/>
            </a:pPr>
            <a:r>
              <a:rPr lang="fi-FI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Funktionaalinen elintarvike joko </a:t>
            </a:r>
            <a:r>
              <a:rPr lang="fi-FI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edistää tai ylläpitää terveyttä</a:t>
            </a:r>
            <a:r>
              <a:rPr lang="fi-FI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ja hyvinvointia ja/</a:t>
            </a:r>
            <a:r>
              <a:rPr lang="fi-FI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 vähentää sairauden riskiä. </a:t>
            </a:r>
          </a:p>
          <a:p>
            <a:pPr lvl="1" eaLnBrk="1" hangingPunct="1">
              <a:buFontTx/>
              <a:buChar char="-"/>
              <a:defRPr/>
            </a:pPr>
            <a:endParaRPr lang="fi-FI" sz="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FontTx/>
              <a:buChar char="-"/>
              <a:defRPr/>
            </a:pPr>
            <a:r>
              <a:rPr lang="fi-FI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Elintarvikkeisiin </a:t>
            </a:r>
            <a:r>
              <a:rPr lang="fi-F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voidaan lisätä </a:t>
            </a:r>
            <a:r>
              <a:rPr lang="fi-FI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terveyttä edistäviä </a:t>
            </a:r>
            <a:r>
              <a:rPr lang="fi-F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aineosia tai </a:t>
            </a:r>
            <a:r>
              <a:rPr lang="fi-FI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niistä voidaan </a:t>
            </a:r>
            <a:r>
              <a:rPr lang="fi-F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poistaa haitallisia </a:t>
            </a:r>
            <a:r>
              <a:rPr lang="fi-FI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ainesosia.</a:t>
            </a:r>
          </a:p>
          <a:p>
            <a:pPr lvl="1" eaLnBrk="1" hangingPunct="1">
              <a:buFontTx/>
              <a:buChar char="-"/>
              <a:defRPr/>
            </a:pPr>
            <a:r>
              <a:rPr lang="fi-FI" sz="8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buFontTx/>
              <a:buChar char="-"/>
              <a:defRPr/>
            </a:pPr>
            <a:r>
              <a:rPr lang="fi-FI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Lääkkeitä tai lisäravinteita EI voi märitellä funktionaalisiksi elintarvikkeiksi</a:t>
            </a:r>
          </a:p>
        </p:txBody>
      </p:sp>
    </p:spTree>
    <p:extLst>
      <p:ext uri="{BB962C8B-B14F-4D97-AF65-F5344CB8AC3E}">
        <p14:creationId xmlns:p14="http://schemas.microsoft.com/office/powerpoint/2010/main" val="32758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hkvp3OrfbPQ/Thq3rF88RfI/AAAAAAAAAQU/fbdlO3_Pr_4/s400/Superfood%2Bme%2BSuper%2BMan%2Blogo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92188" y="765175"/>
            <a:ext cx="6794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950" y="908720"/>
            <a:ext cx="8712200" cy="56159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dirty="0"/>
              <a:t>Lisäksi terveysvaikutteiseksi ruoaksi voidaan laskea ns. </a:t>
            </a:r>
            <a:r>
              <a:rPr lang="fi-FI" b="1" dirty="0">
                <a:solidFill>
                  <a:schemeClr val="accent1"/>
                </a:solidFill>
              </a:rPr>
              <a:t>superruoat (</a:t>
            </a:r>
            <a:r>
              <a:rPr lang="fi-FI" b="1" dirty="0" err="1">
                <a:solidFill>
                  <a:schemeClr val="accent1"/>
                </a:solidFill>
              </a:rPr>
              <a:t>superfood</a:t>
            </a:r>
            <a:r>
              <a:rPr lang="fi-FI" b="1" dirty="0">
                <a:solidFill>
                  <a:schemeClr val="accent1"/>
                </a:solidFill>
              </a:rPr>
              <a:t>)</a:t>
            </a:r>
          </a:p>
          <a:p>
            <a:pPr eaLnBrk="1" hangingPunct="1">
              <a:defRPr/>
            </a:pPr>
            <a:r>
              <a:rPr lang="fi-FI" b="1" dirty="0">
                <a:solidFill>
                  <a:srgbClr val="FF0000"/>
                </a:solidFill>
              </a:rPr>
              <a:t>Superruoat </a:t>
            </a:r>
            <a:r>
              <a:rPr lang="fi-FI" dirty="0"/>
              <a:t>ovat ravinnetiheitä, luonnon ruoka-aineita, jotka </a:t>
            </a:r>
            <a:r>
              <a:rPr lang="fi-FI" b="1" dirty="0">
                <a:solidFill>
                  <a:srgbClr val="FF0000"/>
                </a:solidFill>
              </a:rPr>
              <a:t>sisältävät paljon mineraaleja, vitamiineja ja </a:t>
            </a:r>
            <a:r>
              <a:rPr lang="fi-FI" b="1" dirty="0" err="1">
                <a:solidFill>
                  <a:srgbClr val="FF0000"/>
                </a:solidFill>
              </a:rPr>
              <a:t>antioksidantteja</a:t>
            </a:r>
            <a:endParaRPr lang="fi-FI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fi-FI" b="1" dirty="0"/>
              <a:t>Mitä tuoreempaa ruoka on, sen enemmän siinä on ravintoaineita tallella</a:t>
            </a:r>
            <a:r>
              <a:rPr lang="fi-FI" dirty="0"/>
              <a:t>. </a:t>
            </a:r>
          </a:p>
          <a:p>
            <a:pPr lvl="1" eaLnBrk="1" hangingPunct="1">
              <a:defRPr/>
            </a:pPr>
            <a:r>
              <a:rPr lang="fi-FI" sz="2800" dirty="0">
                <a:solidFill>
                  <a:schemeClr val="tx2"/>
                </a:solidFill>
              </a:rPr>
              <a:t>mustikka, mustaherukka, puolukka, ruusunmarja, </a:t>
            </a:r>
            <a:r>
              <a:rPr lang="fi-FI" sz="2800" dirty="0" err="1">
                <a:solidFill>
                  <a:schemeClr val="tx2"/>
                </a:solidFill>
              </a:rPr>
              <a:t>aronia</a:t>
            </a:r>
            <a:r>
              <a:rPr lang="fi-FI" sz="2800" dirty="0">
                <a:solidFill>
                  <a:schemeClr val="tx2"/>
                </a:solidFill>
              </a:rPr>
              <a:t>, lakka, karpalo, vadelma, tyrni, variksenmarja, nokkonen</a:t>
            </a:r>
          </a:p>
          <a:p>
            <a:pPr lvl="1" eaLnBrk="1" hangingPunct="1">
              <a:defRPr/>
            </a:pPr>
            <a:r>
              <a:rPr lang="fi-FI" sz="2800" dirty="0">
                <a:solidFill>
                  <a:schemeClr val="tx2"/>
                </a:solidFill>
              </a:rPr>
              <a:t>peruna, ruisleipä…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7771428" cy="6164554"/>
          </a:xfrm>
        </p:spPr>
      </p:pic>
    </p:spTree>
    <p:extLst>
      <p:ext uri="{BB962C8B-B14F-4D97-AF65-F5344CB8AC3E}">
        <p14:creationId xmlns:p14="http://schemas.microsoft.com/office/powerpoint/2010/main" val="300263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496" cy="620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SUOMALAISET RAVINTOSUOSITUKSET (2005)</a:t>
            </a:r>
            <a:endParaRPr lang="fi-FI" sz="2400" dirty="0"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764704"/>
            <a:ext cx="8712968" cy="2592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39750" lvl="1" indent="-269875">
              <a:defRPr/>
            </a:pPr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Energian saannin tulisi olla kulutukseen nähden tasapainossa</a:t>
            </a:r>
          </a:p>
          <a:p>
            <a:pPr marL="539750" lvl="1" indent="-269875">
              <a:defRPr/>
            </a:pPr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Rasvan osuus 25–35 %. (tyydyttyneet 10%)</a:t>
            </a:r>
          </a:p>
          <a:p>
            <a:pPr marL="539750" lvl="1" indent="-269875">
              <a:defRPr/>
            </a:pPr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Hiilihydraatit 50–60 % (</a:t>
            </a:r>
            <a:r>
              <a:rPr lang="fi-FI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puhdist</a:t>
            </a:r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sokeri 10%) (kuitu 25-30g/pvä)</a:t>
            </a:r>
          </a:p>
          <a:p>
            <a:pPr marL="539750" lvl="1" indent="-269875">
              <a:defRPr/>
            </a:pPr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Proteiinit 10–20 %.</a:t>
            </a:r>
          </a:p>
          <a:p>
            <a:pPr marL="539750" lvl="1" indent="-269875">
              <a:defRPr/>
            </a:pPr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Vitamiineja ja kivennäisaineita monipuolisesti</a:t>
            </a:r>
          </a:p>
          <a:p>
            <a:pPr marL="539750" lvl="1" indent="-269875">
              <a:defRPr/>
            </a:pPr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Suolaa korkeintaan 6 g/vrk (N) ja 7 g/vrk (M)</a:t>
            </a:r>
          </a:p>
          <a:p>
            <a:pPr marL="539750" lvl="1" indent="-269875">
              <a:defRPr/>
            </a:pPr>
            <a:r>
              <a:rPr lang="fi-FI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Alkoholia korkeintaan 10g/vrk.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fi-FI" sz="2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fi-FI" sz="2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fi-FI" sz="2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fi-FI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3356992"/>
            <a:ext cx="9036496" cy="6206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Verdana" pitchFamily="34" charset="0"/>
              </a:rPr>
              <a:t>SUOMALAISET RAVINTOSUOSITUKSET (2014)</a:t>
            </a:r>
            <a:endParaRPr lang="fi-FI" sz="24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Verdana" pitchFamily="34" charset="0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251520" y="3978275"/>
            <a:ext cx="8568952" cy="2554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39750" lvl="1" indent="-2698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dirty="0">
                <a:solidFill>
                  <a:srgbClr val="FF0000"/>
                </a:solidFill>
                <a:latin typeface="+mj-lt"/>
              </a:rPr>
              <a:t>  Energian saannin tulisi olla kulutukseen nähden tasapainossa</a:t>
            </a:r>
          </a:p>
          <a:p>
            <a:pPr marL="539750" lvl="1" indent="-2698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u="sng" dirty="0">
                <a:solidFill>
                  <a:srgbClr val="FF0000"/>
                </a:solidFill>
                <a:latin typeface="+mj-lt"/>
              </a:rPr>
              <a:t>  Rasvan osuus 25–40 %. </a:t>
            </a:r>
            <a:r>
              <a:rPr lang="fi-FI" sz="2000" dirty="0">
                <a:solidFill>
                  <a:srgbClr val="FF0000"/>
                </a:solidFill>
                <a:latin typeface="+mj-lt"/>
              </a:rPr>
              <a:t>(tyydyttyneet &lt;10%)</a:t>
            </a:r>
          </a:p>
          <a:p>
            <a:pPr marL="539750" lvl="1" indent="-2698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fi-FI" sz="2000" u="sng" dirty="0">
                <a:solidFill>
                  <a:srgbClr val="FF0000"/>
                </a:solidFill>
                <a:latin typeface="+mj-lt"/>
              </a:rPr>
              <a:t>Hiilihydraatit 45–60 </a:t>
            </a:r>
            <a:r>
              <a:rPr lang="fi-FI" sz="2000" dirty="0">
                <a:solidFill>
                  <a:srgbClr val="FF0000"/>
                </a:solidFill>
                <a:latin typeface="+mj-lt"/>
              </a:rPr>
              <a:t>%     (puhdistettu sokeri &lt;10%) </a:t>
            </a:r>
          </a:p>
          <a:p>
            <a:pPr marL="539750" lvl="1" indent="-2698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dirty="0">
                <a:solidFill>
                  <a:srgbClr val="FF0000"/>
                </a:solidFill>
                <a:latin typeface="+mj-lt"/>
              </a:rPr>
              <a:t>  Proteiinit 10–20 %.</a:t>
            </a:r>
          </a:p>
          <a:p>
            <a:pPr marL="539750" lvl="1" indent="-2698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dirty="0">
                <a:solidFill>
                  <a:srgbClr val="FF0000"/>
                </a:solidFill>
                <a:latin typeface="+mj-lt"/>
              </a:rPr>
              <a:t>  Vitamiineja ja kivennäisaineita monipuolisesti</a:t>
            </a:r>
          </a:p>
          <a:p>
            <a:pPr marL="539750" lvl="1" indent="-2698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fi-FI" sz="2000" u="sng" dirty="0">
                <a:solidFill>
                  <a:srgbClr val="FF0000"/>
                </a:solidFill>
                <a:latin typeface="+mj-lt"/>
              </a:rPr>
              <a:t>Suolaa korkeintaan 5 g/vrk </a:t>
            </a:r>
          </a:p>
          <a:p>
            <a:pPr marL="539750" lvl="1" indent="-2698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fi-FI" sz="2000" u="sng" dirty="0">
                <a:solidFill>
                  <a:srgbClr val="FF0000"/>
                </a:solidFill>
                <a:latin typeface="+mj-lt"/>
              </a:rPr>
              <a:t>D –vitamiinia 10 µg</a:t>
            </a:r>
          </a:p>
          <a:p>
            <a:pPr marL="539750" lvl="1" indent="-269875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dirty="0">
                <a:solidFill>
                  <a:srgbClr val="FF0000"/>
                </a:solidFill>
                <a:latin typeface="+mj-lt"/>
              </a:rPr>
              <a:t>  Alkoholia korkeintaan 10g/vrk.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Verdana" pitchFamily="34" charset="0"/>
              </a:rPr>
              <a:t>MITEN SUOSITUKSIIN PÄÄSTÄÄN?</a:t>
            </a:r>
            <a:endParaRPr lang="fi-FI" sz="32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Verdan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4800" y="1484783"/>
            <a:ext cx="8686800" cy="5184577"/>
          </a:xfrm>
        </p:spPr>
        <p:txBody>
          <a:bodyPr>
            <a:normAutofit/>
          </a:bodyPr>
          <a:lstStyle/>
          <a:p>
            <a:pPr marL="800100" lvl="1" indent="-38893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Ateria </a:t>
            </a:r>
            <a:r>
              <a:rPr lang="fi-FI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lautasmallin</a:t>
            </a: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mukaan</a:t>
            </a:r>
          </a:p>
          <a:p>
            <a:pPr marL="800100" lvl="1" indent="-38893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Ruokailutapahtumia </a:t>
            </a:r>
            <a:r>
              <a:rPr lang="fi-FI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säännöllisesti</a:t>
            </a: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(5-7krt/pvä)</a:t>
            </a:r>
          </a:p>
          <a:p>
            <a:pPr marL="800100" lvl="1" indent="-38893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i-FI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Kasviksia puoli kiloa </a:t>
            </a: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päivässä (=kuusi kourallista)</a:t>
            </a:r>
          </a:p>
          <a:p>
            <a:pPr marL="800100" lvl="1" indent="-38893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i-FI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Täysjyvävalmisteita</a:t>
            </a: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joka aterialle</a:t>
            </a:r>
          </a:p>
          <a:p>
            <a:pPr marL="800100" lvl="1" indent="-38893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i-FI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Rasvatonta maitoa </a:t>
            </a: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tai piimää ruokajuomaksi</a:t>
            </a:r>
          </a:p>
          <a:p>
            <a:pPr marL="800100" lvl="1" indent="-38893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i-FI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Kalaa </a:t>
            </a:r>
            <a:r>
              <a:rPr lang="fi-FI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pari-kolme</a:t>
            </a:r>
            <a:r>
              <a:rPr lang="fi-FI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kertaa </a:t>
            </a: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viikossa, lihaa vähärasvaisena</a:t>
            </a:r>
          </a:p>
          <a:p>
            <a:pPr marL="800100" lvl="1" indent="-38893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Vettä n. litra/pvä</a:t>
            </a:r>
          </a:p>
          <a:p>
            <a:pPr>
              <a:defRPr/>
            </a:pPr>
            <a:r>
              <a:rPr lang="fi-FI" dirty="0" smtClean="0"/>
              <a:t>Miltä kuulostaa?? Kritiikkiä?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Ravitsemussuositukset puntarissa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5085" y="1690688"/>
            <a:ext cx="4575572" cy="4802186"/>
          </a:xfrm>
        </p:spPr>
        <p:txBody>
          <a:bodyPr>
            <a:normAutofit/>
          </a:bodyPr>
          <a:lstStyle/>
          <a:p>
            <a:r>
              <a:rPr lang="fi-FI" sz="2000" dirty="0">
                <a:hlinkClick r:id="rId2"/>
              </a:rPr>
              <a:t>https://tomikokko.com/ihmiskoe/</a:t>
            </a:r>
            <a:endParaRPr lang="fi-FI" sz="2000" dirty="0"/>
          </a:p>
          <a:p>
            <a:r>
              <a:rPr lang="fi-FI" sz="2000" i="1" dirty="0"/>
              <a:t>”Personal </a:t>
            </a:r>
            <a:r>
              <a:rPr lang="fi-FI" sz="2000" i="1" dirty="0" err="1"/>
              <a:t>trainer</a:t>
            </a:r>
            <a:r>
              <a:rPr lang="fi-FI" sz="2000" i="1" dirty="0"/>
              <a:t> Tomi Kokko ui vastavirtaan yleisten ravintosuositusten kanssa. Hänen mielestään ravintopyramidin voisi kääntää ylösalaisin ja kevytmargariinit joutaisivat suksivoiteeksi. Helsingin yliopiston ravitsemustieteiden professori Mikael Fogelholm on huolissaan siitä, ettei </a:t>
            </a:r>
            <a:r>
              <a:rPr lang="fi-FI" sz="2000" i="1" dirty="0" err="1"/>
              <a:t>personal</a:t>
            </a:r>
            <a:r>
              <a:rPr lang="fi-FI" sz="2000" i="1" dirty="0"/>
              <a:t> </a:t>
            </a:r>
            <a:r>
              <a:rPr lang="fi-FI" sz="2000" i="1" dirty="0" err="1"/>
              <a:t>trainereihin</a:t>
            </a:r>
            <a:r>
              <a:rPr lang="fi-FI" sz="2000" i="1" dirty="0"/>
              <a:t> suhtauduta tarpeeksi kriittisesti. Yleensä heidän opeissaan ei ole mitään tiedepohjaa. </a:t>
            </a:r>
            <a:r>
              <a:rPr lang="fi-FI" sz="2000" i="1" dirty="0">
                <a:solidFill>
                  <a:srgbClr val="FF0000"/>
                </a:solidFill>
              </a:rPr>
              <a:t>Ruoan maailmassa vastakkain ovat tiede ja oma kokemus.</a:t>
            </a:r>
            <a:r>
              <a:rPr lang="fi-FI" sz="2000" i="1" dirty="0"/>
              <a:t>” </a:t>
            </a:r>
          </a:p>
          <a:p>
            <a:r>
              <a:rPr lang="fi-FI" sz="2000" i="1" dirty="0"/>
              <a:t>Lähde: </a:t>
            </a:r>
            <a:r>
              <a:rPr lang="fi-FI" sz="2000" i="1" dirty="0" err="1"/>
              <a:t>https</a:t>
            </a:r>
            <a:r>
              <a:rPr lang="fi-FI" sz="2000" i="1" dirty="0"/>
              <a:t>://</a:t>
            </a:r>
            <a:r>
              <a:rPr lang="fi-FI" sz="2000" i="1" dirty="0" err="1"/>
              <a:t>yle.fi</a:t>
            </a:r>
            <a:r>
              <a:rPr lang="fi-FI" sz="2000" i="1" dirty="0"/>
              <a:t>/uutiset/3-7884864</a:t>
            </a:r>
            <a:endParaRPr lang="fi-FI" sz="2000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1556792"/>
            <a:ext cx="2963465" cy="319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2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0955" y="1735074"/>
            <a:ext cx="7543800" cy="3622739"/>
          </a:xfrm>
        </p:spPr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1. Mitä ajatuksia Tomi kokon ihmiskoe sinussa herättää?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2. Miksi ravitsemussuositukset eivät sopineet  Kokolle?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3. Voidaanko ravitsemussuositukset kumota Kokon ihmiskokeen perusteella?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68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Tehtävä, yo-syksy 2018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2256AC-6D13-4DD8-8D27-1476A0395B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452" y="836712"/>
            <a:ext cx="3154898" cy="3830312"/>
          </a:xfrm>
          <a:prstGeom prst="rect">
            <a:avLst/>
          </a:prstGeom>
          <a:noFill/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5B71803-7A05-47D4-B1A7-1B3AB28E9901}"/>
              </a:ext>
            </a:extLst>
          </p:cNvPr>
          <p:cNvSpPr txBox="1"/>
          <p:nvPr/>
        </p:nvSpPr>
        <p:spPr>
          <a:xfrm>
            <a:off x="755576" y="1690689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Kuvaa lautasmallin mukainen ateria sekä sen sisältämien osien keskeiset ravintoaineet ja niiden merkitys elimistön toiminnalle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34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56F3128-77D7-44B0-9497-B13A6DA70A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Mihin hiilihydraatteja tarvitaan?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70A5C19-7D69-4081-9DB8-D8ACF31A6B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fi-FI" altLang="fi-FI" dirty="0"/>
              <a:t>Pääasiallinen energianlähde</a:t>
            </a:r>
          </a:p>
          <a:p>
            <a:pPr eaLnBrk="1" hangingPunct="1"/>
            <a:r>
              <a:rPr lang="fi-FI" altLang="fi-FI" dirty="0"/>
              <a:t>Huomio hiilihydraattien laatuun </a:t>
            </a:r>
            <a:r>
              <a:rPr lang="fi-FI" altLang="fi-FI" dirty="0">
                <a:sym typeface="Wingdings" panose="05000000000000000000" pitchFamily="2" charset="2"/>
              </a:rPr>
              <a:t> kuitupitoisuuteen ja imeytymisnopeuteen</a:t>
            </a:r>
          </a:p>
          <a:p>
            <a:pPr eaLnBrk="1" hangingPunct="1"/>
            <a:r>
              <a:rPr lang="fi-FI" altLang="fi-FI" dirty="0" err="1">
                <a:sym typeface="Wingdings" panose="05000000000000000000" pitchFamily="2" charset="2"/>
              </a:rPr>
              <a:t>Glykeeminen</a:t>
            </a:r>
            <a:r>
              <a:rPr lang="fi-FI" altLang="fi-FI" dirty="0">
                <a:sym typeface="Wingdings" panose="05000000000000000000" pitchFamily="2" charset="2"/>
              </a:rPr>
              <a:t> indeksi (GI)</a:t>
            </a:r>
          </a:p>
          <a:p>
            <a:pPr lvl="1" eaLnBrk="1" hangingPunct="1"/>
            <a:r>
              <a:rPr lang="fi-FI" altLang="fi-FI" dirty="0">
                <a:sym typeface="Wingdings" panose="05000000000000000000" pitchFamily="2" charset="2"/>
              </a:rPr>
              <a:t>paljonko tietty ruoka-aine nostaa verensokeria ja lisää insuliinin eritystä </a:t>
            </a:r>
          </a:p>
          <a:p>
            <a:pPr eaLnBrk="1" hangingPunct="1"/>
            <a:endParaRPr lang="fi-FI" altLang="fi-FI" dirty="0"/>
          </a:p>
        </p:txBody>
      </p:sp>
      <p:pic>
        <p:nvPicPr>
          <p:cNvPr id="11268" name="Picture 5" descr="Patonki">
            <a:extLst>
              <a:ext uri="{FF2B5EF4-FFF2-40B4-BE49-F238E27FC236}">
                <a16:creationId xmlns:a16="http://schemas.microsoft.com/office/drawing/2014/main" id="{DDC4A2A4-EA12-4D33-9814-69ABF547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941888"/>
            <a:ext cx="25717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normal_2012080914445410">
            <a:extLst>
              <a:ext uri="{FF2B5EF4-FFF2-40B4-BE49-F238E27FC236}">
                <a16:creationId xmlns:a16="http://schemas.microsoft.com/office/drawing/2014/main" id="{0D2A4CF1-3267-4798-B01B-3963CFCE8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97425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3137</TotalTime>
  <Words>911</Words>
  <Application>Microsoft Office PowerPoint</Application>
  <PresentationFormat>Näytössä katseltava diaesitys (4:3)</PresentationFormat>
  <Paragraphs>242</Paragraphs>
  <Slides>26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Wingdings</vt:lpstr>
      <vt:lpstr>Wingdings 2</vt:lpstr>
      <vt:lpstr>Office-teema</vt:lpstr>
      <vt:lpstr>Ravitsemussuositukset</vt:lpstr>
      <vt:lpstr>Ravitsemussuositukset</vt:lpstr>
      <vt:lpstr>PowerPoint-esitys</vt:lpstr>
      <vt:lpstr>SUOMALAISET RAVINTOSUOSITUKSET (2005)</vt:lpstr>
      <vt:lpstr>MITEN SUOSITUKSIIN PÄÄSTÄÄN?</vt:lpstr>
      <vt:lpstr>Ravitsemussuositukset puntarissa</vt:lpstr>
      <vt:lpstr>  1. Mitä ajatuksia Tomi kokon ihmiskoe sinussa herättää?  2. Miksi ravitsemussuositukset eivät sopineet  Kokolle?  3. Voidaanko ravitsemussuositukset kumota Kokon ihmiskokeen perusteella?    </vt:lpstr>
      <vt:lpstr>Tehtävä, yo-syksy 2018</vt:lpstr>
      <vt:lpstr>Mihin hiilihydraatteja tarvitaan?</vt:lpstr>
      <vt:lpstr>Kuitu</vt:lpstr>
      <vt:lpstr>Mihin rasvoja tarvitaan?</vt:lpstr>
      <vt:lpstr>Rasvan laatu</vt:lpstr>
      <vt:lpstr> Mihin proteiineja tarvitaan? </vt:lpstr>
      <vt:lpstr>Suojaravintoaineet</vt:lpstr>
      <vt:lpstr>Oppimispäiväkirjatehtävä</vt:lpstr>
      <vt:lpstr>Määrittele käsitteet</vt:lpstr>
      <vt:lpstr>Erityisruokavaliot</vt:lpstr>
      <vt:lpstr>Erilaiset kasvisruokavaliot</vt:lpstr>
      <vt:lpstr>Kasvisruokavaliot</vt:lpstr>
      <vt:lpstr>Energiatiheys??</vt:lpstr>
      <vt:lpstr>Enemmän tai vähemmän tiheitä ruokia</vt:lpstr>
      <vt:lpstr>Ravintoainetiheys??</vt:lpstr>
      <vt:lpstr>PowerPoint-esitys</vt:lpstr>
      <vt:lpstr>PowerPoint-esitys</vt:lpstr>
      <vt:lpstr>Funktionaaliset elintarvikkeet</vt:lpstr>
      <vt:lpstr>PowerPoint-esitys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TE4 Ravitsemus</dc:title>
  <dc:creator>Your User Name</dc:creator>
  <cp:lastModifiedBy>Jouni Alhonmäki</cp:lastModifiedBy>
  <cp:revision>179</cp:revision>
  <dcterms:created xsi:type="dcterms:W3CDTF">2012-08-07T13:41:13Z</dcterms:created>
  <dcterms:modified xsi:type="dcterms:W3CDTF">2018-11-08T06:36:20Z</dcterms:modified>
</cp:coreProperties>
</file>