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56" r:id="rId1"/>
  </p:sldMasterIdLst>
  <p:notesMasterIdLst>
    <p:notesMasterId r:id="rId7"/>
  </p:notesMasterIdLst>
  <p:sldIdLst>
    <p:sldId id="256" r:id="rId2"/>
    <p:sldId id="267" r:id="rId3"/>
    <p:sldId id="268" r:id="rId4"/>
    <p:sldId id="269" r:id="rId5"/>
    <p:sldId id="270" r:id="rId6"/>
  </p:sldIdLst>
  <p:sldSz cx="24384000" cy="13716000"/>
  <p:notesSz cx="6794500" cy="99314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A95C07F1-4DDE-F099-E32F-14912E1BD4E2}" name="Mika Kortelainen" initials="MK" userId="Mika Kortelainen" providerId="None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5" d="100"/>
          <a:sy n="55" d="100"/>
        </p:scale>
        <p:origin x="63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114" d="100"/>
          <a:sy n="114" d="100"/>
        </p:scale>
        <p:origin x="1350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microsoft.com/office/2018/10/relationships/authors" Target="author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44283" cy="4982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48645" y="0"/>
            <a:ext cx="2944283" cy="4982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9433107"/>
            <a:ext cx="2944283" cy="4982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48645" y="9433107"/>
            <a:ext cx="2944283" cy="4982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fi-FI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3" name="Google Shape;83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3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dirty="0"/>
          </a:p>
        </p:txBody>
      </p:sp>
      <p:sp>
        <p:nvSpPr>
          <p:cNvPr id="105" name="Google Shape;105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284108119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3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dirty="0"/>
          </a:p>
        </p:txBody>
      </p:sp>
      <p:sp>
        <p:nvSpPr>
          <p:cNvPr id="105" name="Google Shape;105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163450976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3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dirty="0"/>
          </a:p>
        </p:txBody>
      </p:sp>
      <p:sp>
        <p:nvSpPr>
          <p:cNvPr id="105" name="Google Shape;105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127401029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3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dirty="0"/>
          </a:p>
        </p:txBody>
      </p:sp>
      <p:sp>
        <p:nvSpPr>
          <p:cNvPr id="105" name="Google Shape;105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4343301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9_Mukautettu asettelu">
  <p:cSld name="9_Mukautettu asettelu">
    <p:bg>
      <p:bgPr>
        <a:solidFill>
          <a:schemeClr val="dk2"/>
        </a:solidFill>
        <a:effectLst/>
      </p:bgPr>
    </p:bg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2"/>
          <p:cNvSpPr txBox="1">
            <a:spLocks noGrp="1"/>
          </p:cNvSpPr>
          <p:nvPr>
            <p:ph type="title"/>
          </p:nvPr>
        </p:nvSpPr>
        <p:spPr>
          <a:xfrm>
            <a:off x="1676400" y="5766899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600"/>
              <a:buFont typeface="Calibri"/>
              <a:buNone/>
              <a:defRPr sz="9600" b="1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2"/>
          <p:cNvSpPr txBox="1">
            <a:spLocks noGrp="1"/>
          </p:cNvSpPr>
          <p:nvPr>
            <p:ph type="body" idx="1"/>
          </p:nvPr>
        </p:nvSpPr>
        <p:spPr>
          <a:xfrm>
            <a:off x="1676400" y="1771745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ctr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lt1"/>
              </a:buClr>
              <a:buSzPts val="6600"/>
              <a:buFont typeface="Calibri"/>
              <a:buNone/>
              <a:defRPr sz="6600" b="1">
                <a:solidFill>
                  <a:schemeClr val="lt1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7" name="Google Shape;17;p2"/>
          <p:cNvSpPr txBox="1">
            <a:spLocks noGrp="1"/>
          </p:cNvSpPr>
          <p:nvPr>
            <p:ph type="body" idx="2"/>
          </p:nvPr>
        </p:nvSpPr>
        <p:spPr>
          <a:xfrm>
            <a:off x="1676400" y="2856646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ctr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Calibri"/>
              <a:buNone/>
              <a:defRPr sz="4800">
                <a:solidFill>
                  <a:schemeClr val="lt1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18" name="Google Shape;18;p2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204454" y="11772077"/>
            <a:ext cx="1804218" cy="99329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7_Mukautettu asettelu">
  <p:cSld name="7_Mukautettu asettelu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5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5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199" cy="81459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marL="914400" lvl="1" indent="-5715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5400"/>
              <a:buChar char="•"/>
              <a:defRPr sz="5400"/>
            </a:lvl2pPr>
            <a:lvl3pPr marL="1371600" lvl="2" indent="-533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Char char="•"/>
              <a:defRPr sz="4800"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0" name="Google Shape;40;p5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41" name="Google Shape;41;p5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fi-FI"/>
              <a:t>Forum Yhteiskuntaoppi 3, Luku 1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8_Image Half Full">
  <p:cSld name="8_Image Half Full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7"/>
          <p:cNvSpPr>
            <a:spLocks noGrp="1"/>
          </p:cNvSpPr>
          <p:nvPr>
            <p:ph type="pic" idx="2"/>
          </p:nvPr>
        </p:nvSpPr>
        <p:spPr>
          <a:xfrm>
            <a:off x="1" y="0"/>
            <a:ext cx="10923814" cy="13716000"/>
          </a:xfrm>
          <a:prstGeom prst="rect">
            <a:avLst/>
          </a:prstGeom>
          <a:noFill/>
          <a:ln>
            <a:noFill/>
          </a:ln>
        </p:spPr>
      </p:sp>
      <p:sp>
        <p:nvSpPr>
          <p:cNvPr id="52" name="Google Shape;52;p7"/>
          <p:cNvSpPr txBox="1">
            <a:spLocks noGrp="1"/>
          </p:cNvSpPr>
          <p:nvPr>
            <p:ph type="title"/>
          </p:nvPr>
        </p:nvSpPr>
        <p:spPr>
          <a:xfrm>
            <a:off x="11381014" y="730250"/>
            <a:ext cx="11732046" cy="21831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7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4" name="Google Shape;54;p7"/>
          <p:cNvSpPr txBox="1">
            <a:spLocks noGrp="1"/>
          </p:cNvSpPr>
          <p:nvPr>
            <p:ph type="body" idx="1"/>
          </p:nvPr>
        </p:nvSpPr>
        <p:spPr>
          <a:xfrm>
            <a:off x="11381015" y="3536295"/>
            <a:ext cx="11732048" cy="86910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5" name="Google Shape;55;p7"/>
          <p:cNvSpPr txBox="1">
            <a:spLocks noGrp="1"/>
          </p:cNvSpPr>
          <p:nvPr>
            <p:ph type="sldNum" idx="12"/>
          </p:nvPr>
        </p:nvSpPr>
        <p:spPr>
          <a:xfrm>
            <a:off x="17624213" y="12321661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56" name="Google Shape;56;p7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fi-FI"/>
              <a:t>Forum Yhteiskuntaoppi 3, Luku 1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4_Image Half Full">
  <p:cSld name="14_Image Half Full"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8"/>
          <p:cNvSpPr txBox="1">
            <a:spLocks noGrp="1"/>
          </p:cNvSpPr>
          <p:nvPr>
            <p:ph type="title"/>
          </p:nvPr>
        </p:nvSpPr>
        <p:spPr>
          <a:xfrm>
            <a:off x="832756" y="493828"/>
            <a:ext cx="22789244" cy="1939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8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0" name="Google Shape;60;p8"/>
          <p:cNvSpPr txBox="1">
            <a:spLocks noGrp="1"/>
          </p:cNvSpPr>
          <p:nvPr>
            <p:ph type="body" idx="1"/>
          </p:nvPr>
        </p:nvSpPr>
        <p:spPr>
          <a:xfrm>
            <a:off x="826867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1" name="Google Shape;61;p8"/>
          <p:cNvSpPr>
            <a:spLocks noGrp="1"/>
          </p:cNvSpPr>
          <p:nvPr>
            <p:ph type="pic" idx="2"/>
          </p:nvPr>
        </p:nvSpPr>
        <p:spPr>
          <a:xfrm>
            <a:off x="827319" y="2680426"/>
            <a:ext cx="5231176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62" name="Google Shape;62;p8"/>
          <p:cNvSpPr txBox="1">
            <a:spLocks noGrp="1"/>
          </p:cNvSpPr>
          <p:nvPr>
            <p:ph type="body" idx="3"/>
          </p:nvPr>
        </p:nvSpPr>
        <p:spPr>
          <a:xfrm>
            <a:off x="6652041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3" name="Google Shape;63;p8"/>
          <p:cNvSpPr>
            <a:spLocks noGrp="1"/>
          </p:cNvSpPr>
          <p:nvPr>
            <p:ph type="pic" idx="4"/>
          </p:nvPr>
        </p:nvSpPr>
        <p:spPr>
          <a:xfrm>
            <a:off x="6652493" y="2680426"/>
            <a:ext cx="5231176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8"/>
          <p:cNvSpPr txBox="1">
            <a:spLocks noGrp="1"/>
          </p:cNvSpPr>
          <p:nvPr>
            <p:ph type="body" idx="5"/>
          </p:nvPr>
        </p:nvSpPr>
        <p:spPr>
          <a:xfrm>
            <a:off x="12511727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5" name="Google Shape;65;p8"/>
          <p:cNvSpPr>
            <a:spLocks noGrp="1"/>
          </p:cNvSpPr>
          <p:nvPr>
            <p:ph type="pic" idx="6"/>
          </p:nvPr>
        </p:nvSpPr>
        <p:spPr>
          <a:xfrm>
            <a:off x="12512179" y="2680426"/>
            <a:ext cx="5231176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66" name="Google Shape;66;p8"/>
          <p:cNvSpPr txBox="1">
            <a:spLocks noGrp="1"/>
          </p:cNvSpPr>
          <p:nvPr>
            <p:ph type="body" idx="7"/>
          </p:nvPr>
        </p:nvSpPr>
        <p:spPr>
          <a:xfrm>
            <a:off x="18390370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7" name="Google Shape;67;p8"/>
          <p:cNvSpPr>
            <a:spLocks noGrp="1"/>
          </p:cNvSpPr>
          <p:nvPr>
            <p:ph type="pic" idx="8"/>
          </p:nvPr>
        </p:nvSpPr>
        <p:spPr>
          <a:xfrm>
            <a:off x="18390823" y="2680426"/>
            <a:ext cx="5231176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8"/>
          <p:cNvSpPr txBox="1">
            <a:spLocks noGrp="1"/>
          </p:cNvSpPr>
          <p:nvPr>
            <p:ph type="sldNum" idx="12"/>
          </p:nvPr>
        </p:nvSpPr>
        <p:spPr>
          <a:xfrm>
            <a:off x="18076984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69" name="Google Shape;69;p8"/>
          <p:cNvSpPr txBox="1">
            <a:spLocks noGrp="1"/>
          </p:cNvSpPr>
          <p:nvPr>
            <p:ph type="ftr" idx="11"/>
          </p:nvPr>
        </p:nvSpPr>
        <p:spPr>
          <a:xfrm>
            <a:off x="820615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fi-FI"/>
              <a:t>Forum Yhteiskuntaoppi 3, Luku 1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" name="Google Shape;11;p1"/>
          <p:cNvSpPr txBox="1">
            <a:spLocks noGrp="1"/>
          </p:cNvSpPr>
          <p:nvPr>
            <p:ph type="body" idx="1"/>
          </p:nvPr>
        </p:nvSpPr>
        <p:spPr>
          <a:xfrm>
            <a:off x="1676400" y="3651250"/>
            <a:ext cx="21031199" cy="814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533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5080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1"/>
          <p:cNvSpPr txBox="1">
            <a:spLocks noGrp="1"/>
          </p:cNvSpPr>
          <p:nvPr>
            <p:ph type="sldNum" idx="12"/>
          </p:nvPr>
        </p:nvSpPr>
        <p:spPr>
          <a:xfrm>
            <a:off x="17275656" y="12255499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13" name="Google Shape;13;p1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0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r>
              <a:rPr lang="fi-FI"/>
              <a:t>Forum Yhteiskuntaoppi 3, Luku 1</a:t>
            </a:r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1" r:id="rId2"/>
    <p:sldLayoutId id="2147483653" r:id="rId3"/>
    <p:sldLayoutId id="2147483654" r:id="rId4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  <p:hf hd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europa.eu/citizens-initiative/_fi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/>
        </a:solidFill>
        <a:effectLst/>
      </p:bgPr>
    </p:bg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0"/>
          <p:cNvSpPr txBox="1">
            <a:spLocks noGrp="1"/>
          </p:cNvSpPr>
          <p:nvPr>
            <p:ph type="title"/>
          </p:nvPr>
        </p:nvSpPr>
        <p:spPr>
          <a:xfrm>
            <a:off x="1676400" y="5766899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libri"/>
              <a:buNone/>
            </a:pPr>
            <a:r>
              <a:rPr lang="fi-FI" dirty="0"/>
              <a:t>13.	Suomi Euroopan unionissa</a:t>
            </a:r>
            <a:br>
              <a:rPr lang="fi-FI" dirty="0"/>
            </a:br>
            <a:br>
              <a:rPr lang="fi-FI" dirty="0"/>
            </a:br>
            <a:r>
              <a:rPr lang="fi-FI" dirty="0"/>
              <a:t>Tietoisku: Suomalaisten vaikuttamistavat EU:ssa</a:t>
            </a:r>
          </a:p>
        </p:txBody>
      </p:sp>
      <p:sp>
        <p:nvSpPr>
          <p:cNvPr id="86" name="Google Shape;86;p10"/>
          <p:cNvSpPr txBox="1">
            <a:spLocks noGrp="1"/>
          </p:cNvSpPr>
          <p:nvPr>
            <p:ph type="body" idx="2"/>
          </p:nvPr>
        </p:nvSpPr>
        <p:spPr>
          <a:xfrm>
            <a:off x="1676400" y="2856646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Calibri"/>
              <a:buNone/>
            </a:pPr>
            <a:r>
              <a:rPr lang="fi-FI"/>
              <a:t>3</a:t>
            </a:r>
            <a:endParaRPr/>
          </a:p>
        </p:txBody>
      </p:sp>
      <p:sp>
        <p:nvSpPr>
          <p:cNvPr id="87" name="Google Shape;87;p10"/>
          <p:cNvSpPr txBox="1">
            <a:spLocks noGrp="1"/>
          </p:cNvSpPr>
          <p:nvPr>
            <p:ph type="body" idx="1"/>
          </p:nvPr>
        </p:nvSpPr>
        <p:spPr>
          <a:xfrm>
            <a:off x="1676400" y="1771745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600"/>
              <a:buFont typeface="Calibri"/>
              <a:buNone/>
            </a:pPr>
            <a:r>
              <a:rPr lang="fi-FI" dirty="0"/>
              <a:t>Forum Yhteiskuntaoppi</a:t>
            </a:r>
            <a:endParaRPr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12"/>
          <p:cNvSpPr txBox="1">
            <a:spLocks noGrp="1"/>
          </p:cNvSpPr>
          <p:nvPr>
            <p:ph type="title"/>
          </p:nvPr>
        </p:nvSpPr>
        <p:spPr>
          <a:xfrm>
            <a:off x="1676400" y="77267"/>
            <a:ext cx="21031199" cy="17622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ct val="100000"/>
              <a:buFont typeface="Calibri"/>
              <a:buNone/>
            </a:pPr>
            <a:r>
              <a:rPr lang="fi-FI" dirty="0"/>
              <a:t>Suomalaisten vaikuttamistavat EU:ssa</a:t>
            </a:r>
            <a:endParaRPr lang="fi-FI" dirty="0">
              <a:solidFill>
                <a:srgbClr val="FF0000"/>
              </a:solidFill>
            </a:endParaRPr>
          </a:p>
        </p:txBody>
      </p:sp>
      <p:sp>
        <p:nvSpPr>
          <p:cNvPr id="108" name="Google Shape;108;p12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fld id="{00000000-1234-1234-1234-123412341234}" type="slidenum">
              <a:rPr lang="fi-FI"/>
              <a:t>2</a:t>
            </a:fld>
            <a:endParaRPr/>
          </a:p>
        </p:txBody>
      </p:sp>
      <p:sp>
        <p:nvSpPr>
          <p:cNvPr id="109" name="Google Shape;109;p12"/>
          <p:cNvSpPr txBox="1">
            <a:spLocks noGrp="1"/>
          </p:cNvSpPr>
          <p:nvPr>
            <p:ph type="ftr" idx="1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 dirty="0"/>
              <a:t>Forum Yhteiskuntaoppi 3, Luku 13</a:t>
            </a:r>
            <a:endParaRPr dirty="0"/>
          </a:p>
        </p:txBody>
      </p:sp>
      <p:pic>
        <p:nvPicPr>
          <p:cNvPr id="6" name="Kuva 5">
            <a:extLst>
              <a:ext uri="{FF2B5EF4-FFF2-40B4-BE49-F238E27FC236}">
                <a16:creationId xmlns:a16="http://schemas.microsoft.com/office/drawing/2014/main" id="{427B10A9-CDA1-678E-A01A-509787F950F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26750" y="1969131"/>
            <a:ext cx="20330498" cy="101567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58047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1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ct val="100000"/>
              <a:buFont typeface="Calibri"/>
              <a:buNone/>
            </a:pPr>
            <a:r>
              <a:rPr lang="fi-FI" dirty="0"/>
              <a:t>Eduskunnan ja hallituksen</a:t>
            </a:r>
            <a:br>
              <a:rPr lang="fi-FI" dirty="0"/>
            </a:br>
            <a:r>
              <a:rPr lang="fi-FI" dirty="0"/>
              <a:t>vaikuttamistavat EU:ssa</a:t>
            </a:r>
            <a:endParaRPr lang="fi-FI" dirty="0">
              <a:solidFill>
                <a:srgbClr val="FF0000"/>
              </a:solidFill>
            </a:endParaRPr>
          </a:p>
        </p:txBody>
      </p:sp>
      <p:sp>
        <p:nvSpPr>
          <p:cNvPr id="2" name="Tekstin paikkamerkki 1">
            <a:extLst>
              <a:ext uri="{FF2B5EF4-FFF2-40B4-BE49-F238E27FC236}">
                <a16:creationId xmlns:a16="http://schemas.microsoft.com/office/drawing/2014/main" id="{1315F21C-8ECC-791C-0C35-328FD225A87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20000"/>
          </a:bodyPr>
          <a:lstStyle/>
          <a:p>
            <a:pPr marL="1314450" indent="-857250">
              <a:buFont typeface="Arial" panose="020B0604020202020204" pitchFamily="34" charset="0"/>
              <a:buChar char="•"/>
            </a:pPr>
            <a:r>
              <a:rPr lang="fi-FI" dirty="0"/>
              <a:t>EU:n suurista linjoista päättää </a:t>
            </a:r>
            <a:r>
              <a:rPr lang="fi-FI" b="1" dirty="0"/>
              <a:t>Eurooppa-neuvosto</a:t>
            </a:r>
            <a:r>
              <a:rPr lang="fi-FI" dirty="0"/>
              <a:t> (EU:n huippukokous), jossa Suomea edustaa pääministeri.</a:t>
            </a:r>
          </a:p>
          <a:p>
            <a:pPr marL="1314450" indent="-857250">
              <a:buFont typeface="Arial" panose="020B0604020202020204" pitchFamily="34" charset="0"/>
              <a:buChar char="•"/>
            </a:pPr>
            <a:r>
              <a:rPr lang="fi-FI" b="1" dirty="0"/>
              <a:t>Presidentti</a:t>
            </a:r>
            <a:r>
              <a:rPr lang="fi-FI" dirty="0"/>
              <a:t> osallistuu keskusteluun ulko- ja turvallisuuspolitiikasta.</a:t>
            </a:r>
          </a:p>
          <a:p>
            <a:pPr marL="1314450" indent="-857250">
              <a:buFont typeface="Arial" panose="020B0604020202020204" pitchFamily="34" charset="0"/>
              <a:buChar char="•"/>
            </a:pPr>
            <a:r>
              <a:rPr lang="fi-FI" dirty="0"/>
              <a:t>Päätettävän asian vastuuministerit neuvottelevat Euroopan unionin neuvostossa (</a:t>
            </a:r>
            <a:r>
              <a:rPr lang="fi-FI" b="1" dirty="0"/>
              <a:t>ministerineuvosto</a:t>
            </a:r>
            <a:r>
              <a:rPr lang="fi-FI" dirty="0"/>
              <a:t>) Suomen tavoitteita ajaen.</a:t>
            </a:r>
          </a:p>
          <a:p>
            <a:pPr marL="1314450" indent="-857250">
              <a:buFont typeface="Arial" panose="020B0604020202020204" pitchFamily="34" charset="0"/>
              <a:buChar char="•"/>
            </a:pPr>
            <a:r>
              <a:rPr lang="fi-FI" b="1" dirty="0"/>
              <a:t>EU-ministerivaliokunta</a:t>
            </a:r>
            <a:r>
              <a:rPr lang="fi-FI" dirty="0"/>
              <a:t> käsittelee EU-asiat ja ohjeistaa ministeriä neuvotteluissa.</a:t>
            </a:r>
          </a:p>
          <a:p>
            <a:pPr marL="1314450" indent="-857250">
              <a:buFont typeface="Arial" panose="020B0604020202020204" pitchFamily="34" charset="0"/>
              <a:buChar char="•"/>
            </a:pPr>
            <a:r>
              <a:rPr lang="fi-FI" b="1" dirty="0"/>
              <a:t>Eduskunta</a:t>
            </a:r>
            <a:r>
              <a:rPr lang="fi-FI" dirty="0"/>
              <a:t> antaa lausuntoja EU-asioihin.</a:t>
            </a:r>
          </a:p>
          <a:p>
            <a:pPr marL="1314450" indent="-857250">
              <a:buFont typeface="Arial" panose="020B0604020202020204" pitchFamily="34" charset="0"/>
              <a:buChar char="•"/>
            </a:pPr>
            <a:r>
              <a:rPr lang="fi-FI" b="1" dirty="0"/>
              <a:t>Suuri valiokunta</a:t>
            </a:r>
            <a:r>
              <a:rPr lang="fi-FI" dirty="0"/>
              <a:t> seuraa valtioneuvoston toimintaa ja määrittää eduskunnan kannan ministereille.</a:t>
            </a:r>
          </a:p>
        </p:txBody>
      </p:sp>
      <p:sp>
        <p:nvSpPr>
          <p:cNvPr id="108" name="Google Shape;108;p12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fld id="{00000000-1234-1234-1234-123412341234}" type="slidenum">
              <a:rPr lang="fi-FI"/>
              <a:t>3</a:t>
            </a:fld>
            <a:endParaRPr/>
          </a:p>
        </p:txBody>
      </p:sp>
      <p:sp>
        <p:nvSpPr>
          <p:cNvPr id="109" name="Google Shape;109;p12"/>
          <p:cNvSpPr txBox="1">
            <a:spLocks noGrp="1"/>
          </p:cNvSpPr>
          <p:nvPr>
            <p:ph type="ftr" idx="1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 dirty="0"/>
              <a:t>Forum Yhteiskuntaoppi 3, Luku 13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5821112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1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ct val="100000"/>
              <a:buFont typeface="Calibri"/>
              <a:buNone/>
            </a:pPr>
            <a:r>
              <a:rPr lang="fi" dirty="0"/>
              <a:t>Hallinnon ja virkamiesten vaikuttamismahdollisuudet</a:t>
            </a:r>
            <a:r>
              <a:rPr lang="fi-FI" dirty="0"/>
              <a:t> EU:ssa</a:t>
            </a:r>
            <a:endParaRPr lang="fi-FI" dirty="0">
              <a:solidFill>
                <a:srgbClr val="FF0000"/>
              </a:solidFill>
            </a:endParaRPr>
          </a:p>
        </p:txBody>
      </p:sp>
      <p:sp>
        <p:nvSpPr>
          <p:cNvPr id="2" name="Tekstin paikkamerkki 1">
            <a:extLst>
              <a:ext uri="{FF2B5EF4-FFF2-40B4-BE49-F238E27FC236}">
                <a16:creationId xmlns:a16="http://schemas.microsoft.com/office/drawing/2014/main" id="{1315F21C-8ECC-791C-0C35-328FD225A87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 fontScale="77500" lnSpcReduction="20000"/>
          </a:bodyPr>
          <a:lstStyle/>
          <a:p>
            <a:pPr marL="1314450" indent="-857250">
              <a:buFont typeface="Arial" panose="020B0604020202020204" pitchFamily="34" charset="0"/>
              <a:buChar char="•"/>
            </a:pPr>
            <a:r>
              <a:rPr lang="fi-FI" b="1" dirty="0"/>
              <a:t>Vastuuministeriö</a:t>
            </a:r>
            <a:r>
              <a:rPr lang="fi-FI" dirty="0"/>
              <a:t> osallistuu neuvotteluihin ja muotoilee Suomen alustavan kannan asiaan.</a:t>
            </a:r>
          </a:p>
          <a:p>
            <a:pPr marL="1314450" indent="-857250">
              <a:buFont typeface="Arial" panose="020B0604020202020204" pitchFamily="34" charset="0"/>
              <a:buChar char="•"/>
            </a:pPr>
            <a:r>
              <a:rPr lang="fi-FI" b="1" dirty="0"/>
              <a:t>Vastuuvirkamiehet</a:t>
            </a:r>
            <a:r>
              <a:rPr lang="fi-FI" dirty="0"/>
              <a:t> osallistuvat EU:n työryhmätyöskentelyyn.</a:t>
            </a:r>
          </a:p>
          <a:p>
            <a:pPr marL="1314450" indent="-857250">
              <a:buFont typeface="Arial" panose="020B0604020202020204" pitchFamily="34" charset="0"/>
              <a:buChar char="•"/>
            </a:pPr>
            <a:r>
              <a:rPr lang="fi-FI" b="1" dirty="0"/>
              <a:t>EU-suurlähettiläät </a:t>
            </a:r>
            <a:r>
              <a:rPr lang="fi-FI" dirty="0"/>
              <a:t>osallistuvat viikoittaisiin Coreper-kokoontumisiin (pysyvien edustajien komitea, </a:t>
            </a:r>
            <a:r>
              <a:rPr lang="fi-FI" i="1" dirty="0" err="1"/>
              <a:t>Comité</a:t>
            </a:r>
            <a:r>
              <a:rPr lang="fi-FI" i="1" dirty="0"/>
              <a:t> des </a:t>
            </a:r>
            <a:r>
              <a:rPr lang="fi-FI" i="1" dirty="0" err="1"/>
              <a:t>Représentants</a:t>
            </a:r>
            <a:r>
              <a:rPr lang="fi-FI" i="1" dirty="0"/>
              <a:t> </a:t>
            </a:r>
            <a:r>
              <a:rPr lang="fi-FI" i="1" dirty="0" err="1"/>
              <a:t>Permanent</a:t>
            </a:r>
            <a:r>
              <a:rPr lang="fi-FI" dirty="0"/>
              <a:t>).</a:t>
            </a:r>
          </a:p>
          <a:p>
            <a:pPr marL="1314450" indent="-857250">
              <a:buFont typeface="Arial" panose="020B0604020202020204" pitchFamily="34" charset="0"/>
              <a:buChar char="•"/>
            </a:pPr>
            <a:r>
              <a:rPr lang="fi-FI" b="1" dirty="0"/>
              <a:t>Suomen pysyvä edustusto EU:ssa </a:t>
            </a:r>
            <a:r>
              <a:rPr lang="fi-FI" dirty="0"/>
              <a:t>valmistelee päätöksiä Suomen hallituksen linjan mukaisesti Brysselissä.</a:t>
            </a:r>
          </a:p>
          <a:p>
            <a:pPr marL="1314450" indent="-857250">
              <a:buFont typeface="Arial" panose="020B0604020202020204" pitchFamily="34" charset="0"/>
              <a:buChar char="•"/>
            </a:pPr>
            <a:r>
              <a:rPr lang="fi-FI" dirty="0"/>
              <a:t>Suomalainen </a:t>
            </a:r>
            <a:r>
              <a:rPr lang="fi-FI" b="1" dirty="0"/>
              <a:t>EU-komissaari</a:t>
            </a:r>
            <a:r>
              <a:rPr lang="fi-FI" dirty="0"/>
              <a:t> ei aja Suomen asiaa, mutta tuntee Suomen erityispiirteet.</a:t>
            </a:r>
          </a:p>
          <a:p>
            <a:pPr marL="1314450" indent="-857250">
              <a:buFont typeface="Arial" panose="020B0604020202020204" pitchFamily="34" charset="0"/>
              <a:buChar char="•"/>
            </a:pPr>
            <a:r>
              <a:rPr lang="fi-FI" b="1" dirty="0"/>
              <a:t>Mepit</a:t>
            </a:r>
            <a:r>
              <a:rPr lang="fi-FI" dirty="0"/>
              <a:t> toimivat Euroopan parlamentissa ja ajavat puolueensa, europarlamenttiryhmän ja Suomen tavoitteita.</a:t>
            </a:r>
          </a:p>
          <a:p>
            <a:pPr marL="1314450" indent="-857250">
              <a:buFont typeface="Arial" panose="020B0604020202020204" pitchFamily="34" charset="0"/>
              <a:buChar char="•"/>
            </a:pPr>
            <a:r>
              <a:rPr lang="fi-FI" b="1" dirty="0"/>
              <a:t>Suomen pankki </a:t>
            </a:r>
            <a:r>
              <a:rPr lang="fi-FI" dirty="0"/>
              <a:t>toimii osana </a:t>
            </a:r>
            <a:r>
              <a:rPr lang="fi-FI" b="1" dirty="0"/>
              <a:t>EKP</a:t>
            </a:r>
            <a:r>
              <a:rPr lang="fi-FI" dirty="0"/>
              <a:t>:tä.</a:t>
            </a:r>
          </a:p>
        </p:txBody>
      </p:sp>
      <p:sp>
        <p:nvSpPr>
          <p:cNvPr id="108" name="Google Shape;108;p12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fld id="{00000000-1234-1234-1234-123412341234}" type="slidenum">
              <a:rPr lang="fi-FI"/>
              <a:t>4</a:t>
            </a:fld>
            <a:endParaRPr/>
          </a:p>
        </p:txBody>
      </p:sp>
      <p:sp>
        <p:nvSpPr>
          <p:cNvPr id="109" name="Google Shape;109;p12"/>
          <p:cNvSpPr txBox="1">
            <a:spLocks noGrp="1"/>
          </p:cNvSpPr>
          <p:nvPr>
            <p:ph type="ftr" idx="1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 dirty="0"/>
              <a:t>Forum Yhteiskuntaoppi 3, Luku 13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6552611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1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ct val="100000"/>
              <a:buFont typeface="Calibri"/>
              <a:buNone/>
            </a:pPr>
            <a:r>
              <a:rPr lang="fi" dirty="0"/>
              <a:t>Kansalaisten </a:t>
            </a:r>
            <a:br>
              <a:rPr lang="fi" dirty="0"/>
            </a:br>
            <a:r>
              <a:rPr lang="fi" dirty="0"/>
              <a:t>vaikuttamismahdollisuudet</a:t>
            </a:r>
            <a:r>
              <a:rPr lang="fi-FI" dirty="0"/>
              <a:t> EU:ssa</a:t>
            </a:r>
            <a:endParaRPr lang="fi-FI" dirty="0">
              <a:solidFill>
                <a:srgbClr val="FF0000"/>
              </a:solidFill>
            </a:endParaRPr>
          </a:p>
        </p:txBody>
      </p:sp>
      <p:sp>
        <p:nvSpPr>
          <p:cNvPr id="2" name="Tekstin paikkamerkki 1">
            <a:extLst>
              <a:ext uri="{FF2B5EF4-FFF2-40B4-BE49-F238E27FC236}">
                <a16:creationId xmlns:a16="http://schemas.microsoft.com/office/drawing/2014/main" id="{1315F21C-8ECC-791C-0C35-328FD225A87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1314450" indent="-857250">
              <a:buFont typeface="Arial" panose="020B0604020202020204" pitchFamily="34" charset="0"/>
              <a:buChar char="•"/>
            </a:pPr>
            <a:r>
              <a:rPr lang="fi-FI" dirty="0"/>
              <a:t>Kansalaiset voivat asettua ehdolle tai äänestää viiden vuoden välein järjestettävissä </a:t>
            </a:r>
            <a:r>
              <a:rPr lang="fi-FI" b="1" dirty="0"/>
              <a:t>eurovaaleissa</a:t>
            </a:r>
            <a:r>
              <a:rPr lang="fi-FI" dirty="0"/>
              <a:t>, joissa valitaan mepit. </a:t>
            </a:r>
          </a:p>
          <a:p>
            <a:pPr marL="1314450" indent="-857250">
              <a:buFont typeface="Arial" panose="020B0604020202020204" pitchFamily="34" charset="0"/>
              <a:buChar char="•"/>
            </a:pPr>
            <a:r>
              <a:rPr lang="fi-FI" b="1" dirty="0">
                <a:hlinkClick r:id="rId3"/>
              </a:rPr>
              <a:t>Eurooppalaisia kansalaisaloitteita</a:t>
            </a:r>
            <a:r>
              <a:rPr lang="fi-FI" b="1" dirty="0"/>
              <a:t> </a:t>
            </a:r>
            <a:r>
              <a:rPr lang="fi-FI" dirty="0"/>
              <a:t>voi laatia ja kannattaa kuka tahansa.</a:t>
            </a:r>
          </a:p>
          <a:p>
            <a:pPr marL="1314450" indent="-857250">
              <a:buFont typeface="Arial" panose="020B0604020202020204" pitchFamily="34" charset="0"/>
              <a:buChar char="•"/>
            </a:pPr>
            <a:r>
              <a:rPr lang="fi-FI" dirty="0"/>
              <a:t>Lisäksi EU-politiikkaan voi vaikuttaa </a:t>
            </a:r>
            <a:r>
              <a:rPr lang="fi-FI" b="1" dirty="0"/>
              <a:t>puolueiden</a:t>
            </a:r>
            <a:r>
              <a:rPr lang="fi-FI" dirty="0"/>
              <a:t> ja </a:t>
            </a:r>
            <a:r>
              <a:rPr lang="fi-FI" b="1" dirty="0"/>
              <a:t>median</a:t>
            </a:r>
            <a:r>
              <a:rPr lang="fi-FI" dirty="0"/>
              <a:t> kautta tai osallistumalla </a:t>
            </a:r>
            <a:r>
              <a:rPr lang="fi-FI" b="1" dirty="0"/>
              <a:t>kansalaisjärjestöjen</a:t>
            </a:r>
            <a:r>
              <a:rPr lang="fi-FI" dirty="0"/>
              <a:t> toimintaa, kuten lobbaukseen, mielenosoituksiin tai tiedon jakamiseen.</a:t>
            </a:r>
          </a:p>
        </p:txBody>
      </p:sp>
      <p:sp>
        <p:nvSpPr>
          <p:cNvPr id="108" name="Google Shape;108;p12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fld id="{00000000-1234-1234-1234-123412341234}" type="slidenum">
              <a:rPr lang="fi-FI"/>
              <a:t>5</a:t>
            </a:fld>
            <a:endParaRPr/>
          </a:p>
        </p:txBody>
      </p:sp>
      <p:sp>
        <p:nvSpPr>
          <p:cNvPr id="109" name="Google Shape;109;p12"/>
          <p:cNvSpPr txBox="1">
            <a:spLocks noGrp="1"/>
          </p:cNvSpPr>
          <p:nvPr>
            <p:ph type="ftr" idx="1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 dirty="0"/>
              <a:t>Forum Yhteiskuntaoppi 3, Luku 13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0257410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Office-teema">
  <a:themeElements>
    <a:clrScheme name="Opeaineisto">
      <a:dk1>
        <a:srgbClr val="202020"/>
      </a:dk1>
      <a:lt1>
        <a:srgbClr val="FFFFFF"/>
      </a:lt1>
      <a:dk2>
        <a:srgbClr val="006BB3"/>
      </a:dk2>
      <a:lt2>
        <a:srgbClr val="E7E6E6"/>
      </a:lt2>
      <a:accent1>
        <a:srgbClr val="0096DB"/>
      </a:accent1>
      <a:accent2>
        <a:srgbClr val="009FAD"/>
      </a:accent2>
      <a:accent3>
        <a:srgbClr val="51A300"/>
      </a:accent3>
      <a:accent4>
        <a:srgbClr val="8E7BD3"/>
      </a:accent4>
      <a:accent5>
        <a:srgbClr val="E00000"/>
      </a:accent5>
      <a:accent6>
        <a:srgbClr val="FA6400"/>
      </a:accent6>
      <a:hlink>
        <a:srgbClr val="006BB3"/>
      </a:hlink>
      <a:folHlink>
        <a:srgbClr val="2092C1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718</TotalTime>
  <Words>259</Words>
  <Application>Microsoft Office PowerPoint</Application>
  <PresentationFormat>Mukautettu</PresentationFormat>
  <Paragraphs>31</Paragraphs>
  <Slides>5</Slides>
  <Notes>5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Office-teema</vt:lpstr>
      <vt:lpstr>13. Suomi Euroopan unionissa  Tietoisku: Suomalaisten vaikuttamistavat EU:ssa</vt:lpstr>
      <vt:lpstr>Suomalaisten vaikuttamistavat EU:ssa</vt:lpstr>
      <vt:lpstr>Eduskunnan ja hallituksen vaikuttamistavat EU:ssa</vt:lpstr>
      <vt:lpstr>Hallinnon ja virkamiesten vaikuttamismahdollisuudet EU:ssa</vt:lpstr>
      <vt:lpstr>Kansalaisten  vaikuttamismahdollisuudet EU:ssa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Forum YH3 Luku 7 Tietoisku</dc:title>
  <dc:creator>Mika Kortelainen</dc:creator>
  <cp:lastModifiedBy>Kaartinen Minna</cp:lastModifiedBy>
  <cp:revision>37</cp:revision>
  <dcterms:modified xsi:type="dcterms:W3CDTF">2023-09-21T09:16:53Z</dcterms:modified>
</cp:coreProperties>
</file>