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notesSlide1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_rels/notesSlide8.xml.rels" ContentType="application/vnd.openxmlformats-package.relationships+xml"/>
  <Override PartName="/ppt/notesSlides/_rels/notesSlide12.xml.rels" ContentType="application/vnd.openxmlformats-package.relationships+xml"/>
  <Override PartName="/ppt/notesSlides/_rels/notesSlide7.xml.rels" ContentType="application/vnd.openxmlformats-package.relationships+xml"/>
  <Override PartName="/ppt/notesSlides/_rels/notesSlide11.xml.rels" ContentType="application/vnd.openxmlformats-package.relationships+xml"/>
  <Override PartName="/ppt/notesSlides/_rels/notesSlide6.xml.rels" ContentType="application/vnd.openxmlformats-package.relationships+xml"/>
  <Override PartName="/ppt/notesSlides/_rels/notesSlide10.xml.rels" ContentType="application/vnd.openxmlformats-package.relationships+xml"/>
  <Override PartName="/ppt/notesSlides/_rels/notesSlide5.xml.rels" ContentType="application/vnd.openxmlformats-package.relationships+xml"/>
  <Override PartName="/ppt/notesSlides/_rels/notesSlide4.xml.rels" ContentType="application/vnd.openxmlformats-package.relationships+xml"/>
  <Override PartName="/ppt/notesSlides/_rels/notesSlide16.xml.rels" ContentType="application/vnd.openxmlformats-package.relationships+xml"/>
  <Override PartName="/ppt/notesSlides/_rels/notesSlide3.xml.rels" ContentType="application/vnd.openxmlformats-package.relationships+xml"/>
  <Override PartName="/ppt/notesSlides/_rels/notesSlide15.xml.rels" ContentType="application/vnd.openxmlformats-package.relationships+xml"/>
  <Override PartName="/ppt/notesSlides/_rels/notesSlide14.xml.rels" ContentType="application/vnd.openxmlformats-package.relationships+xml"/>
  <Override PartName="/ppt/notesSlides/_rels/notesSlide1.xml.rels" ContentType="application/vnd.openxmlformats-package.relationships+xml"/>
  <Override PartName="/ppt/notesSlides/_rels/notesSlide9.xml.rels" ContentType="application/vnd.openxmlformats-package.relationships+xml"/>
  <Override PartName="/ppt/notesSlides/_rels/notesSlide13.xml.rels" ContentType="application/vnd.openxmlformats-package.relationships+xml"/>
  <Override PartName="/ppt/notesSlides/notesSlide11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6.xml" ContentType="application/vnd.openxmlformats-officedocument.presentationml.notesSlide+xml"/>
  <Override PartName="/ppt/_rels/presentation.xml.rels" ContentType="application/vnd.openxmlformats-package.relationships+xml"/>
  <Override PartName="/ppt/media/image4.jpeg" ContentType="image/jpeg"/>
  <Override PartName="/ppt/media/image8.png" ContentType="image/png"/>
  <Override PartName="/ppt/media/image1.jpeg" ContentType="image/jpeg"/>
  <Override PartName="/ppt/media/image3.png" ContentType="image/png"/>
  <Override PartName="/ppt/media/image2.png" ContentType="image/png"/>
  <Override PartName="/ppt/media/image6.png" ContentType="image/png"/>
  <Override PartName="/ppt/media/image10.jpeg" ContentType="image/jpeg"/>
  <Override PartName="/ppt/media/image11.png" ContentType="image/png"/>
  <Override PartName="/ppt/media/image5.png" ContentType="image/png"/>
  <Override PartName="/ppt/media/image9.png" ContentType="image/png"/>
  <Override PartName="/ppt/media/image7.jpeg" ContentType="image/jpeg"/>
  <Override PartName="/ppt/slideLayouts/slideLayout2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_rels/slideLayout12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6.xml.rels" ContentType="application/vnd.openxmlformats-package.relationships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_rels/slide3.xml.rels" ContentType="application/vnd.openxmlformats-package.relationships+xml"/>
  <Override PartName="/ppt/slides/_rels/slide13.xml.rels" ContentType="application/vnd.openxmlformats-package.relationships+xml"/>
  <Override PartName="/ppt/slides/_rels/slide2.xml.rels" ContentType="application/vnd.openxmlformats-package.relationships+xml"/>
  <Override PartName="/ppt/slides/_rels/slide12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11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16.xml.rels" ContentType="application/vnd.openxmlformats-package.relationships+xml"/>
  <Override PartName="/ppt/slides/_rels/slide5.xml.rels" ContentType="application/vnd.openxmlformats-package.relationships+xml"/>
  <Override PartName="/ppt/slides/_rels/slide15.xml.rels" ContentType="application/vnd.openxmlformats-package.relationships+xml"/>
  <Override PartName="/ppt/slides/_rels/slide4.xml.rels" ContentType="application/vnd.openxmlformats-package.relationships+xml"/>
  <Override PartName="/ppt/slides/_rels/slide14.xml.rels" ContentType="application/vnd.openxmlformats-package.relationships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4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9144000" cy="6858000"/>
  <p:notesSz cx="6805612" cy="99441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bIns="0" lIns="0" rIns="0" tIns="0" wrap="none"/>
          <a:p>
            <a:r>
              <a:rPr lang="fi-FI"/>
              <a:t>Napsauta muokataksesi muistiinpanojen muotoilua</a:t>
            </a:r>
            <a:endParaRPr/>
          </a:p>
        </p:txBody>
      </p:sp>
      <p:sp>
        <p:nvSpPr>
          <p:cNvPr id="119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r>
              <a:rPr lang="fi-FI"/>
              <a:t>&lt;ylätunniste&gt;</a:t>
            </a:r>
            <a:endParaRPr/>
          </a:p>
        </p:txBody>
      </p:sp>
      <p:sp>
        <p:nvSpPr>
          <p:cNvPr id="120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fi-FI"/>
              <a:t>&lt;päivämäärä/kellonaika&gt;</a:t>
            </a:r>
            <a:endParaRPr/>
          </a:p>
        </p:txBody>
      </p:sp>
      <p:sp>
        <p:nvSpPr>
          <p:cNvPr id="121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fi-FI"/>
              <a:t>&lt;alatunniste&gt;</a:t>
            </a:r>
            <a:endParaRPr/>
          </a:p>
        </p:txBody>
      </p:sp>
      <p:sp>
        <p:nvSpPr>
          <p:cNvPr id="122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BE778056-98DA-404D-89B1-593B25793750}" type="slidenum">
              <a:rPr lang="fi-FI"/>
              <a:t>&lt;numero&gt;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
</Relationships>
</file>

<file path=ppt/notesSlides/_rels/notesSlide13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
</Relationships>
</file>

<file path=ppt/notesSlides/_rels/notesSlide14.xml.rels><?xml version="1.0" encoding="UTF-8"?>
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
</Relationships>
</file>

<file path=ppt/notesSlides/_rels/notesSlide15.xml.rels><?xml version="1.0" encoding="UTF-8"?>
<Relationships xmlns="http://schemas.openxmlformats.org/package/2006/relationships"><Relationship Id="rId1" Type="http://schemas.openxmlformats.org/officeDocument/2006/relationships/slide" Target="../slides/slide15.xml"/><Relationship Id="rId2" Type="http://schemas.openxmlformats.org/officeDocument/2006/relationships/notesMaster" Target="../notesMasters/notesMaster1.xml"/>
</Relationships>
</file>

<file path=ppt/notesSlides/_rels/notesSlide16.xml.rels><?xml version="1.0" encoding="UTF-8"?>
<Relationships xmlns="http://schemas.openxmlformats.org/package/2006/relationships"><Relationship Id="rId1" Type="http://schemas.openxmlformats.org/officeDocument/2006/relationships/slide" Target="../slides/slide16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71" name="TextShape 2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FE654F8E-B5C8-4E36-994C-07C52E4FF79B}" type="slidenum">
              <a:rPr lang="fi-FI" sz="1200">
                <a:solidFill>
                  <a:srgbClr val="000000"/>
                </a:solidFill>
                <a:latin typeface="+mn-lt"/>
                <a:ea typeface="+mn-ea"/>
              </a:rPr>
              <a:t>&lt;numero&gt;</a:t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663CF820-DD4A-4137-B851-766EE49857B8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73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5B1CDA8A-47F7-4A57-98BF-5E078C057CE7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9E1DE89C-AC61-411B-9C56-72EDAE0EABD7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77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F2EA2E47-A38E-4FB9-B7B3-22FEB4429305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F01DDC71-2188-43F0-AA06-5E2EEE6B4EB1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81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07A3AE94-C85A-435A-A346-899745E15D1C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83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C84D8223-11DC-46DF-AC35-BFB5F05CDEAD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85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1C1316AD-2A8C-40C8-8079-CF8A87EAFE95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87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B715FD08-B69D-4121-9FE3-DCDA235412C5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89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CB4CC29E-C3C2-456C-BF9D-D20F320419F3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3993C8D1-25D9-4BAC-8C49-E17C68FCCD72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93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FA8BB20E-6530-48F5-BD28-664B93E29119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E355171D-8063-434F-A49A-A376BDCEEBFA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68FA4C1A-33E9-45C5-8DA7-AFBD2B28CB90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99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.png"/><Relationship Id="rId3" Type="http://schemas.openxmlformats.org/officeDocument/2006/relationships/image" Target="../media/image9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403812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776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pic>
        <p:nvPicPr>
          <p:cNvPr descr="" id="37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2525760" y="4256640"/>
            <a:ext cx="1970280" cy="1571760"/>
          </a:xfrm>
          <a:prstGeom prst="rect">
            <a:avLst/>
          </a:prstGeom>
          <a:ln>
            <a:noFill/>
          </a:ln>
        </p:spPr>
      </p:pic>
      <p:pic>
        <p:nvPicPr>
          <p:cNvPr descr="" id="38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456840" y="4256640"/>
            <a:ext cx="1970280" cy="15717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403812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776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2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pic>
        <p:nvPicPr>
          <p:cNvPr descr="" id="76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2525760" y="4256640"/>
            <a:ext cx="1970280" cy="1571760"/>
          </a:xfrm>
          <a:prstGeom prst="rect">
            <a:avLst/>
          </a:prstGeom>
          <a:ln>
            <a:noFill/>
          </a:ln>
        </p:spPr>
      </p:pic>
      <p:pic>
        <p:nvPicPr>
          <p:cNvPr descr="" id="77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456840" y="4256640"/>
            <a:ext cx="1970280" cy="15717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403812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6" name="PlaceHolder 4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776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pic>
        <p:nvPicPr>
          <p:cNvPr descr="" id="116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2525760" y="4256640"/>
            <a:ext cx="1970280" cy="1571760"/>
          </a:xfrm>
          <a:prstGeom prst="rect">
            <a:avLst/>
          </a:prstGeom>
          <a:ln>
            <a:noFill/>
          </a:ln>
        </p:spPr>
      </p:pic>
      <p:pic>
        <p:nvPicPr>
          <p:cNvPr descr="" id="117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456840" y="4256640"/>
            <a:ext cx="1970280" cy="157176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1200">
                <a:solidFill>
                  <a:srgbClr val="8b8b8b"/>
                </a:solidFill>
                <a:latin typeface="Calibri"/>
              </a:rPr>
              <a:t>25.2.2019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80ED0A48-3A56-4AE7-AE6F-19CE2D605952}" type="slidenum">
              <a:rPr lang="fi-FI" sz="1200">
                <a:solidFill>
                  <a:srgbClr val="8b8b8b"/>
                </a:solidFill>
                <a:latin typeface="Calibri"/>
              </a:rPr>
              <a:t>&lt;numero&gt;</a:t>
            </a:fld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r>
              <a:rPr lang="fi-FI"/>
              <a:t>Muokkaa otsikon tekstimuotoa napsauttamalla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fi-FI"/>
              <a:t>Muokkaa jäsennyksen tekstimuotoa napsauttamalla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fi-FI"/>
              <a:t>Toinen jäsennystaso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fi-FI"/>
              <a:t>Kolmas jäsennystaso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fi-FI"/>
              <a:t>Neljäs jäsennystaso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fi-FI"/>
              <a:t>Viides jäsennystaso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fi-FI"/>
              <a:t>Kuudes jäsennystaso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fi-FI"/>
              <a:t>Seitsemäs jäsennystaso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fi-FI" sz="4400">
                <a:solidFill>
                  <a:srgbClr val="000000"/>
                </a:solidFill>
                <a:latin typeface="Calibri"/>
              </a:rPr>
              <a:t>Muokkaa otsikon tekstimuotoa napsauttamallaMuokkaa perustyyl. napsautt.</a:t>
            </a:r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1200">
                <a:solidFill>
                  <a:srgbClr val="8b8b8b"/>
                </a:solidFill>
                <a:latin typeface="Calibri"/>
              </a:rPr>
              <a:t>25.2.2019</a:t>
            </a:r>
            <a:endParaRPr/>
          </a:p>
        </p:txBody>
      </p:sp>
      <p:sp>
        <p:nvSpPr>
          <p:cNvPr id="41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42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2C648EF7-BA94-4C61-99D7-1351EB0C641E}" type="slidenum">
              <a:rPr lang="fi-FI" sz="1200">
                <a:solidFill>
                  <a:srgbClr val="8b8b8b"/>
                </a:solidFill>
                <a:latin typeface="Calibri"/>
              </a:rPr>
              <a:t>&lt;numero&gt;</a:t>
            </a:fld>
            <a:endParaRPr/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fi-FI"/>
              <a:t>Muokkaa jäsennyksen tekstimuotoa napsauttamalla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fi-FI"/>
              <a:t>Toinen jäsennystaso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fi-FI"/>
              <a:t>Kolmas jäsennystaso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fi-FI"/>
              <a:t>Neljäs jäsennystaso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fi-FI"/>
              <a:t>Viides jäsennystaso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fi-FI"/>
              <a:t>Kuudes jäsennystaso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fi-FI"/>
              <a:t>Seitsemäs jäsennystaso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fi-FI" sz="4400">
                <a:solidFill>
                  <a:srgbClr val="000000"/>
                </a:solidFill>
                <a:latin typeface="Calibri"/>
              </a:rPr>
              <a:t>Muokkaa otsikon tekstimuotoa napsauttamallaMuokkaa perustyyl. napsautt.</a:t>
            </a:r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</p:spPr>
        <p:txBody>
          <a:bodyPr/>
          <a:p>
            <a:pPr>
              <a:buSzPct val="25000"/>
              <a:buFont typeface="StarSymbol"/>
              <a:buChar char="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Muokkaa jäsennyksen tekstimuotoa napsauttamalla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Toinen jäsennystaso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Kolmas jäsennystaso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Neljäs jäsennystaso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Viides jäsennystaso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Kuudes jäsennystaso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Seitsemäs jäsennystasoMuokkaa tekstin perustyylejä napsauttamalla</a:t>
            </a:r>
            <a:endParaRPr/>
          </a:p>
          <a:p>
            <a:pPr lvl="1">
              <a:lnSpc>
                <a:spcPct val="100000"/>
              </a:lnSpc>
              <a:buFont typeface="Arial"/>
              <a:buChar char="–"/>
            </a:pPr>
            <a:r>
              <a:rPr lang="fi-FI" sz="2400">
                <a:solidFill>
                  <a:srgbClr val="000000"/>
                </a:solidFill>
                <a:latin typeface="Calibri"/>
              </a:rPr>
              <a:t>toinen taso</a:t>
            </a:r>
            <a:endParaRPr/>
          </a:p>
          <a:p>
            <a:pPr lvl="2">
              <a:lnSpc>
                <a:spcPct val="100000"/>
              </a:lnSpc>
              <a:buFont typeface="Arial"/>
              <a:buChar char="•"/>
            </a:pPr>
            <a:r>
              <a:rPr lang="fi-FI" sz="2000">
                <a:solidFill>
                  <a:srgbClr val="000000"/>
                </a:solidFill>
                <a:latin typeface="Calibri"/>
              </a:rPr>
              <a:t>kolmas taso</a:t>
            </a:r>
            <a:endParaRPr/>
          </a:p>
          <a:p>
            <a:pPr lvl="3">
              <a:lnSpc>
                <a:spcPct val="100000"/>
              </a:lnSpc>
              <a:buFont typeface="Arial"/>
              <a:buChar char="–"/>
            </a:pPr>
            <a:r>
              <a:rPr lang="fi-FI">
                <a:solidFill>
                  <a:srgbClr val="000000"/>
                </a:solidFill>
                <a:latin typeface="Calibri"/>
              </a:rPr>
              <a:t>neljäs taso</a:t>
            </a:r>
            <a:endParaRPr/>
          </a:p>
          <a:p>
            <a:pPr lvl="4">
              <a:lnSpc>
                <a:spcPct val="100000"/>
              </a:lnSpc>
              <a:buFont typeface="Arial"/>
              <a:buChar char="»"/>
            </a:pPr>
            <a:r>
              <a:rPr lang="fi-FI">
                <a:solidFill>
                  <a:srgbClr val="000000"/>
                </a:solidFill>
                <a:latin typeface="Calibri"/>
              </a:rPr>
              <a:t>viides taso</a:t>
            </a:r>
            <a:endParaRPr/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</p:spPr>
        <p:txBody>
          <a:bodyPr anchor="ctr"/>
          <a:p>
            <a:pPr>
              <a:buSzPct val="25000"/>
              <a:buFont typeface="StarSymbol"/>
              <a:buChar char="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Muokkaa jäsennyksen tekstimuotoa napsauttamalla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Toinen jäsennystaso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Kolmas jäsennystaso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Neljäs jäsennystaso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Viides jäsennystaso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Kuudes jäsennystaso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Seitsemäs jäsennystasoMuokkaa tekstin perustyylejä napsauttamalla</a:t>
            </a:r>
            <a:endParaRPr/>
          </a:p>
          <a:p>
            <a:pPr lvl="1">
              <a:lnSpc>
                <a:spcPct val="100000"/>
              </a:lnSpc>
              <a:buFont typeface="Arial"/>
              <a:buChar char="–"/>
            </a:pPr>
            <a:r>
              <a:rPr lang="fi-FI" sz="2400">
                <a:solidFill>
                  <a:srgbClr val="000000"/>
                </a:solidFill>
                <a:latin typeface="Calibri"/>
              </a:rPr>
              <a:t>toinen taso</a:t>
            </a:r>
            <a:endParaRPr/>
          </a:p>
          <a:p>
            <a:pPr lvl="2">
              <a:lnSpc>
                <a:spcPct val="100000"/>
              </a:lnSpc>
              <a:buFont typeface="Arial"/>
              <a:buChar char="•"/>
            </a:pPr>
            <a:r>
              <a:rPr lang="fi-FI" sz="2000">
                <a:solidFill>
                  <a:srgbClr val="000000"/>
                </a:solidFill>
                <a:latin typeface="Calibri"/>
              </a:rPr>
              <a:t>kolmas taso</a:t>
            </a:r>
            <a:endParaRPr/>
          </a:p>
          <a:p>
            <a:pPr lvl="3">
              <a:lnSpc>
                <a:spcPct val="100000"/>
              </a:lnSpc>
              <a:buFont typeface="Arial"/>
              <a:buChar char="–"/>
            </a:pPr>
            <a:r>
              <a:rPr lang="fi-FI">
                <a:solidFill>
                  <a:srgbClr val="000000"/>
                </a:solidFill>
                <a:latin typeface="Calibri"/>
              </a:rPr>
              <a:t>neljäs taso</a:t>
            </a:r>
            <a:endParaRPr/>
          </a:p>
          <a:p>
            <a:pPr lvl="4">
              <a:lnSpc>
                <a:spcPct val="100000"/>
              </a:lnSpc>
              <a:buFont typeface="Arial"/>
              <a:buChar char="»"/>
            </a:pPr>
            <a:r>
              <a:rPr lang="fi-FI">
                <a:solidFill>
                  <a:srgbClr val="000000"/>
                </a:solidFill>
                <a:latin typeface="Calibri"/>
              </a:rPr>
              <a:t>viides taso</a:t>
            </a:r>
            <a:endParaRPr/>
          </a:p>
        </p:txBody>
      </p:sp>
      <p:sp>
        <p:nvSpPr>
          <p:cNvPr id="81" name="PlaceHolder 4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2800">
                <a:solidFill>
                  <a:srgbClr val="8b8b8b"/>
                </a:solidFill>
                <a:latin typeface="Calibri"/>
              </a:rPr>
              <a:t>25.2.2019</a:t>
            </a:r>
            <a:endParaRPr/>
          </a:p>
        </p:txBody>
      </p:sp>
      <p:sp>
        <p:nvSpPr>
          <p:cNvPr id="82" name="PlaceHolder 5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83" name="PlaceHolder 6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D09B876F-D754-4869-971B-285C09D17552}" type="slidenum">
              <a:rPr lang="fi-FI" sz="1200">
                <a:solidFill>
                  <a:srgbClr val="8b8b8b"/>
                </a:solidFill>
                <a:latin typeface="Calibri"/>
              </a:rPr>
              <a:t>&lt;numero&gt;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28.xml"/><Relationship Id="rId3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16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timing>
    <p:tnLst>
      <p:par>
        <p:cTn dur="indefinite" id="1" nodeType="tmRoot" restart="never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extShape 1"/>
          <p:cNvSpPr txBox="1"/>
          <p:nvPr/>
        </p:nvSpPr>
        <p:spPr>
          <a:xfrm>
            <a:off x="539640" y="2781000"/>
            <a:ext cx="8229240" cy="201600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fi-FI" sz="4400">
                <a:solidFill>
                  <a:srgbClr val="2da2bf"/>
                </a:solidFill>
                <a:latin typeface="Calibri"/>
              </a:rPr>
              <a:t>Lukusanat</a:t>
            </a:r>
            <a:r>
              <a:rPr b="1" lang="fi-FI" sz="4400">
                <a:solidFill>
                  <a:srgbClr val="2da2bf"/>
                </a:solidFill>
                <a:latin typeface="Calibri"/>
              </a:rPr>
              <a:t>
</a:t>
            </a:r>
            <a:r>
              <a:rPr b="1" lang="fi-FI" sz="4400">
                <a:solidFill>
                  <a:srgbClr val="2da2bf"/>
                </a:solidFill>
                <a:latin typeface="Calibri"/>
              </a:rPr>
              <a:t>
</a:t>
            </a:r>
            <a:r>
              <a:rPr b="1" i="1" lang="fi-FI" sz="4400">
                <a:solidFill>
                  <a:srgbClr val="eb641b"/>
                </a:solidFill>
                <a:latin typeface="Calibri"/>
              </a:rPr>
              <a:t>ajanilmaisuissa</a:t>
            </a:r>
            <a:endParaRPr/>
          </a:p>
        </p:txBody>
      </p:sp>
    </p:spTree>
  </p:cSld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Shape 1"/>
          <p:cNvSpPr txBox="1"/>
          <p:nvPr/>
        </p:nvSpPr>
        <p:spPr>
          <a:xfrm>
            <a:off x="457200" y="274680"/>
            <a:ext cx="8229240" cy="12819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Päivämäärät</a:t>
            </a:r>
            <a:endParaRPr/>
          </a:p>
        </p:txBody>
      </p:sp>
      <p:sp>
        <p:nvSpPr>
          <p:cNvPr id="125" name="TextShape 2"/>
          <p:cNvSpPr txBox="1"/>
          <p:nvPr/>
        </p:nvSpPr>
        <p:spPr>
          <a:xfrm>
            <a:off x="457200" y="1340640"/>
            <a:ext cx="8229240" cy="478512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800">
                <a:solidFill>
                  <a:srgbClr val="2da2bf"/>
                </a:solidFill>
                <a:latin typeface="Calibri"/>
              </a:rPr>
              <a:t>Päivämäärissä päivä kirjoitetaan yleensä numerolla ja kuukausi kirjaimin.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My twins were born on 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30 March, 2008 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/ 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March 30, 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	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2008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800">
                <a:solidFill>
                  <a:srgbClr val="2da2bf"/>
                </a:solidFill>
                <a:latin typeface="Calibri"/>
              </a:rPr>
              <a:t>Päivämäärä luetaan yleensä:</a:t>
            </a:r>
            <a:endParaRPr/>
          </a:p>
          <a:p>
            <a:pPr>
              <a:lnSpc>
                <a:spcPct val="100000"/>
              </a:lnSpc>
            </a:pPr>
            <a:r>
              <a:rPr lang="fi-FI" sz="2800">
                <a:solidFill>
                  <a:srgbClr val="2da2bf"/>
                </a:solidFill>
                <a:latin typeface="Calibri"/>
              </a:rPr>
              <a:t> 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My twins were born on 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the 30th of March / </a:t>
            </a:r>
            <a:endParaRPr/>
          </a:p>
          <a:p>
            <a:pPr>
              <a:lnSpc>
                <a:spcPct val="100000"/>
              </a:lnSpc>
            </a:pPr>
            <a:r>
              <a:rPr b="1" i="1" lang="fi-FI" sz="2800">
                <a:solidFill>
                  <a:srgbClr val="808080"/>
                </a:solidFill>
                <a:latin typeface="Calibri"/>
              </a:rPr>
              <a:t>	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March the 30th, two thousand and eight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800">
                <a:solidFill>
                  <a:srgbClr val="2da2bf"/>
                </a:solidFill>
                <a:latin typeface="Calibri"/>
              </a:rPr>
              <a:t>Muista prepositio </a:t>
            </a:r>
            <a:r>
              <a:rPr i="1" lang="fi-FI" sz="2800">
                <a:solidFill>
                  <a:srgbClr val="2da2bf"/>
                </a:solidFill>
                <a:latin typeface="Calibri"/>
              </a:rPr>
              <a:t>’on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’ päivämäärien kanssa.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on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 the seventh of December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	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on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 August 11th</a:t>
            </a:r>
            <a:endParaRPr/>
          </a:p>
        </p:txBody>
      </p:sp>
    </p:spTree>
  </p:cSld>
  <p:timing>
    <p:tnLst>
      <p:par>
        <p:cTn dur="indefinite" id="3" nodeType="tmRoot" restart="never">
          <p:childTnLst>
            <p:seq>
              <p:cTn dur="indefinite" id="4" nodeType="mainSeq">
                <p:childTnLst>
                  <p:par>
                    <p:cTn fill="hold" id="5">
                      <p:stCondLst>
                        <p:cond delay="indefinite"/>
                      </p:stCondLst>
                      <p:childTnLst>
                        <p:par>
                          <p:cTn fill="hold" id="6">
                            <p:stCondLst>
                              <p:cond delay="0"/>
                            </p:stCondLst>
                            <p:childTnLst>
                              <p:par>
                                <p:cTn fill="hold" id="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131" st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9">
                      <p:stCondLst>
                        <p:cond delay="indefinite"/>
                      </p:stCondLst>
                      <p:childTnLst>
                        <p:par>
                          <p:cTn fill="hold" id="10">
                            <p:stCondLst>
                              <p:cond delay="0"/>
                            </p:stCondLst>
                            <p:childTnLst>
                              <p:par>
                                <p:cTn fill="hold" id="1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162" st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207" st="1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17" nodeType="with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248" st="2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id="2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295" st="2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3">
                      <p:stCondLst>
                        <p:cond delay="indefinite"/>
                      </p:stCondLst>
                      <p:childTnLst>
                        <p:par>
                          <p:cTn fill="hold" id="24">
                            <p:stCondLst>
                              <p:cond delay="0"/>
                            </p:stCondLst>
                            <p:childTnLst>
                              <p:par>
                                <p:cTn fill="hold" id="2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324" st="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7">
                      <p:stCondLst>
                        <p:cond delay="indefinite"/>
                      </p:stCondLst>
                      <p:childTnLst>
                        <p:par>
                          <p:cTn fill="hold" id="28">
                            <p:stCondLst>
                              <p:cond delay="0"/>
                            </p:stCondLst>
                            <p:childTnLst>
                              <p:par>
                                <p:cTn fill="hold" id="2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end="341" st="3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extShape 1"/>
          <p:cNvSpPr txBox="1"/>
          <p:nvPr/>
        </p:nvSpPr>
        <p:spPr>
          <a:xfrm>
            <a:off x="457200" y="274680"/>
            <a:ext cx="8229240" cy="1137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Vuosiluvut</a:t>
            </a:r>
            <a:endParaRPr/>
          </a:p>
        </p:txBody>
      </p:sp>
      <p:sp>
        <p:nvSpPr>
          <p:cNvPr id="127" name="TextShape 2"/>
          <p:cNvSpPr txBox="1"/>
          <p:nvPr/>
        </p:nvSpPr>
        <p:spPr>
          <a:xfrm>
            <a:off x="447120" y="1124640"/>
            <a:ext cx="8229240" cy="507312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800">
                <a:solidFill>
                  <a:srgbClr val="2da2bf"/>
                </a:solidFill>
                <a:latin typeface="Calibri"/>
              </a:rPr>
              <a:t>Jonain tiettynä vuonna ilmauksessa prepositio on </a:t>
            </a:r>
            <a:r>
              <a:rPr b="1" i="1" lang="fi-FI" sz="2800">
                <a:solidFill>
                  <a:srgbClr val="2da2bf"/>
                </a:solidFill>
                <a:latin typeface="Calibri"/>
              </a:rPr>
              <a:t>in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.</a:t>
            </a:r>
            <a:r>
              <a:rPr i="1" lang="fi-FI" sz="2800">
                <a:solidFill>
                  <a:srgbClr val="2da2bf"/>
                </a:solidFill>
                <a:latin typeface="Calibri"/>
              </a:rPr>
              <a:t> 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Artikkelia ei käytetä.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Finland became independent 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in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 1917.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800">
                <a:solidFill>
                  <a:srgbClr val="2da2bf"/>
                </a:solidFill>
                <a:latin typeface="Calibri"/>
              </a:rPr>
              <a:t>Voit myös käyttää pidempää ilmausta </a:t>
            </a:r>
            <a:r>
              <a:rPr b="1" i="1" lang="fi-FI" sz="2800">
                <a:solidFill>
                  <a:srgbClr val="2da2bf"/>
                </a:solidFill>
                <a:latin typeface="Calibri"/>
              </a:rPr>
              <a:t>in the </a:t>
            </a:r>
            <a:r>
              <a:rPr b="1" lang="fi-FI" sz="2800">
                <a:solidFill>
                  <a:srgbClr val="2da2bf"/>
                </a:solidFill>
                <a:latin typeface="Calibri"/>
              </a:rPr>
              <a:t>year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. </a:t>
            </a:r>
            <a:endParaRPr/>
          </a:p>
          <a:p>
            <a:pPr>
              <a:lnSpc>
                <a:spcPct val="100000"/>
              </a:lnSpc>
            </a:pPr>
            <a:r>
              <a:rPr lang="fi-FI" sz="2800">
                <a:solidFill>
                  <a:srgbClr val="2da2bf"/>
                </a:solidFill>
                <a:latin typeface="Calibri"/>
              </a:rPr>
              <a:t>	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In the year 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1906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 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Finnish women got the right to 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vote.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800">
                <a:solidFill>
                  <a:srgbClr val="2da2bf"/>
                </a:solidFill>
                <a:latin typeface="Calibri"/>
              </a:rPr>
              <a:t>Vuosiluvut luetaan yleensä kahden luvun ryhmissä.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in 1717 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– 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in seventeen seventeen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in 1906 – in nineteen oh six</a:t>
            </a:r>
            <a:endParaRPr/>
          </a:p>
          <a:p>
            <a:pPr>
              <a:lnSpc>
                <a:spcPct val="100000"/>
              </a:lnSpc>
            </a:pPr>
            <a:r>
              <a:rPr b="1" i="1" lang="fi-FI" sz="2800">
                <a:solidFill>
                  <a:srgbClr val="2da2bf"/>
                </a:solidFill>
                <a:latin typeface="Calibri"/>
              </a:rPr>
              <a:t>MUTTA:</a:t>
            </a:r>
            <a:r>
              <a:rPr b="1" i="1" lang="fi-FI" sz="2800">
                <a:solidFill>
                  <a:srgbClr val="8b8b8b"/>
                </a:solidFill>
                <a:latin typeface="Calibri"/>
              </a:rPr>
              <a:t> </a:t>
            </a: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in 2005 – in two thousand and five</a:t>
            </a:r>
            <a:endParaRPr/>
          </a:p>
        </p:txBody>
      </p:sp>
    </p:spTree>
  </p:cSld>
  <p:timing>
    <p:tnLst>
      <p:par>
        <p:cTn dur="indefinite" id="31" nodeType="tmRoot" restart="never">
          <p:childTnLst>
            <p:seq>
              <p:cTn dur="indefinite" id="32" nodeType="mainSeq">
                <p:childTnLst>
                  <p:par>
                    <p:cTn fill="hold" id="33">
                      <p:stCondLst>
                        <p:cond delay="indefinite"/>
                      </p:stCondLst>
                      <p:childTnLst>
                        <p:par>
                          <p:cTn fill="hold" id="34">
                            <p:stCondLst>
                              <p:cond delay="0"/>
                            </p:stCondLst>
                            <p:childTnLst>
                              <p:par>
                                <p:cTn fill="hold" id="3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113" st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7">
                      <p:stCondLst>
                        <p:cond delay="indefinite"/>
                      </p:stCondLst>
                      <p:childTnLst>
                        <p:par>
                          <p:cTn fill="hold" id="38">
                            <p:stCondLst>
                              <p:cond delay="0"/>
                            </p:stCondLst>
                            <p:childTnLst>
                              <p:par>
                                <p:cTn fill="hold" id="3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163" st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1">
                      <p:stCondLst>
                        <p:cond delay="indefinite"/>
                      </p:stCondLst>
                      <p:childTnLst>
                        <p:par>
                          <p:cTn fill="hold" id="42">
                            <p:stCondLst>
                              <p:cond delay="0"/>
                            </p:stCondLst>
                            <p:childTnLst>
                              <p:par>
                                <p:cTn fill="hold" id="4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219" st="1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5">
                      <p:stCondLst>
                        <p:cond delay="indefinite"/>
                      </p:stCondLst>
                      <p:childTnLst>
                        <p:par>
                          <p:cTn fill="hold" id="46">
                            <p:stCondLst>
                              <p:cond delay="0"/>
                            </p:stCondLst>
                            <p:childTnLst>
                              <p:par>
                                <p:cTn fill="hold" id="4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269" st="2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9">
                      <p:stCondLst>
                        <p:cond delay="indefinite"/>
                      </p:stCondLst>
                      <p:childTnLst>
                        <p:par>
                          <p:cTn fill="hold" id="50">
                            <p:stCondLst>
                              <p:cond delay="0"/>
                            </p:stCondLst>
                            <p:childTnLst>
                              <p:par>
                                <p:cTn fill="hold" id="5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5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305" st="2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53" nodeType="with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5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336" st="3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55">
                      <p:stCondLst>
                        <p:cond delay="indefinite"/>
                      </p:stCondLst>
                      <p:childTnLst>
                        <p:par>
                          <p:cTn fill="hold" id="56">
                            <p:stCondLst>
                              <p:cond delay="0"/>
                            </p:stCondLst>
                            <p:childTnLst>
                              <p:par>
                                <p:cTn fill="hold" id="5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5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379" st="3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Shape 1"/>
          <p:cNvSpPr txBox="1"/>
          <p:nvPr/>
        </p:nvSpPr>
        <p:spPr>
          <a:xfrm>
            <a:off x="457200" y="274680"/>
            <a:ext cx="8229240" cy="15699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Vuosikymmenet ja vuosisadat</a:t>
            </a:r>
            <a:endParaRPr/>
          </a:p>
        </p:txBody>
      </p:sp>
      <p:sp>
        <p:nvSpPr>
          <p:cNvPr id="129" name="TextShape 2"/>
          <p:cNvSpPr txBox="1"/>
          <p:nvPr/>
        </p:nvSpPr>
        <p:spPr>
          <a:xfrm>
            <a:off x="457200" y="1700640"/>
            <a:ext cx="8229240" cy="44640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Vuosikymmenet ja -sadat ilmaistaan rakenteella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in the …-s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2da2bf"/>
                </a:solidFill>
                <a:latin typeface="Calibri"/>
              </a:rPr>
              <a:t> </a:t>
            </a:r>
            <a:r>
              <a:rPr i="1" lang="fi-FI" sz="24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Color TV was invented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in the 1950s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. (nineteen fifties)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Tennis was first played in France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in the 1100s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. (eleven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hundreds)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Vuosisatoja ilmaistaan usein myös käyttämällä sanaa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century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.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 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It wasn’t until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the 16th century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(the 1500s) that tennis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rackets came into use, though.</a:t>
            </a:r>
            <a:endParaRPr/>
          </a:p>
          <a:p>
            <a:pPr>
              <a:lnSpc>
                <a:spcPct val="100000"/>
              </a:lnSpc>
            </a:pPr>
            <a:r>
              <a:rPr b="1" i="1" lang="fi-FI" sz="24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Most high school students were born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 in the 21st century.</a:t>
            </a:r>
            <a:endParaRPr/>
          </a:p>
        </p:txBody>
      </p:sp>
    </p:spTree>
  </p:cSld>
  <p:timing>
    <p:tnLst>
      <p:par>
        <p:cTn dur="indefinite" id="59" nodeType="tmRoot" restart="never">
          <p:childTnLst>
            <p:seq>
              <p:cTn dur="indefinite" id="60" nodeType="mainSeq">
                <p:childTnLst>
                  <p:par>
                    <p:cTn fill="hold" id="61">
                      <p:stCondLst>
                        <p:cond delay="indefinite"/>
                      </p:stCondLst>
                      <p:childTnLst>
                        <p:par>
                          <p:cTn fill="hold" id="62">
                            <p:stCondLst>
                              <p:cond delay="0"/>
                            </p:stCondLst>
                            <p:childTnLst>
                              <p:par>
                                <p:cTn fill="hold" id="6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end="59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65">
                      <p:stCondLst>
                        <p:cond delay="indefinite"/>
                      </p:stCondLst>
                      <p:childTnLst>
                        <p:par>
                          <p:cTn fill="hold" id="66">
                            <p:stCondLst>
                              <p:cond delay="0"/>
                            </p:stCondLst>
                            <p:childTnLst>
                              <p:par>
                                <p:cTn fill="hold" id="6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end="116" st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69">
                      <p:stCondLst>
                        <p:cond delay="indefinite"/>
                      </p:stCondLst>
                      <p:childTnLst>
                        <p:par>
                          <p:cTn fill="hold" id="70">
                            <p:stCondLst>
                              <p:cond delay="0"/>
                            </p:stCondLst>
                            <p:childTnLst>
                              <p:par>
                                <p:cTn fill="hold" id="7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7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end="184" st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3">
                      <p:stCondLst>
                        <p:cond delay="indefinite"/>
                      </p:stCondLst>
                      <p:childTnLst>
                        <p:par>
                          <p:cTn fill="hold" id="74">
                            <p:stCondLst>
                              <p:cond delay="0"/>
                            </p:stCondLst>
                            <p:childTnLst>
                              <p:par>
                                <p:cTn fill="hold" id="7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7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end="247" st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7">
                      <p:stCondLst>
                        <p:cond delay="indefinite"/>
                      </p:stCondLst>
                      <p:childTnLst>
                        <p:par>
                          <p:cTn fill="hold" id="78">
                            <p:stCondLst>
                              <p:cond delay="0"/>
                            </p:stCondLst>
                            <p:childTnLst>
                              <p:par>
                                <p:cTn fill="hold" id="7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end="337" st="2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1">
                      <p:stCondLst>
                        <p:cond delay="indefinite"/>
                      </p:stCondLst>
                      <p:childTnLst>
                        <p:par>
                          <p:cTn fill="hold" id="82">
                            <p:stCondLst>
                              <p:cond delay="0"/>
                            </p:stCondLst>
                            <p:childTnLst>
                              <p:par>
                                <p:cTn fill="hold" id="8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8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end="395" st="3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Shape 1"/>
          <p:cNvSpPr txBox="1"/>
          <p:nvPr/>
        </p:nvSpPr>
        <p:spPr>
          <a:xfrm>
            <a:off x="457200" y="476640"/>
            <a:ext cx="8229240" cy="151164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Vuosikymmenet ja vuosisadat</a:t>
            </a:r>
            <a:endParaRPr/>
          </a:p>
        </p:txBody>
      </p:sp>
      <p:sp>
        <p:nvSpPr>
          <p:cNvPr id="131" name="TextShape 2"/>
          <p:cNvSpPr txBox="1"/>
          <p:nvPr/>
        </p:nvSpPr>
        <p:spPr>
          <a:xfrm>
            <a:off x="457200" y="1989000"/>
            <a:ext cx="8229240" cy="455904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MUISTA, että edeltävässä ilmauksessa käytetään vuosisadan numeroa seuraavaa järjestyslukua ja määräistä artikkelia.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b8b8b"/>
                </a:solidFill>
                <a:latin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400-luvulla=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in the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5th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 century – in the 400s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1700-luvulla=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in the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18th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 century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–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in the 1700s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b8b8b"/>
                </a:solidFill>
                <a:latin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Tämä tapahtui 100-luvulla, vuonna 167, jos ollaan tarkkoja.=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This happened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in the second century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, in the year 167 to be precise.</a:t>
            </a:r>
            <a:endParaRPr/>
          </a:p>
        </p:txBody>
      </p:sp>
    </p:spTree>
  </p:cSld>
  <p:timing>
    <p:tnLst>
      <p:par>
        <p:cTn dur="indefinite" id="85" nodeType="tmRoot" restart="never">
          <p:childTnLst>
            <p:seq>
              <p:cTn dur="indefinite" id="86" nodeType="mainSeq">
                <p:childTnLst>
                  <p:par>
                    <p:cTn fill="hold" id="87">
                      <p:stCondLst>
                        <p:cond delay="indefinite"/>
                      </p:stCondLst>
                      <p:childTnLst>
                        <p:par>
                          <p:cTn fill="hold" id="88">
                            <p:stCondLst>
                              <p:cond delay="0"/>
                            </p:stCondLst>
                            <p:childTnLst>
                              <p:par>
                                <p:cTn fill="hold" id="8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116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91">
                      <p:stCondLst>
                        <p:cond delay="indefinite"/>
                      </p:stCondLst>
                      <p:childTnLst>
                        <p:par>
                          <p:cTn fill="hold" id="92">
                            <p:stCondLst>
                              <p:cond delay="0"/>
                            </p:stCondLst>
                            <p:childTnLst>
                              <p:par>
                                <p:cTn fill="hold" id="9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164" st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95">
                      <p:stCondLst>
                        <p:cond delay="indefinite"/>
                      </p:stCondLst>
                      <p:childTnLst>
                        <p:par>
                          <p:cTn fill="hold" id="96">
                            <p:stCondLst>
                              <p:cond delay="0"/>
                            </p:stCondLst>
                            <p:childTnLst>
                              <p:par>
                                <p:cTn fill="hold" id="9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214" st="1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99">
                      <p:stCondLst>
                        <p:cond delay="indefinite"/>
                      </p:stCondLst>
                      <p:childTnLst>
                        <p:par>
                          <p:cTn fill="hold" id="100">
                            <p:stCondLst>
                              <p:cond delay="0"/>
                            </p:stCondLst>
                            <p:childTnLst>
                              <p:par>
                                <p:cTn fill="hold" id="10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277" st="2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3">
                      <p:stCondLst>
                        <p:cond delay="indefinite"/>
                      </p:stCondLst>
                      <p:childTnLst>
                        <p:par>
                          <p:cTn fill="hold" id="104">
                            <p:stCondLst>
                              <p:cond delay="0"/>
                            </p:stCondLst>
                            <p:childTnLst>
                              <p:par>
                                <p:cTn fill="hold" id="10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345" st="2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extShape 1"/>
          <p:cNvSpPr txBox="1"/>
          <p:nvPr/>
        </p:nvSpPr>
        <p:spPr>
          <a:xfrm>
            <a:off x="457200" y="274680"/>
            <a:ext cx="8229240" cy="1065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Vuosikymmenet ja vuosisadat</a:t>
            </a:r>
            <a:endParaRPr/>
          </a:p>
        </p:txBody>
      </p:sp>
      <p:sp>
        <p:nvSpPr>
          <p:cNvPr id="133" name="TextShape 2"/>
          <p:cNvSpPr txBox="1"/>
          <p:nvPr/>
        </p:nvSpPr>
        <p:spPr>
          <a:xfrm>
            <a:off x="457200" y="1124640"/>
            <a:ext cx="8229240" cy="54003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800">
                <a:solidFill>
                  <a:srgbClr val="2da2bf"/>
                </a:solidFill>
                <a:latin typeface="Calibri"/>
              </a:rPr>
              <a:t>Vuosikymmenten ja –satojen osat ilmaistaan: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2da2bf"/>
                </a:solidFill>
                <a:latin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lang="fi-FI" sz="2800">
                <a:solidFill>
                  <a:srgbClr val="2da2bf"/>
                </a:solidFill>
                <a:latin typeface="Calibri"/>
              </a:rPr>
              <a:t>Suomi liittyi Euroopan Unioniin 1990-luvun puolivälissä. =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Finland joined the European Union 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in the mid-1990s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lang="fi-FI" sz="2800">
                <a:solidFill>
                  <a:srgbClr val="2da2bf"/>
                </a:solidFill>
                <a:latin typeface="Calibri"/>
              </a:rPr>
              <a:t>Euroopan Unioni perustettiin 1990-luvun alussa. =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The European Union was founded </a:t>
            </a:r>
            <a:r>
              <a:rPr b="1" i="1" lang="fi-FI" sz="2800">
                <a:solidFill>
                  <a:srgbClr val="808080"/>
                </a:solidFill>
                <a:latin typeface="Calibri"/>
              </a:rPr>
              <a:t>in the early 1990s</a:t>
            </a:r>
            <a:r>
              <a:rPr i="1" lang="fi-FI" sz="2800">
                <a:solidFill>
                  <a:srgbClr val="808080"/>
                </a:solidFill>
                <a:latin typeface="Calibri"/>
              </a:rPr>
              <a:t>.</a:t>
            </a:r>
            <a:endParaRPr/>
          </a:p>
        </p:txBody>
      </p:sp>
      <p:sp>
        <p:nvSpPr>
          <p:cNvPr id="134" name="CustomShape 3"/>
          <p:cNvSpPr/>
          <p:nvPr/>
        </p:nvSpPr>
        <p:spPr>
          <a:xfrm>
            <a:off x="2555640" y="1763640"/>
            <a:ext cx="3456000" cy="2088000"/>
          </a:xfrm>
          <a:prstGeom prst="roundRect">
            <a:avLst>
              <a:gd fmla="val 16667" name="adj"/>
            </a:avLst>
          </a:prstGeom>
          <a:solidFill>
            <a:srgbClr val="d3eef5"/>
          </a:solidFill>
          <a:ln w="25560">
            <a:solidFill>
              <a:srgbClr val="21778d"/>
            </a:solidFill>
            <a:round/>
          </a:ln>
        </p:spPr>
        <p:txBody>
          <a:bodyPr anchor="ctr" bIns="45000" lIns="90000" rIns="90000" tIns="45000"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i="1" lang="fi-FI" sz="2400">
                <a:solidFill>
                  <a:srgbClr val="000000"/>
                </a:solidFill>
                <a:latin typeface="Calibri"/>
              </a:rPr>
              <a:t>    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in the early…</a:t>
            </a:r>
            <a:endParaRPr/>
          </a:p>
          <a:p>
            <a:pPr>
              <a:lnSpc>
                <a:spcPct val="100000"/>
              </a:lnSpc>
            </a:pPr>
            <a:r>
              <a:rPr b="1" i="1" lang="fi-FI" sz="2400">
                <a:solidFill>
                  <a:srgbClr val="808080"/>
                </a:solidFill>
                <a:latin typeface="Calibri"/>
              </a:rPr>
              <a:t>    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in the mid-…</a:t>
            </a:r>
            <a:endParaRPr/>
          </a:p>
          <a:p>
            <a:pPr>
              <a:lnSpc>
                <a:spcPct val="100000"/>
              </a:lnSpc>
            </a:pPr>
            <a:r>
              <a:rPr b="1" i="1" lang="fi-FI" sz="2400">
                <a:solidFill>
                  <a:srgbClr val="808080"/>
                </a:solidFill>
                <a:latin typeface="Calibri"/>
              </a:rPr>
              <a:t>    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in the late…</a:t>
            </a:r>
            <a:endParaRPr/>
          </a:p>
          <a:p>
            <a:pPr>
              <a:lnSpc>
                <a:spcPct val="100000"/>
              </a:lnSpc>
            </a:pPr>
            <a:r>
              <a:rPr b="1" i="1" lang="fi-FI" sz="2400">
                <a:solidFill>
                  <a:srgbClr val="808080"/>
                </a:solidFill>
                <a:latin typeface="Calibri"/>
              </a:rPr>
              <a:t>    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at the beginning of...</a:t>
            </a:r>
            <a:endParaRPr/>
          </a:p>
          <a:p>
            <a:pPr>
              <a:lnSpc>
                <a:spcPct val="100000"/>
              </a:lnSpc>
            </a:pPr>
            <a:r>
              <a:rPr b="1" i="1" lang="fi-FI" sz="2400">
                <a:solidFill>
                  <a:srgbClr val="808080"/>
                </a:solidFill>
                <a:latin typeface="Calibri"/>
              </a:rPr>
              <a:t>    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at the end of…</a:t>
            </a:r>
            <a:endParaRPr/>
          </a:p>
          <a:p>
            <a:pPr algn="ctr">
              <a:lnSpc>
                <a:spcPct val="100000"/>
              </a:lnSpc>
            </a:pPr>
            <a:r>
              <a:rPr lang="fi-FI">
                <a:solidFill>
                  <a:srgbClr val="ffffff"/>
                </a:solidFill>
                <a:latin typeface="Calibri"/>
              </a:rPr>
              <a:t>   </a:t>
            </a:r>
            <a:endParaRPr/>
          </a:p>
        </p:txBody>
      </p:sp>
    </p:spTree>
  </p:cSld>
  <p:timing>
    <p:tnLst>
      <p:par>
        <p:cTn dur="indefinite" id="107" nodeType="tmRoot" restart="never">
          <p:childTnLst>
            <p:seq>
              <p:cTn dur="indefinite" id="108" nodeType="mainSeq">
                <p:childTnLst>
                  <p:par>
                    <p:cTn fill="hold" id="109">
                      <p:stCondLst>
                        <p:cond delay="indefinite"/>
                      </p:stCondLst>
                      <p:childTnLst>
                        <p:par>
                          <p:cTn fill="hold" id="110">
                            <p:stCondLst>
                              <p:cond delay="0"/>
                            </p:stCondLst>
                            <p:childTnLst>
                              <p:par>
                                <p:cTn fill="hold" id="11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3">
                      <p:stCondLst>
                        <p:cond delay="indefinite"/>
                      </p:stCondLst>
                      <p:childTnLst>
                        <p:par>
                          <p:cTn fill="hold" id="114">
                            <p:stCondLst>
                              <p:cond delay="0"/>
                            </p:stCondLst>
                            <p:childTnLst>
                              <p:par>
                                <p:cTn fill="hold" id="11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109" st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7">
                      <p:stCondLst>
                        <p:cond delay="indefinite"/>
                      </p:stCondLst>
                      <p:childTnLst>
                        <p:par>
                          <p:cTn fill="hold" id="118">
                            <p:stCondLst>
                              <p:cond delay="0"/>
                            </p:stCondLst>
                            <p:childTnLst>
                              <p:par>
                                <p:cTn fill="hold" id="11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162" st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21">
                      <p:stCondLst>
                        <p:cond delay="indefinite"/>
                      </p:stCondLst>
                      <p:childTnLst>
                        <p:par>
                          <p:cTn fill="hold" id="122">
                            <p:stCondLst>
                              <p:cond delay="0"/>
                            </p:stCondLst>
                            <p:childTnLst>
                              <p:par>
                                <p:cTn fill="hold" id="12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212" st="1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25">
                      <p:stCondLst>
                        <p:cond delay="indefinite"/>
                      </p:stCondLst>
                      <p:childTnLst>
                        <p:par>
                          <p:cTn fill="hold" id="126">
                            <p:stCondLst>
                              <p:cond delay="0"/>
                            </p:stCondLst>
                            <p:childTnLst>
                              <p:par>
                                <p:cTn fill="hold" id="12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264" st="2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extShape 1"/>
          <p:cNvSpPr txBox="1"/>
          <p:nvPr/>
        </p:nvSpPr>
        <p:spPr>
          <a:xfrm>
            <a:off x="457200" y="274680"/>
            <a:ext cx="8229240" cy="14259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Vuosikymmenet ja vuosisadat</a:t>
            </a:r>
            <a:endParaRPr/>
          </a:p>
        </p:txBody>
      </p:sp>
      <p:sp>
        <p:nvSpPr>
          <p:cNvPr id="136" name="TextShape 2"/>
          <p:cNvSpPr txBox="1"/>
          <p:nvPr/>
        </p:nvSpPr>
        <p:spPr>
          <a:xfrm>
            <a:off x="470160" y="3501000"/>
            <a:ext cx="8229240" cy="25200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i="1" lang="fi-FI" sz="2600">
                <a:solidFill>
                  <a:srgbClr val="2da2bf"/>
                </a:solidFill>
                <a:latin typeface="Calibri"/>
              </a:rPr>
              <a:t>EU</a:t>
            </a:r>
            <a:r>
              <a:rPr lang="fi-FI" sz="2600">
                <a:solidFill>
                  <a:srgbClr val="2da2bf"/>
                </a:solidFill>
                <a:latin typeface="Calibri"/>
              </a:rPr>
              <a:t>:ta edelsi </a:t>
            </a:r>
            <a:r>
              <a:rPr i="1" lang="fi-FI" sz="2600">
                <a:solidFill>
                  <a:srgbClr val="2da2bf"/>
                </a:solidFill>
                <a:latin typeface="Calibri"/>
              </a:rPr>
              <a:t>Euroopan yhteisöt</a:t>
            </a:r>
            <a:r>
              <a:rPr lang="fi-FI" sz="2600">
                <a:solidFill>
                  <a:srgbClr val="2da2bf"/>
                </a:solidFill>
                <a:latin typeface="Calibri"/>
              </a:rPr>
              <a:t>, joka syntyi 1960-luvun lopussa. =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600">
                <a:solidFill>
                  <a:srgbClr val="808080"/>
                </a:solidFill>
                <a:latin typeface="Calibri"/>
              </a:rPr>
              <a:t>The EU was preceeded by the European Communities which was born </a:t>
            </a:r>
            <a:r>
              <a:rPr b="1" i="1" lang="fi-FI" sz="2600">
                <a:solidFill>
                  <a:srgbClr val="808080"/>
                </a:solidFill>
                <a:latin typeface="Calibri"/>
              </a:rPr>
              <a:t>in the late 1960s</a:t>
            </a:r>
            <a:r>
              <a:rPr i="1" lang="fi-FI" sz="2600">
                <a:solidFill>
                  <a:srgbClr val="808080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lang="fi-FI" sz="2600">
                <a:solidFill>
                  <a:srgbClr val="2da2bf"/>
                </a:solidFill>
                <a:latin typeface="Calibri"/>
              </a:rPr>
              <a:t>Euron kolikot ja setelit korvasivat aiemmat valuutat 2000-luvun alussa. =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600">
                <a:solidFill>
                  <a:srgbClr val="808080"/>
                </a:solidFill>
                <a:latin typeface="Calibri"/>
              </a:rPr>
              <a:t>Euro coins and banknotes replaced former currencies </a:t>
            </a:r>
            <a:r>
              <a:rPr b="1" i="1" lang="fi-FI" sz="2600">
                <a:solidFill>
                  <a:srgbClr val="808080"/>
                </a:solidFill>
                <a:latin typeface="Calibri"/>
              </a:rPr>
              <a:t>at the beginning of the 2000s</a:t>
            </a:r>
            <a:r>
              <a:rPr i="1" lang="fi-FI" sz="2600">
                <a:solidFill>
                  <a:srgbClr val="808080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descr="" id="137" name="Kuva 2"/>
          <p:cNvPicPr/>
          <p:nvPr/>
        </p:nvPicPr>
        <p:blipFill>
          <a:blip r:embed="rId1"/>
          <a:stretch>
            <a:fillRect/>
          </a:stretch>
        </p:blipFill>
        <p:spPr>
          <a:xfrm>
            <a:off x="2844720" y="1328040"/>
            <a:ext cx="3480840" cy="22064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dur="indefinite" id="129" nodeType="tmRoot" restart="never">
          <p:childTnLst>
            <p:seq>
              <p:cTn dur="indefinite" id="130" nodeType="mainSeq">
                <p:childTnLst>
                  <p:par>
                    <p:cTn fill="hold" id="131">
                      <p:stCondLst>
                        <p:cond delay="indefinite"/>
                      </p:stCondLst>
                      <p:childTnLst>
                        <p:par>
                          <p:cTn fill="hold" id="132">
                            <p:stCondLst>
                              <p:cond delay="0"/>
                            </p:stCondLst>
                            <p:childTnLst>
                              <p:par>
                                <p:cTn fill="hold" id="13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end="66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5">
                      <p:stCondLst>
                        <p:cond delay="indefinite"/>
                      </p:stCondLst>
                      <p:childTnLst>
                        <p:par>
                          <p:cTn fill="hold" id="136">
                            <p:stCondLst>
                              <p:cond delay="0"/>
                            </p:stCondLst>
                            <p:childTnLst>
                              <p:par>
                                <p:cTn fill="hold" id="13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end="149" st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9">
                      <p:stCondLst>
                        <p:cond delay="indefinite"/>
                      </p:stCondLst>
                      <p:childTnLst>
                        <p:par>
                          <p:cTn fill="hold" id="140">
                            <p:stCondLst>
                              <p:cond delay="0"/>
                            </p:stCondLst>
                            <p:childTnLst>
                              <p:par>
                                <p:cTn fill="hold" id="14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end="223" st="1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43">
                      <p:stCondLst>
                        <p:cond delay="indefinite"/>
                      </p:stCondLst>
                      <p:childTnLst>
                        <p:par>
                          <p:cTn fill="hold" id="144">
                            <p:stCondLst>
                              <p:cond delay="0"/>
                            </p:stCondLst>
                            <p:childTnLst>
                              <p:par>
                                <p:cTn fill="hold" id="14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end="306" st="2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extShape 1"/>
          <p:cNvSpPr txBox="1"/>
          <p:nvPr/>
        </p:nvSpPr>
        <p:spPr>
          <a:xfrm>
            <a:off x="395640" y="332640"/>
            <a:ext cx="8229240" cy="849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3200">
                <a:solidFill>
                  <a:srgbClr val="2da2bf"/>
                </a:solidFill>
                <a:latin typeface="Calibri"/>
              </a:rPr>
              <a:t>Activate:</a:t>
            </a:r>
            <a:endParaRPr/>
          </a:p>
        </p:txBody>
      </p:sp>
      <p:sp>
        <p:nvSpPr>
          <p:cNvPr id="139" name="TextShape 2"/>
          <p:cNvSpPr txBox="1"/>
          <p:nvPr/>
        </p:nvSpPr>
        <p:spPr>
          <a:xfrm>
            <a:off x="457200" y="1052640"/>
            <a:ext cx="8229240" cy="52563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1. Charles Darwin died ……..</a:t>
            </a:r>
            <a:r>
              <a:rPr i="1" lang="fi-FI" sz="2400">
                <a:solidFill>
                  <a:srgbClr val="8b8b8b"/>
                </a:solidFill>
                <a:latin typeface="Calibri"/>
              </a:rPr>
              <a:t> 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(vuonna 1882)</a:t>
            </a:r>
            <a:r>
              <a:rPr i="1" lang="fi-FI" sz="2400">
                <a:solidFill>
                  <a:srgbClr val="8b8b8b"/>
                </a:solidFill>
                <a:latin typeface="Calibri"/>
              </a:rPr>
              <a:t>,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but his pet tortoise ’Harriet’ outlived him. She died …….. 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(2000-luvun alussa)</a:t>
            </a:r>
            <a:r>
              <a:rPr i="1" lang="fi-FI" sz="2400">
                <a:solidFill>
                  <a:srgbClr val="8b8b8b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2. The last public execution in England took place ……. 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(joulukuussa vuonna 1867)</a:t>
            </a:r>
            <a:r>
              <a:rPr i="1" lang="fi-FI" sz="2400">
                <a:solidFill>
                  <a:srgbClr val="8b8b8b"/>
                </a:solidFill>
                <a:latin typeface="Calibri"/>
              </a:rPr>
              <a:t>.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People could already then travel by the Tube which was opened …….. 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(1860-luvun alkupuolella)</a:t>
            </a:r>
            <a:r>
              <a:rPr i="1" lang="fi-FI" sz="2400">
                <a:solidFill>
                  <a:srgbClr val="8b8b8b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3. Teaching at Oxford University started …….. 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(1000-luvulla)</a:t>
            </a:r>
            <a:r>
              <a:rPr i="1" lang="fi-FI" sz="2400">
                <a:solidFill>
                  <a:srgbClr val="8b8b8b"/>
                </a:solidFill>
                <a:latin typeface="Calibri"/>
              </a:rPr>
              <a:t>. 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4. Machu Picchu in Peru was built …….. 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(1400-luvun puolivälissä)</a:t>
            </a:r>
            <a:r>
              <a:rPr i="1" lang="fi-FI" sz="2400">
                <a:solidFill>
                  <a:srgbClr val="8b8b8b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5. The first Star Wars film was released …. 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(toukokuun 25., 1977)</a:t>
            </a:r>
            <a:r>
              <a:rPr i="1" lang="fi-FI" sz="2400">
                <a:solidFill>
                  <a:srgbClr val="8b8b8b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6. Venice was an independent nation for 1100 years. It was dissolved …….. 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(1700-luvun lopussa)</a:t>
            </a:r>
            <a:r>
              <a:rPr i="1" lang="fi-FI" sz="2400">
                <a:solidFill>
                  <a:srgbClr val="8b8b8b"/>
                </a:solidFill>
                <a:latin typeface="Calibri"/>
              </a:rPr>
              <a:t>.</a:t>
            </a:r>
            <a:r>
              <a:rPr i="1" lang="fi-FI" sz="14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14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1400">
                <a:solidFill>
                  <a:srgbClr val="8b8b8b"/>
                </a:solidFill>
                <a:latin typeface="Calibri"/>
              </a:rPr>
              <a:t>	</a:t>
            </a:r>
            <a:r>
              <a:rPr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lang="fi-FI" sz="1400">
                <a:solidFill>
                  <a:srgbClr val="2da2bf"/>
                </a:solidFill>
                <a:latin typeface="Calibri"/>
              </a:rPr>
              <a:t>Key &gt;&gt;&gt;</a:t>
            </a:r>
            <a:endParaRPr/>
          </a:p>
        </p:txBody>
      </p:sp>
    </p:spTree>
  </p:cSld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Shape 1"/>
          <p:cNvSpPr txBox="1"/>
          <p:nvPr/>
        </p:nvSpPr>
        <p:spPr>
          <a:xfrm>
            <a:off x="457200" y="274680"/>
            <a:ext cx="8229240" cy="849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3200">
                <a:solidFill>
                  <a:srgbClr val="2da2bf"/>
                </a:solidFill>
                <a:latin typeface="Calibri"/>
              </a:rPr>
              <a:t>Activate:</a:t>
            </a:r>
            <a:endParaRPr/>
          </a:p>
        </p:txBody>
      </p:sp>
      <p:sp>
        <p:nvSpPr>
          <p:cNvPr id="141" name="TextShape 2"/>
          <p:cNvSpPr txBox="1"/>
          <p:nvPr/>
        </p:nvSpPr>
        <p:spPr>
          <a:xfrm>
            <a:off x="446760" y="699840"/>
            <a:ext cx="8229240" cy="5400360"/>
          </a:xfrm>
          <a:prstGeom prst="rect">
            <a:avLst/>
          </a:prstGeom>
        </p:spPr>
        <p:txBody>
          <a:bodyPr anchor="ctr"/>
          <a:p>
            <a:pPr>
              <a:lnSpc>
                <a:spcPct val="250000"/>
              </a:lnSpc>
            </a:pPr>
            <a:r>
              <a:rPr i="1" lang="fi-FI" sz="2400">
                <a:solidFill>
                  <a:srgbClr val="2da2bf"/>
                </a:solidFill>
                <a:latin typeface="Calibri"/>
              </a:rPr>
              <a:t>1. Charles Darwin died ……..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(vuonna 1882)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, but his pet tortoise ’Harriet’ outlived him. She died ……..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(2000-luvun alussa)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250000"/>
              </a:lnSpc>
            </a:pPr>
            <a:r>
              <a:rPr i="1" lang="fi-FI" sz="2400">
                <a:solidFill>
                  <a:srgbClr val="2da2bf"/>
                </a:solidFill>
                <a:latin typeface="Calibri"/>
              </a:rPr>
              <a:t>2. The last public execution in England took place …….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(joulukuussa vuonna 1867)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. People could already then travel by the Tube which was opened ……..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(1860-luvun alkupuolella)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50000"/>
              </a:lnSpc>
            </a:pPr>
            <a:r>
              <a:rPr i="1"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1400">
                <a:solidFill>
                  <a:srgbClr val="2da2bf"/>
                </a:solidFill>
                <a:latin typeface="Calibri"/>
              </a:rPr>
              <a:t>Key &gt;&gt;&gt;</a:t>
            </a:r>
            <a:endParaRPr/>
          </a:p>
        </p:txBody>
      </p:sp>
      <p:sp>
        <p:nvSpPr>
          <p:cNvPr id="142" name="CustomShape 3"/>
          <p:cNvSpPr/>
          <p:nvPr/>
        </p:nvSpPr>
        <p:spPr>
          <a:xfrm>
            <a:off x="3060000" y="1469520"/>
            <a:ext cx="1295640" cy="51696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08080"/>
                </a:solidFill>
                <a:latin typeface="Calibri"/>
              </a:rPr>
              <a:t>in 1882</a:t>
            </a:r>
            <a:endParaRPr/>
          </a:p>
        </p:txBody>
      </p:sp>
      <p:sp>
        <p:nvSpPr>
          <p:cNvPr id="143" name="CustomShape 4"/>
          <p:cNvSpPr/>
          <p:nvPr/>
        </p:nvSpPr>
        <p:spPr>
          <a:xfrm>
            <a:off x="5626440" y="3535920"/>
            <a:ext cx="3060000" cy="51696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08080"/>
                </a:solidFill>
                <a:latin typeface="Calibri"/>
              </a:rPr>
              <a:t>in December, 1867</a:t>
            </a:r>
            <a:endParaRPr/>
          </a:p>
        </p:txBody>
      </p:sp>
      <p:sp>
        <p:nvSpPr>
          <p:cNvPr id="144" name="CustomShape 5"/>
          <p:cNvSpPr/>
          <p:nvPr/>
        </p:nvSpPr>
        <p:spPr>
          <a:xfrm>
            <a:off x="3031560" y="5403240"/>
            <a:ext cx="2952000" cy="51696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08080"/>
                </a:solidFill>
                <a:latin typeface="Calibri"/>
              </a:rPr>
              <a:t>in the early 1860s</a:t>
            </a:r>
            <a:endParaRPr/>
          </a:p>
        </p:txBody>
      </p:sp>
      <p:sp>
        <p:nvSpPr>
          <p:cNvPr id="145" name="CustomShape 6"/>
          <p:cNvSpPr/>
          <p:nvPr/>
        </p:nvSpPr>
        <p:spPr>
          <a:xfrm>
            <a:off x="2555640" y="2502720"/>
            <a:ext cx="5544360" cy="51696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08080"/>
                </a:solidFill>
                <a:latin typeface="Calibri"/>
              </a:rPr>
              <a:t>at the beginning of the 21st century</a:t>
            </a:r>
            <a:endParaRPr/>
          </a:p>
        </p:txBody>
      </p:sp>
    </p:spTree>
  </p:cSld>
  <p:timing>
    <p:tnLst>
      <p:par>
        <p:cTn dur="indefinite" id="147" nodeType="tmRoot" restart="never">
          <p:childTnLst>
            <p:seq>
              <p:cTn dur="indefinite" id="148" nodeType="mainSeq">
                <p:childTnLst>
                  <p:par>
                    <p:cTn fill="hold" id="149">
                      <p:stCondLst>
                        <p:cond delay="indefinite"/>
                      </p:stCondLst>
                      <p:childTnLst>
                        <p:par>
                          <p:cTn fill="hold" id="150">
                            <p:stCondLst>
                              <p:cond delay="0"/>
                            </p:stCondLst>
                            <p:childTnLst>
                              <p:par>
                                <p:cTn fill="hold" id="15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53">
                      <p:stCondLst>
                        <p:cond delay="indefinite"/>
                      </p:stCondLst>
                      <p:childTnLst>
                        <p:par>
                          <p:cTn fill="hold" id="154">
                            <p:stCondLst>
                              <p:cond delay="0"/>
                            </p:stCondLst>
                            <p:childTnLst>
                              <p:par>
                                <p:cTn fill="hold" id="15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57">
                      <p:stCondLst>
                        <p:cond delay="indefinite"/>
                      </p:stCondLst>
                      <p:childTnLst>
                        <p:par>
                          <p:cTn fill="hold" id="158">
                            <p:stCondLst>
                              <p:cond delay="0"/>
                            </p:stCondLst>
                            <p:childTnLst>
                              <p:par>
                                <p:cTn fill="hold" id="15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61">
                      <p:stCondLst>
                        <p:cond delay="indefinite"/>
                      </p:stCondLst>
                      <p:childTnLst>
                        <p:par>
                          <p:cTn fill="hold" id="162">
                            <p:stCondLst>
                              <p:cond delay="0"/>
                            </p:stCondLst>
                            <p:childTnLst>
                              <p:par>
                                <p:cTn fill="hold" id="16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TextShape 1"/>
          <p:cNvSpPr txBox="1"/>
          <p:nvPr/>
        </p:nvSpPr>
        <p:spPr>
          <a:xfrm>
            <a:off x="457200" y="274680"/>
            <a:ext cx="8229240" cy="84960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3200">
                <a:solidFill>
                  <a:srgbClr val="2da2bf"/>
                </a:solidFill>
                <a:latin typeface="Calibri"/>
              </a:rPr>
              <a:t>Activate:</a:t>
            </a:r>
            <a:endParaRPr/>
          </a:p>
        </p:txBody>
      </p:sp>
      <p:sp>
        <p:nvSpPr>
          <p:cNvPr id="147" name="TextShape 2"/>
          <p:cNvSpPr txBox="1"/>
          <p:nvPr/>
        </p:nvSpPr>
        <p:spPr>
          <a:xfrm>
            <a:off x="457200" y="908640"/>
            <a:ext cx="8506800" cy="5400360"/>
          </a:xfrm>
          <a:prstGeom prst="rect">
            <a:avLst/>
          </a:prstGeom>
        </p:spPr>
        <p:txBody>
          <a:bodyPr anchor="ctr"/>
          <a:p>
            <a:pPr>
              <a:lnSpc>
                <a:spcPct val="200000"/>
              </a:lnSpc>
            </a:pPr>
            <a:r>
              <a:rPr i="1" lang="fi-FI" sz="2400">
                <a:solidFill>
                  <a:srgbClr val="2da2bf"/>
                </a:solidFill>
                <a:latin typeface="Calibri"/>
              </a:rPr>
              <a:t>3. Teaching at Oxford University started ……..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(1000-luvulla)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. </a:t>
            </a:r>
            <a:endParaRPr/>
          </a:p>
          <a:p>
            <a:pPr>
              <a:lnSpc>
                <a:spcPct val="200000"/>
              </a:lnSpc>
            </a:pPr>
            <a:r>
              <a:rPr i="1" lang="fi-FI" sz="2400">
                <a:solidFill>
                  <a:srgbClr val="2da2bf"/>
                </a:solidFill>
                <a:latin typeface="Calibri"/>
              </a:rPr>
              <a:t>4. Machu Picchu in Peru was built …….. (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1400-luvun puolivälissä)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2da2bf"/>
                </a:solidFill>
                <a:latin typeface="Calibri"/>
              </a:rPr>
              <a:t>5. The first Star Wars film was released ……..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(toukokuun 25., 1977)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2da2bf"/>
                </a:solidFill>
                <a:latin typeface="Calibri"/>
              </a:rPr>
              <a:t>6. Venice was an independent nation for 1100 years. It was dissolved ……..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(1700-luvun lopussa)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.</a:t>
            </a:r>
            <a:r>
              <a:rPr i="1"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lang="fi-FI" sz="1400">
                <a:solidFill>
                  <a:srgbClr val="2da2bf"/>
                </a:solidFill>
                <a:latin typeface="Calibri"/>
              </a:rPr>
              <a:t>	</a:t>
            </a:r>
            <a:endParaRPr/>
          </a:p>
        </p:txBody>
      </p:sp>
      <p:sp>
        <p:nvSpPr>
          <p:cNvPr id="148" name="CustomShape 3"/>
          <p:cNvSpPr/>
          <p:nvPr/>
        </p:nvSpPr>
        <p:spPr>
          <a:xfrm>
            <a:off x="2267640" y="2670120"/>
            <a:ext cx="6418800" cy="51696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08080"/>
                </a:solidFill>
                <a:latin typeface="Calibri"/>
              </a:rPr>
              <a:t>in the mid-15th century / in the mid-1400s</a:t>
            </a:r>
            <a:endParaRPr/>
          </a:p>
        </p:txBody>
      </p:sp>
      <p:sp>
        <p:nvSpPr>
          <p:cNvPr id="149" name="CustomShape 4"/>
          <p:cNvSpPr/>
          <p:nvPr/>
        </p:nvSpPr>
        <p:spPr>
          <a:xfrm>
            <a:off x="3924000" y="3933360"/>
            <a:ext cx="4546440" cy="51696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08080"/>
                </a:solidFill>
                <a:latin typeface="Calibri"/>
              </a:rPr>
              <a:t>on May 25 / on 25 May, 1977</a:t>
            </a:r>
            <a:endParaRPr/>
          </a:p>
        </p:txBody>
      </p:sp>
      <p:sp>
        <p:nvSpPr>
          <p:cNvPr id="150" name="CustomShape 5"/>
          <p:cNvSpPr/>
          <p:nvPr/>
        </p:nvSpPr>
        <p:spPr>
          <a:xfrm>
            <a:off x="529200" y="5517360"/>
            <a:ext cx="8362800" cy="51696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08080"/>
                </a:solidFill>
                <a:latin typeface="Calibri"/>
              </a:rPr>
              <a:t>at the end of the 18th century / at the end of the 1700s</a:t>
            </a:r>
            <a:endParaRPr/>
          </a:p>
        </p:txBody>
      </p:sp>
      <p:sp>
        <p:nvSpPr>
          <p:cNvPr id="151" name="CustomShape 6"/>
          <p:cNvSpPr/>
          <p:nvPr/>
        </p:nvSpPr>
        <p:spPr>
          <a:xfrm>
            <a:off x="4500000" y="1564200"/>
            <a:ext cx="2952000" cy="51696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800">
                <a:solidFill>
                  <a:srgbClr val="808080"/>
                </a:solidFill>
                <a:latin typeface="Calibri"/>
              </a:rPr>
              <a:t>in the 11th century</a:t>
            </a:r>
            <a:endParaRPr/>
          </a:p>
        </p:txBody>
      </p:sp>
    </p:spTree>
  </p:cSld>
  <p:timing>
    <p:tnLst>
      <p:par>
        <p:cTn dur="indefinite" id="165" nodeType="tmRoot" restart="never">
          <p:childTnLst>
            <p:seq>
              <p:cTn dur="indefinite" id="166" nodeType="mainSeq">
                <p:childTnLst>
                  <p:par>
                    <p:cTn fill="hold" id="167">
                      <p:stCondLst>
                        <p:cond delay="indefinite"/>
                      </p:stCondLst>
                      <p:childTnLst>
                        <p:par>
                          <p:cTn fill="hold" id="168">
                            <p:stCondLst>
                              <p:cond delay="0"/>
                            </p:stCondLst>
                            <p:childTnLst>
                              <p:par>
                                <p:cTn fill="hold" id="16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1">
                      <p:stCondLst>
                        <p:cond delay="indefinite"/>
                      </p:stCondLst>
                      <p:childTnLst>
                        <p:par>
                          <p:cTn fill="hold" id="172">
                            <p:stCondLst>
                              <p:cond delay="0"/>
                            </p:stCondLst>
                            <p:childTnLst>
                              <p:par>
                                <p:cTn fill="hold" id="17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5">
                      <p:stCondLst>
                        <p:cond delay="indefinite"/>
                      </p:stCondLst>
                      <p:childTnLst>
                        <p:par>
                          <p:cTn fill="hold" id="176">
                            <p:stCondLst>
                              <p:cond delay="0"/>
                            </p:stCondLst>
                            <p:childTnLst>
                              <p:par>
                                <p:cTn fill="hold" id="17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end="28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9">
                      <p:stCondLst>
                        <p:cond delay="indefinite"/>
                      </p:stCondLst>
                      <p:childTnLst>
                        <p:par>
                          <p:cTn fill="hold" id="180">
                            <p:stCondLst>
                              <p:cond delay="0"/>
                            </p:stCondLst>
                            <p:childTnLst>
                              <p:par>
                                <p:cTn fill="hold" id="18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TextShape 1"/>
          <p:cNvSpPr txBox="1"/>
          <p:nvPr/>
        </p:nvSpPr>
        <p:spPr>
          <a:xfrm>
            <a:off x="457200" y="274680"/>
            <a:ext cx="8229240" cy="13539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Kellonajat</a:t>
            </a:r>
            <a:endParaRPr/>
          </a:p>
        </p:txBody>
      </p:sp>
      <p:sp>
        <p:nvSpPr>
          <p:cNvPr id="153" name="TextShape 2"/>
          <p:cNvSpPr txBox="1"/>
          <p:nvPr/>
        </p:nvSpPr>
        <p:spPr>
          <a:xfrm>
            <a:off x="457200" y="1196640"/>
            <a:ext cx="8229240" cy="54003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Paljonko kello on? =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What time is it? / What’s the time? 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/ Have you got the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time, please?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     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Kello on … = 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It’s …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Kellonajan ilmaisemisessa prepositio on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at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 =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at six 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Tasatuntien yhteyteen voi liittää ilmaisun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o’clock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 =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It’s seven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o’clock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Yli tasatunnin ilmaistaan sanoilla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past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 tai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after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 ja vaille tasatunnin sanoilla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to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 tai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of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.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b="1" i="1" lang="fi-FI" sz="2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klo 13.07 – It’s seven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past/after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 one.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klo 18.38 – It’s twenty-two minutes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to/of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 seven.</a:t>
            </a:r>
            <a:endParaRPr/>
          </a:p>
        </p:txBody>
      </p:sp>
    </p:spTree>
  </p:cSld>
  <p:timing>
    <p:tnLst>
      <p:par>
        <p:cTn dur="indefinite" id="183" nodeType="tmRoot" restart="never">
          <p:childTnLst>
            <p:seq>
              <p:cTn dur="indefinite" id="184" nodeType="mainSeq">
                <p:childTnLst>
                  <p:par>
                    <p:cTn fill="hold" id="185">
                      <p:stCondLst>
                        <p:cond delay="indefinite"/>
                      </p:stCondLst>
                      <p:childTnLst>
                        <p:par>
                          <p:cTn fill="hold" id="186">
                            <p:stCondLst>
                              <p:cond delay="0"/>
                            </p:stCondLst>
                            <p:childTnLst>
                              <p:par>
                                <p:cTn fill="hold" id="18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21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9">
                      <p:stCondLst>
                        <p:cond delay="indefinite"/>
                      </p:stCondLst>
                      <p:childTnLst>
                        <p:par>
                          <p:cTn fill="hold" id="190">
                            <p:stCondLst>
                              <p:cond delay="0"/>
                            </p:stCondLst>
                            <p:childTnLst>
                              <p:par>
                                <p:cTn fill="hold" id="19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9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59" st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3">
                      <p:stCondLst>
                        <p:cond delay="indefinite"/>
                      </p:stCondLst>
                      <p:childTnLst>
                        <p:par>
                          <p:cTn fill="hold" id="194">
                            <p:stCondLst>
                              <p:cond delay="0"/>
                            </p:stCondLst>
                            <p:childTnLst>
                              <p:par>
                                <p:cTn fill="hold" id="19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9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94" st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7">
                      <p:stCondLst>
                        <p:cond delay="indefinite"/>
                      </p:stCondLst>
                      <p:childTnLst>
                        <p:par>
                          <p:cTn fill="hold" id="198">
                            <p:stCondLst>
                              <p:cond delay="0"/>
                            </p:stCondLst>
                            <p:childTnLst>
                              <p:par>
                                <p:cTn fill="hold" id="19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121" st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01">
                      <p:stCondLst>
                        <p:cond delay="indefinite"/>
                      </p:stCondLst>
                      <p:childTnLst>
                        <p:par>
                          <p:cTn fill="hold" id="202">
                            <p:stCondLst>
                              <p:cond delay="0"/>
                            </p:stCondLst>
                            <p:childTnLst>
                              <p:par>
                                <p:cTn fill="hold" id="20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174" st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05">
                      <p:stCondLst>
                        <p:cond delay="indefinite"/>
                      </p:stCondLst>
                      <p:childTnLst>
                        <p:par>
                          <p:cTn fill="hold" id="206">
                            <p:stCondLst>
                              <p:cond delay="0"/>
                            </p:stCondLst>
                            <p:childTnLst>
                              <p:par>
                                <p:cTn fill="hold" id="20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227" st="1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09">
                      <p:stCondLst>
                        <p:cond delay="indefinite"/>
                      </p:stCondLst>
                      <p:childTnLst>
                        <p:par>
                          <p:cTn fill="hold" id="210">
                            <p:stCondLst>
                              <p:cond delay="0"/>
                            </p:stCondLst>
                            <p:childTnLst>
                              <p:par>
                                <p:cTn fill="hold" id="21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248" st="2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13">
                      <p:stCondLst>
                        <p:cond delay="indefinite"/>
                      </p:stCondLst>
                      <p:childTnLst>
                        <p:par>
                          <p:cTn fill="hold" id="214">
                            <p:stCondLst>
                              <p:cond delay="0"/>
                            </p:stCondLst>
                            <p:childTnLst>
                              <p:par>
                                <p:cTn fill="hold" id="21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340" st="2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17">
                      <p:stCondLst>
                        <p:cond delay="indefinite"/>
                      </p:stCondLst>
                      <p:childTnLst>
                        <p:par>
                          <p:cTn fill="hold" id="218">
                            <p:stCondLst>
                              <p:cond delay="0"/>
                            </p:stCondLst>
                            <p:childTnLst>
                              <p:par>
                                <p:cTn fill="hold" id="21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380" st="3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21">
                      <p:stCondLst>
                        <p:cond delay="indefinite"/>
                      </p:stCondLst>
                      <p:childTnLst>
                        <p:par>
                          <p:cTn fill="hold" id="222">
                            <p:stCondLst>
                              <p:cond delay="0"/>
                            </p:stCondLst>
                            <p:childTnLst>
                              <p:par>
                                <p:cTn fill="hold" id="22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end="430" st="3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extShape 1"/>
          <p:cNvSpPr txBox="1"/>
          <p:nvPr/>
        </p:nvSpPr>
        <p:spPr>
          <a:xfrm>
            <a:off x="457200" y="274680"/>
            <a:ext cx="8229240" cy="12819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Kellonajat</a:t>
            </a:r>
            <a:endParaRPr/>
          </a:p>
        </p:txBody>
      </p:sp>
      <p:sp>
        <p:nvSpPr>
          <p:cNvPr id="155" name="TextShape 2"/>
          <p:cNvSpPr txBox="1"/>
          <p:nvPr/>
        </p:nvSpPr>
        <p:spPr>
          <a:xfrm>
            <a:off x="424080" y="1268640"/>
            <a:ext cx="8229240" cy="51123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Kellon ollessa puoli englannissa sen ilmaistaan olevan puolituntia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yli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edellisen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tasatunnin: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half past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tai pelkkä </a:t>
            </a:r>
            <a:r>
              <a:rPr b="1" i="1" lang="fi-FI" sz="2400">
                <a:solidFill>
                  <a:srgbClr val="2da2bf"/>
                </a:solidFill>
                <a:latin typeface="Calibri"/>
              </a:rPr>
              <a:t>half</a:t>
            </a:r>
            <a:r>
              <a:rPr i="1" lang="fi-FI" sz="2400">
                <a:solidFill>
                  <a:srgbClr val="2da2bf"/>
                </a:solidFill>
                <a:latin typeface="Calibri"/>
              </a:rPr>
              <a:t> =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klo 15.30 – It’s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half past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three. / It’s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half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 three.</a:t>
            </a:r>
            <a:r>
              <a:rPr i="1" lang="fi-FI" sz="2400">
                <a:solidFill>
                  <a:srgbClr val="8b8b8b"/>
                </a:solidFill>
                <a:latin typeface="Calibri"/>
              </a:rPr>
              <a:t>	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Koska englannissa ei yleensä käytetä 24 tunnin aikaa, voidaan kellonaikoihin liittää lyhenteet: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b8b8b"/>
                </a:solidFill>
                <a:latin typeface="Calibri"/>
              </a:rPr>
              <a:t>	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AM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(ennen puoltapäivää) ja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PM 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(puolen päivän jälkeen)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	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Tavataan iltakahdeksalta = 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2da2bf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Let’s meet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at eight PM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Klo 12:lla ja klo 24:llä on omat nimityksensä:</a:t>
            </a:r>
            <a:endParaRPr/>
          </a:p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b8b8b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It happened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at noon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b="1" i="1" lang="fi-FI" sz="2400">
                <a:solidFill>
                  <a:srgbClr val="808080"/>
                </a:solidFill>
                <a:latin typeface="Calibri"/>
              </a:rPr>
              <a:t>	</a:t>
            </a:r>
            <a:r>
              <a:rPr i="1" lang="fi-FI" sz="2400">
                <a:solidFill>
                  <a:srgbClr val="808080"/>
                </a:solidFill>
                <a:latin typeface="Calibri"/>
              </a:rPr>
              <a:t>The storm started </a:t>
            </a:r>
            <a:r>
              <a:rPr b="1" i="1" lang="fi-FI" sz="2400">
                <a:solidFill>
                  <a:srgbClr val="808080"/>
                </a:solidFill>
                <a:latin typeface="Calibri"/>
              </a:rPr>
              <a:t>at midnight.</a:t>
            </a:r>
            <a:endParaRPr/>
          </a:p>
        </p:txBody>
      </p:sp>
    </p:spTree>
  </p:cSld>
  <p:timing>
    <p:tnLst>
      <p:par>
        <p:cTn dur="indefinite" id="225" nodeType="tmRoot" restart="never">
          <p:childTnLst>
            <p:seq>
              <p:cTn dur="indefinite" id="226" nodeType="mainSeq">
                <p:childTnLst>
                  <p:par>
                    <p:cTn fill="hold" id="227">
                      <p:stCondLst>
                        <p:cond delay="indefinite"/>
                      </p:stCondLst>
                      <p:childTnLst>
                        <p:par>
                          <p:cTn fill="hold" id="228">
                            <p:stCondLst>
                              <p:cond delay="0"/>
                            </p:stCondLst>
                            <p:childTnLst>
                              <p:par>
                                <p:cTn fill="hold" id="22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121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31">
                      <p:stCondLst>
                        <p:cond delay="indefinite"/>
                      </p:stCondLst>
                      <p:childTnLst>
                        <p:par>
                          <p:cTn fill="hold" id="232">
                            <p:stCondLst>
                              <p:cond delay="0"/>
                            </p:stCondLst>
                            <p:childTnLst>
                              <p:par>
                                <p:cTn fill="hold" id="23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3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176" st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35">
                      <p:stCondLst>
                        <p:cond delay="indefinite"/>
                      </p:stCondLst>
                      <p:childTnLst>
                        <p:par>
                          <p:cTn fill="hold" id="236">
                            <p:stCondLst>
                              <p:cond delay="0"/>
                            </p:stCondLst>
                            <p:childTnLst>
                              <p:par>
                                <p:cTn fill="hold" id="23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3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272" st="1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39">
                      <p:stCondLst>
                        <p:cond delay="indefinite"/>
                      </p:stCondLst>
                      <p:childTnLst>
                        <p:par>
                          <p:cTn fill="hold" id="240">
                            <p:stCondLst>
                              <p:cond delay="0"/>
                            </p:stCondLst>
                            <p:childTnLst>
                              <p:par>
                                <p:cTn fill="hold" id="24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327" st="2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3">
                      <p:stCondLst>
                        <p:cond delay="indefinite"/>
                      </p:stCondLst>
                      <p:childTnLst>
                        <p:par>
                          <p:cTn fill="hold" id="244">
                            <p:stCondLst>
                              <p:cond delay="0"/>
                            </p:stCondLst>
                            <p:childTnLst>
                              <p:par>
                                <p:cTn fill="hold" id="24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4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356" st="3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7">
                      <p:stCondLst>
                        <p:cond delay="indefinite"/>
                      </p:stCondLst>
                      <p:childTnLst>
                        <p:par>
                          <p:cTn fill="hold" id="248">
                            <p:stCondLst>
                              <p:cond delay="0"/>
                            </p:stCondLst>
                            <p:childTnLst>
                              <p:par>
                                <p:cTn fill="hold" id="24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381" st="3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51">
                      <p:stCondLst>
                        <p:cond delay="indefinite"/>
                      </p:stCondLst>
                      <p:childTnLst>
                        <p:par>
                          <p:cTn fill="hold" id="252">
                            <p:stCondLst>
                              <p:cond delay="0"/>
                            </p:stCondLst>
                            <p:childTnLst>
                              <p:par>
                                <p:cTn fill="hold" id="25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5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428" st="3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55">
                      <p:stCondLst>
                        <p:cond delay="indefinite"/>
                      </p:stCondLst>
                      <p:childTnLst>
                        <p:par>
                          <p:cTn fill="hold" id="256">
                            <p:stCondLst>
                              <p:cond delay="0"/>
                            </p:stCondLst>
                            <p:childTnLst>
                              <p:par>
                                <p:cTn fill="hold" id="25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5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450" st="4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59">
                      <p:stCondLst>
                        <p:cond delay="indefinite"/>
                      </p:stCondLst>
                      <p:childTnLst>
                        <p:par>
                          <p:cTn fill="hold" id="260">
                            <p:stCondLst>
                              <p:cond delay="0"/>
                            </p:stCondLst>
                            <p:childTnLst>
                              <p:par>
                                <p:cTn fill="hold" id="26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482" st="4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TextShape 1"/>
          <p:cNvSpPr txBox="1"/>
          <p:nvPr/>
        </p:nvSpPr>
        <p:spPr>
          <a:xfrm>
            <a:off x="457200" y="274680"/>
            <a:ext cx="8229240" cy="12819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3200">
                <a:solidFill>
                  <a:srgbClr val="2da2bf"/>
                </a:solidFill>
                <a:latin typeface="Calibri"/>
              </a:rPr>
              <a:t>Activate:</a:t>
            </a:r>
            <a:endParaRPr/>
          </a:p>
        </p:txBody>
      </p:sp>
      <p:sp>
        <p:nvSpPr>
          <p:cNvPr id="157" name="TextShape 2"/>
          <p:cNvSpPr txBox="1"/>
          <p:nvPr/>
        </p:nvSpPr>
        <p:spPr>
          <a:xfrm>
            <a:off x="424080" y="1340640"/>
            <a:ext cx="8229240" cy="50403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  <a:buFont typeface="Arial"/>
              <a:buAutoNum type="arabicPeriod"/>
            </a:pPr>
            <a:r>
              <a:rPr lang="fi-FI" sz="2400">
                <a:solidFill>
                  <a:srgbClr val="808080"/>
                </a:solidFill>
                <a:latin typeface="Calibri"/>
              </a:rPr>
              <a:t>Mr Somebody wakes up ……..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(kuudelta aamulla).</a:t>
            </a:r>
            <a:endParaRPr/>
          </a:p>
          <a:p>
            <a:pPr>
              <a:lnSpc>
                <a:spcPct val="100000"/>
              </a:lnSpc>
              <a:buFont typeface="Arial"/>
              <a:buAutoNum type="arabicPeriod"/>
            </a:pPr>
            <a:r>
              <a:rPr lang="fi-FI" sz="2400">
                <a:solidFill>
                  <a:srgbClr val="808080"/>
                </a:solidFill>
                <a:latin typeface="Calibri"/>
              </a:rPr>
              <a:t>When it’s …….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(klo 6:30)</a:t>
            </a:r>
            <a:r>
              <a:rPr lang="fi-FI" sz="2400">
                <a:solidFill>
                  <a:srgbClr val="808080"/>
                </a:solidFill>
                <a:latin typeface="Calibri"/>
              </a:rPr>
              <a:t>, he has finished his shower.</a:t>
            </a:r>
            <a:endParaRPr/>
          </a:p>
          <a:p>
            <a:pPr>
              <a:lnSpc>
                <a:spcPct val="100000"/>
              </a:lnSpc>
              <a:buFont typeface="Arial"/>
              <a:buAutoNum type="arabicPeriod"/>
            </a:pPr>
            <a:r>
              <a:rPr lang="fi-FI" sz="2400">
                <a:solidFill>
                  <a:srgbClr val="808080"/>
                </a:solidFill>
                <a:latin typeface="Calibri"/>
              </a:rPr>
              <a:t>He has ……..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(varttitunti) </a:t>
            </a:r>
            <a:r>
              <a:rPr lang="fi-FI" sz="2400">
                <a:solidFill>
                  <a:srgbClr val="808080"/>
                </a:solidFill>
                <a:latin typeface="Calibri"/>
              </a:rPr>
              <a:t>to drink his morning coffee and leave for work.</a:t>
            </a:r>
            <a:endParaRPr/>
          </a:p>
          <a:p>
            <a:pPr>
              <a:lnSpc>
                <a:spcPct val="100000"/>
              </a:lnSpc>
              <a:buFont typeface="Arial"/>
              <a:buAutoNum type="arabicPeriod"/>
            </a:pPr>
            <a:r>
              <a:rPr lang="fi-FI" sz="2400">
                <a:solidFill>
                  <a:srgbClr val="808080"/>
                </a:solidFill>
                <a:latin typeface="Calibri"/>
              </a:rPr>
              <a:t>……</a:t>
            </a:r>
            <a:r>
              <a:rPr lang="fi-FI" sz="2400">
                <a:solidFill>
                  <a:srgbClr val="808080"/>
                </a:solidFill>
                <a:latin typeface="Calibri"/>
              </a:rPr>
              <a:t>..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 (Noin puoli kahdeksalta) </a:t>
            </a:r>
            <a:r>
              <a:rPr lang="fi-FI" sz="2400">
                <a:solidFill>
                  <a:srgbClr val="808080"/>
                </a:solidFill>
                <a:latin typeface="Calibri"/>
              </a:rPr>
              <a:t>he arrives at the office.</a:t>
            </a:r>
            <a:endParaRPr/>
          </a:p>
          <a:p>
            <a:pPr>
              <a:lnSpc>
                <a:spcPct val="100000"/>
              </a:lnSpc>
              <a:buFont typeface="Arial"/>
              <a:buAutoNum type="arabicPeriod"/>
            </a:pPr>
            <a:r>
              <a:rPr lang="fi-FI" sz="2400">
                <a:solidFill>
                  <a:srgbClr val="808080"/>
                </a:solidFill>
                <a:latin typeface="Calibri"/>
              </a:rPr>
              <a:t>……</a:t>
            </a:r>
            <a:r>
              <a:rPr lang="fi-FI" sz="2400">
                <a:solidFill>
                  <a:srgbClr val="808080"/>
                </a:solidFill>
                <a:latin typeface="Calibri"/>
              </a:rPr>
              <a:t>..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 (Puoliltapäivin) </a:t>
            </a:r>
            <a:r>
              <a:rPr lang="fi-FI" sz="2400">
                <a:solidFill>
                  <a:srgbClr val="808080"/>
                </a:solidFill>
                <a:latin typeface="Calibri"/>
              </a:rPr>
              <a:t>he goes out for lunch.</a:t>
            </a:r>
            <a:endParaRPr/>
          </a:p>
          <a:p>
            <a:pPr>
              <a:lnSpc>
                <a:spcPct val="100000"/>
              </a:lnSpc>
              <a:buFont typeface="Arial"/>
              <a:buAutoNum type="arabicPeriod"/>
            </a:pPr>
            <a:r>
              <a:rPr lang="fi-FI" sz="2400">
                <a:solidFill>
                  <a:srgbClr val="808080"/>
                </a:solidFill>
                <a:latin typeface="Calibri"/>
              </a:rPr>
              <a:t>The second meeting of the day starts ……..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(klo 14:50).</a:t>
            </a:r>
            <a:endParaRPr/>
          </a:p>
          <a:p>
            <a:pPr>
              <a:lnSpc>
                <a:spcPct val="100000"/>
              </a:lnSpc>
              <a:buFont typeface="Arial"/>
              <a:buAutoNum type="arabicPeriod"/>
            </a:pPr>
            <a:r>
              <a:rPr lang="fi-FI" sz="2400">
                <a:solidFill>
                  <a:srgbClr val="808080"/>
                </a:solidFill>
                <a:latin typeface="Calibri"/>
              </a:rPr>
              <a:t>……</a:t>
            </a:r>
            <a:r>
              <a:rPr lang="fi-FI" sz="2400">
                <a:solidFill>
                  <a:srgbClr val="808080"/>
                </a:solidFill>
                <a:latin typeface="Calibri"/>
              </a:rPr>
              <a:t>..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 (klo 17:05) </a:t>
            </a:r>
            <a:r>
              <a:rPr lang="fi-FI" sz="2400">
                <a:solidFill>
                  <a:srgbClr val="808080"/>
                </a:solidFill>
                <a:latin typeface="Calibri"/>
              </a:rPr>
              <a:t>he closes the office door behind him and is back home ……..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(klo 18:00).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	</a:t>
            </a:r>
            <a:endParaRPr/>
          </a:p>
          <a:p>
            <a:r>
              <a:rPr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lang="fi-FI" sz="1400">
                <a:solidFill>
                  <a:srgbClr val="2da2bf"/>
                </a:solidFill>
                <a:latin typeface="Calibri"/>
              </a:rPr>
              <a:t>	</a:t>
            </a:r>
            <a:r>
              <a:rPr lang="fi-FI" sz="1400">
                <a:solidFill>
                  <a:srgbClr val="2da2bf"/>
                </a:solidFill>
                <a:latin typeface="Calibri"/>
              </a:rPr>
              <a:t>Key &gt;&gt;&gt;</a:t>
            </a:r>
            <a:endParaRPr/>
          </a:p>
        </p:txBody>
      </p:sp>
    </p:spTree>
  </p:cSld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extShape 1"/>
          <p:cNvSpPr txBox="1"/>
          <p:nvPr/>
        </p:nvSpPr>
        <p:spPr>
          <a:xfrm>
            <a:off x="457200" y="274680"/>
            <a:ext cx="8229240" cy="12603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3200">
                <a:solidFill>
                  <a:srgbClr val="2da2bf"/>
                </a:solidFill>
                <a:latin typeface="Calibri"/>
              </a:rPr>
              <a:t>Activate:</a:t>
            </a:r>
            <a:endParaRPr/>
          </a:p>
        </p:txBody>
      </p:sp>
      <p:sp>
        <p:nvSpPr>
          <p:cNvPr id="159" name="TextShape 2"/>
          <p:cNvSpPr txBox="1"/>
          <p:nvPr/>
        </p:nvSpPr>
        <p:spPr>
          <a:xfrm>
            <a:off x="424080" y="1268640"/>
            <a:ext cx="8229240" cy="5112360"/>
          </a:xfrm>
          <a:prstGeom prst="rect">
            <a:avLst/>
          </a:prstGeom>
        </p:spPr>
        <p:txBody>
          <a:bodyPr anchor="ctr"/>
          <a:p>
            <a:pPr>
              <a:lnSpc>
                <a:spcPct val="200000"/>
              </a:lnSpc>
              <a:buFont typeface="Arial"/>
              <a:buAutoNum type="arabicPeriod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Mr Somebody wakes up …….. (kuudelta aamulla).</a:t>
            </a:r>
            <a:endParaRPr/>
          </a:p>
          <a:p>
            <a:pPr>
              <a:lnSpc>
                <a:spcPct val="200000"/>
              </a:lnSpc>
              <a:buFont typeface="Arial"/>
              <a:buAutoNum type="arabicPeriod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When it’s ……. (klo 6:30), he has finished his shower.</a:t>
            </a:r>
            <a:endParaRPr/>
          </a:p>
          <a:p>
            <a:pPr>
              <a:lnSpc>
                <a:spcPct val="200000"/>
              </a:lnSpc>
              <a:buFont typeface="Arial"/>
              <a:buAutoNum type="arabicPeriod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He has …….. (varttitunti) to drink his morning coffee and leave for work.</a:t>
            </a:r>
            <a:endParaRPr/>
          </a:p>
          <a:p>
            <a:pPr>
              <a:lnSpc>
                <a:spcPct val="200000"/>
              </a:lnSpc>
              <a:buFont typeface="Arial"/>
              <a:buAutoNum type="arabicPeriod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……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.. (Noin puoli kahdeksalta) he arrives at the office.</a:t>
            </a:r>
            <a:endParaRPr/>
          </a:p>
        </p:txBody>
      </p:sp>
      <p:sp>
        <p:nvSpPr>
          <p:cNvPr id="160" name="CustomShape 3"/>
          <p:cNvSpPr/>
          <p:nvPr/>
        </p:nvSpPr>
        <p:spPr>
          <a:xfrm>
            <a:off x="2647080" y="1937520"/>
            <a:ext cx="4320000" cy="45612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at six am / at six in the morning</a:t>
            </a:r>
            <a:endParaRPr/>
          </a:p>
        </p:txBody>
      </p:sp>
      <p:sp>
        <p:nvSpPr>
          <p:cNvPr id="161" name="CustomShape 4"/>
          <p:cNvSpPr/>
          <p:nvPr/>
        </p:nvSpPr>
        <p:spPr>
          <a:xfrm>
            <a:off x="1691640" y="2931480"/>
            <a:ext cx="1944000" cy="45612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half (past) six</a:t>
            </a:r>
            <a:endParaRPr/>
          </a:p>
        </p:txBody>
      </p:sp>
      <p:sp>
        <p:nvSpPr>
          <p:cNvPr id="162" name="CustomShape 5"/>
          <p:cNvSpPr/>
          <p:nvPr/>
        </p:nvSpPr>
        <p:spPr>
          <a:xfrm>
            <a:off x="899640" y="3842640"/>
            <a:ext cx="2952000" cy="45612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a quarter of an hour</a:t>
            </a:r>
            <a:endParaRPr/>
          </a:p>
        </p:txBody>
      </p:sp>
      <p:sp>
        <p:nvSpPr>
          <p:cNvPr id="163" name="CustomShape 6"/>
          <p:cNvSpPr/>
          <p:nvPr/>
        </p:nvSpPr>
        <p:spPr>
          <a:xfrm>
            <a:off x="755640" y="5517360"/>
            <a:ext cx="4320000" cy="45612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At around/about half past eight</a:t>
            </a:r>
            <a:endParaRPr/>
          </a:p>
        </p:txBody>
      </p:sp>
    </p:spTree>
  </p:cSld>
  <p:timing>
    <p:tnLst>
      <p:par>
        <p:cTn dur="indefinite" id="263" nodeType="tmRoot" restart="never">
          <p:childTnLst>
            <p:seq>
              <p:cTn dur="indefinite" id="264" nodeType="mainSeq">
                <p:childTnLst>
                  <p:par>
                    <p:cTn fill="hold" id="265">
                      <p:stCondLst>
                        <p:cond delay="indefinite"/>
                      </p:stCondLst>
                      <p:childTnLst>
                        <p:par>
                          <p:cTn fill="hold" id="266">
                            <p:stCondLst>
                              <p:cond delay="0"/>
                            </p:stCondLst>
                            <p:childTnLst>
                              <p:par>
                                <p:cTn fill="hold" id="26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6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69">
                      <p:stCondLst>
                        <p:cond delay="indefinite"/>
                      </p:stCondLst>
                      <p:childTnLst>
                        <p:par>
                          <p:cTn fill="hold" id="270">
                            <p:stCondLst>
                              <p:cond delay="0"/>
                            </p:stCondLst>
                            <p:childTnLst>
                              <p:par>
                                <p:cTn fill="hold" id="27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73">
                      <p:stCondLst>
                        <p:cond delay="indefinite"/>
                      </p:stCondLst>
                      <p:childTnLst>
                        <p:par>
                          <p:cTn fill="hold" id="274">
                            <p:stCondLst>
                              <p:cond delay="0"/>
                            </p:stCondLst>
                            <p:childTnLst>
                              <p:par>
                                <p:cTn fill="hold" id="27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77">
                      <p:stCondLst>
                        <p:cond delay="indefinite"/>
                      </p:stCondLst>
                      <p:childTnLst>
                        <p:par>
                          <p:cTn fill="hold" id="278">
                            <p:stCondLst>
                              <p:cond delay="0"/>
                            </p:stCondLst>
                            <p:childTnLst>
                              <p:par>
                                <p:cTn fill="hold" id="27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TextShape 1"/>
          <p:cNvSpPr txBox="1"/>
          <p:nvPr/>
        </p:nvSpPr>
        <p:spPr>
          <a:xfrm>
            <a:off x="425520" y="477000"/>
            <a:ext cx="8229240" cy="11962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3200">
                <a:solidFill>
                  <a:srgbClr val="2da2bf"/>
                </a:solidFill>
                <a:latin typeface="Calibri"/>
              </a:rPr>
              <a:t>Activate:</a:t>
            </a:r>
            <a:endParaRPr/>
          </a:p>
        </p:txBody>
      </p:sp>
      <p:sp>
        <p:nvSpPr>
          <p:cNvPr id="165" name="TextShape 2"/>
          <p:cNvSpPr txBox="1"/>
          <p:nvPr/>
        </p:nvSpPr>
        <p:spPr>
          <a:xfrm>
            <a:off x="424080" y="1772640"/>
            <a:ext cx="8229240" cy="4320000"/>
          </a:xfrm>
          <a:prstGeom prst="rect">
            <a:avLst/>
          </a:prstGeom>
        </p:spPr>
        <p:txBody>
          <a:bodyPr anchor="ctr"/>
          <a:p>
            <a:pPr>
              <a:lnSpc>
                <a:spcPct val="2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5.   …….. (Puoliltapäivin) he goes out for lunch.</a:t>
            </a:r>
            <a:endParaRPr/>
          </a:p>
          <a:p>
            <a:pPr>
              <a:lnSpc>
                <a:spcPct val="2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6.   The second meeting of the day starts …….. (klo 14:50).</a:t>
            </a:r>
            <a:endParaRPr/>
          </a:p>
          <a:p>
            <a:pPr>
              <a:lnSpc>
                <a:spcPct val="200000"/>
              </a:lnSpc>
              <a:buFont typeface="Arial"/>
              <a:buAutoNum type="arabicPeriod"/>
            </a:pPr>
            <a:r>
              <a:rPr lang="fi-FI" sz="2400">
                <a:solidFill>
                  <a:srgbClr val="2da2bf"/>
                </a:solidFill>
                <a:latin typeface="Calibri"/>
              </a:rPr>
              <a:t>……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.. (klo 17:05) he closes the office door behind him and is </a:t>
            </a:r>
            <a:endParaRPr/>
          </a:p>
          <a:p>
            <a:pPr>
              <a:lnSpc>
                <a:spcPct val="2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     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back home …….. (klo 18:00).</a:t>
            </a:r>
            <a:endParaRPr/>
          </a:p>
        </p:txBody>
      </p:sp>
      <p:sp>
        <p:nvSpPr>
          <p:cNvPr id="166" name="CustomShape 3"/>
          <p:cNvSpPr/>
          <p:nvPr/>
        </p:nvSpPr>
        <p:spPr>
          <a:xfrm>
            <a:off x="755640" y="2423160"/>
            <a:ext cx="1151640" cy="45612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At noon</a:t>
            </a:r>
            <a:endParaRPr/>
          </a:p>
        </p:txBody>
      </p:sp>
      <p:sp>
        <p:nvSpPr>
          <p:cNvPr id="167" name="CustomShape 4"/>
          <p:cNvSpPr/>
          <p:nvPr/>
        </p:nvSpPr>
        <p:spPr>
          <a:xfrm>
            <a:off x="5148000" y="3471480"/>
            <a:ext cx="2412360" cy="45612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at ten to/of three</a:t>
            </a:r>
            <a:endParaRPr/>
          </a:p>
        </p:txBody>
      </p:sp>
      <p:sp>
        <p:nvSpPr>
          <p:cNvPr id="168" name="CustomShape 5"/>
          <p:cNvSpPr/>
          <p:nvPr/>
        </p:nvSpPr>
        <p:spPr>
          <a:xfrm>
            <a:off x="2014920" y="5400720"/>
            <a:ext cx="4320000" cy="45612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at six pm / at six in the evening</a:t>
            </a:r>
            <a:endParaRPr/>
          </a:p>
        </p:txBody>
      </p:sp>
      <p:sp>
        <p:nvSpPr>
          <p:cNvPr id="169" name="CustomShape 6"/>
          <p:cNvSpPr/>
          <p:nvPr/>
        </p:nvSpPr>
        <p:spPr>
          <a:xfrm>
            <a:off x="755640" y="4441680"/>
            <a:ext cx="2916720" cy="456120"/>
          </a:xfrm>
          <a:prstGeom prst="rect">
            <a:avLst/>
          </a:prstGeom>
          <a:noFill/>
          <a:ln>
            <a:noFill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i="1" lang="fi-FI" sz="2400">
                <a:solidFill>
                  <a:srgbClr val="808080"/>
                </a:solidFill>
                <a:latin typeface="Calibri"/>
              </a:rPr>
              <a:t>At five past/after five</a:t>
            </a:r>
            <a:endParaRPr/>
          </a:p>
        </p:txBody>
      </p:sp>
    </p:spTree>
  </p:cSld>
  <p:timing>
    <p:tnLst>
      <p:par>
        <p:cTn dur="indefinite" id="281" nodeType="tmRoot" restart="never">
          <p:childTnLst>
            <p:seq>
              <p:cTn dur="indefinite" id="282" nodeType="mainSeq">
                <p:childTnLst>
                  <p:par>
                    <p:cTn fill="hold" id="283">
                      <p:stCondLst>
                        <p:cond delay="indefinite"/>
                      </p:stCondLst>
                      <p:childTnLst>
                        <p:par>
                          <p:cTn fill="hold" id="284">
                            <p:stCondLst>
                              <p:cond delay="0"/>
                            </p:stCondLst>
                            <p:childTnLst>
                              <p:par>
                                <p:cTn fill="hold" id="28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8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87">
                      <p:stCondLst>
                        <p:cond delay="indefinite"/>
                      </p:stCondLst>
                      <p:childTnLst>
                        <p:par>
                          <p:cTn fill="hold" id="288">
                            <p:stCondLst>
                              <p:cond delay="0"/>
                            </p:stCondLst>
                            <p:childTnLst>
                              <p:par>
                                <p:cTn fill="hold" id="28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1">
                      <p:stCondLst>
                        <p:cond delay="indefinite"/>
                      </p:stCondLst>
                      <p:childTnLst>
                        <p:par>
                          <p:cTn fill="hold" id="292">
                            <p:stCondLst>
                              <p:cond delay="0"/>
                            </p:stCondLst>
                            <p:childTnLst>
                              <p:par>
                                <p:cTn fill="hold" id="29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9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5">
                      <p:stCondLst>
                        <p:cond delay="indefinite"/>
                      </p:stCondLst>
                      <p:childTnLst>
                        <p:par>
                          <p:cTn fill="hold" id="296">
                            <p:stCondLst>
                              <p:cond delay="0"/>
                            </p:stCondLst>
                            <p:childTnLst>
                              <p:par>
                                <p:cTn fill="hold" id="29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9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