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9" r:id="rId4"/>
    <p:sldId id="277" r:id="rId5"/>
    <p:sldId id="273" r:id="rId6"/>
    <p:sldId id="274" r:id="rId7"/>
    <p:sldId id="275" r:id="rId8"/>
    <p:sldId id="280" r:id="rId9"/>
    <p:sldId id="278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7" r:id="rId19"/>
    <p:sldId id="269" r:id="rId20"/>
    <p:sldId id="270" r:id="rId21"/>
    <p:sldId id="271" r:id="rId22"/>
    <p:sldId id="272" r:id="rId2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1B2A9-1BE6-4AEF-9CDF-ABCEA5ECCB64}" type="datetimeFigureOut">
              <a:rPr lang="fi-FI" smtClean="0"/>
              <a:pPr/>
              <a:t>29.10.2017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1546D-3762-4E4E-8B9F-F1562ECA70F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1B2A9-1BE6-4AEF-9CDF-ABCEA5ECCB64}" type="datetimeFigureOut">
              <a:rPr lang="fi-FI" smtClean="0"/>
              <a:pPr/>
              <a:t>29.10.2017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1546D-3762-4E4E-8B9F-F1562ECA70F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1B2A9-1BE6-4AEF-9CDF-ABCEA5ECCB64}" type="datetimeFigureOut">
              <a:rPr lang="fi-FI" smtClean="0"/>
              <a:pPr/>
              <a:t>29.10.2017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1546D-3762-4E4E-8B9F-F1562ECA70F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1B2A9-1BE6-4AEF-9CDF-ABCEA5ECCB64}" type="datetimeFigureOut">
              <a:rPr lang="fi-FI" smtClean="0"/>
              <a:pPr/>
              <a:t>29.10.2017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1546D-3762-4E4E-8B9F-F1562ECA70F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1B2A9-1BE6-4AEF-9CDF-ABCEA5ECCB64}" type="datetimeFigureOut">
              <a:rPr lang="fi-FI" smtClean="0"/>
              <a:pPr/>
              <a:t>29.10.2017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1546D-3762-4E4E-8B9F-F1562ECA70F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1B2A9-1BE6-4AEF-9CDF-ABCEA5ECCB64}" type="datetimeFigureOut">
              <a:rPr lang="fi-FI" smtClean="0"/>
              <a:pPr/>
              <a:t>29.10.2017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1546D-3762-4E4E-8B9F-F1562ECA70F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1B2A9-1BE6-4AEF-9CDF-ABCEA5ECCB64}" type="datetimeFigureOut">
              <a:rPr lang="fi-FI" smtClean="0"/>
              <a:pPr/>
              <a:t>29.10.2017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1546D-3762-4E4E-8B9F-F1562ECA70F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1B2A9-1BE6-4AEF-9CDF-ABCEA5ECCB64}" type="datetimeFigureOut">
              <a:rPr lang="fi-FI" smtClean="0"/>
              <a:pPr/>
              <a:t>29.10.2017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1546D-3762-4E4E-8B9F-F1562ECA70F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1B2A9-1BE6-4AEF-9CDF-ABCEA5ECCB64}" type="datetimeFigureOut">
              <a:rPr lang="fi-FI" smtClean="0"/>
              <a:pPr/>
              <a:t>29.10.2017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1546D-3762-4E4E-8B9F-F1562ECA70F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1B2A9-1BE6-4AEF-9CDF-ABCEA5ECCB64}" type="datetimeFigureOut">
              <a:rPr lang="fi-FI" smtClean="0"/>
              <a:pPr/>
              <a:t>29.10.2017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1546D-3762-4E4E-8B9F-F1562ECA70F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1B2A9-1BE6-4AEF-9CDF-ABCEA5ECCB64}" type="datetimeFigureOut">
              <a:rPr lang="fi-FI" smtClean="0"/>
              <a:pPr/>
              <a:t>29.10.2017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1546D-3762-4E4E-8B9F-F1562ECA70F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1B2A9-1BE6-4AEF-9CDF-ABCEA5ECCB64}" type="datetimeFigureOut">
              <a:rPr lang="fi-FI" smtClean="0"/>
              <a:pPr/>
              <a:t>29.10.2017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1546D-3762-4E4E-8B9F-F1562ECA70FB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Miten kasvan Jumalan yhteyteen?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fi-FI" sz="2400" dirty="0">
                <a:solidFill>
                  <a:schemeClr val="tx2"/>
                </a:solidFill>
              </a:rPr>
              <a:t>Teksti: </a:t>
            </a:r>
            <a:r>
              <a:rPr lang="fi-FI" sz="2400" dirty="0" err="1">
                <a:solidFill>
                  <a:schemeClr val="tx2"/>
                </a:solidFill>
              </a:rPr>
              <a:t>Ortoboxi.fi</a:t>
            </a:r>
            <a:r>
              <a:rPr lang="fi-FI" sz="2400" dirty="0">
                <a:solidFill>
                  <a:schemeClr val="tx2"/>
                </a:solidFill>
              </a:rPr>
              <a:t> ja Stefan Holm: Kirkon jäsenenä – Oppikirja 9. luokalle, kpl </a:t>
            </a:r>
            <a:r>
              <a:rPr lang="fi-FI" sz="2400" dirty="0" smtClean="0">
                <a:solidFill>
                  <a:schemeClr val="tx2"/>
                </a:solidFill>
              </a:rPr>
              <a:t>11 </a:t>
            </a:r>
          </a:p>
          <a:p>
            <a:pPr algn="l">
              <a:defRPr/>
            </a:pPr>
            <a:r>
              <a:rPr lang="fi-FI" sz="2400" dirty="0" smtClean="0">
                <a:solidFill>
                  <a:schemeClr val="tx2"/>
                </a:solidFill>
              </a:rPr>
              <a:t>Kuvat</a:t>
            </a:r>
            <a:r>
              <a:rPr lang="fi-FI" sz="2400" dirty="0">
                <a:solidFill>
                  <a:schemeClr val="tx2"/>
                </a:solidFill>
              </a:rPr>
              <a:t>: </a:t>
            </a:r>
            <a:r>
              <a:rPr lang="fi-FI" sz="2400" dirty="0" err="1">
                <a:solidFill>
                  <a:schemeClr val="tx2"/>
                </a:solidFill>
              </a:rPr>
              <a:t>www.ortoboxi.fi</a:t>
            </a:r>
            <a:endParaRPr lang="fi-FI" sz="2400" dirty="0">
              <a:solidFill>
                <a:schemeClr val="tx2"/>
              </a:solidFill>
            </a:endParaRPr>
          </a:p>
          <a:p>
            <a:endParaRPr lang="fi-FI" dirty="0"/>
          </a:p>
        </p:txBody>
      </p:sp>
      <p:pic>
        <p:nvPicPr>
          <p:cNvPr id="4" name="Picture 2" descr="D:\KIRSI\Kuvitukset\Ullan nettisivut\Bannerit\logopienennetty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350" y="5157788"/>
            <a:ext cx="3119438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>
                <a:solidFill>
                  <a:schemeClr val="accent1"/>
                </a:solidFill>
              </a:rPr>
              <a:t>Luomiskertomuksen suunnitelmana </a:t>
            </a:r>
            <a:r>
              <a:rPr lang="fi-FI" dirty="0" smtClean="0">
                <a:solidFill>
                  <a:schemeClr val="accent1"/>
                </a:solidFill>
              </a:rPr>
              <a:t>oli kuva ja kaltaisuus.</a:t>
            </a:r>
          </a:p>
          <a:p>
            <a:pPr>
              <a:buNone/>
            </a:pPr>
            <a:endParaRPr lang="fi-FI" dirty="0" smtClean="0">
              <a:solidFill>
                <a:schemeClr val="accent1"/>
              </a:solidFill>
            </a:endParaRPr>
          </a:p>
          <a:p>
            <a:r>
              <a:rPr lang="fi-FI" dirty="0" smtClean="0">
                <a:solidFill>
                  <a:schemeClr val="accent1"/>
                </a:solidFill>
              </a:rPr>
              <a:t>Lopputuloksena mainitaan kuva.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/>
              <a:t>Ihminen on Jumalan kuva (väärintekijänäkin). 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i-FI" dirty="0" smtClean="0"/>
              <a:t>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Jumalan kuva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Merkitsee:</a:t>
            </a:r>
          </a:p>
          <a:p>
            <a:r>
              <a:rPr lang="fi-FI" dirty="0" smtClean="0"/>
              <a:t>Olemista persoonana</a:t>
            </a:r>
          </a:p>
          <a:p>
            <a:r>
              <a:rPr lang="fi-FI" dirty="0" smtClean="0"/>
              <a:t>Kyky ajatella</a:t>
            </a:r>
          </a:p>
          <a:p>
            <a:r>
              <a:rPr lang="fi-FI" dirty="0" smtClean="0"/>
              <a:t>Järki</a:t>
            </a:r>
          </a:p>
          <a:p>
            <a:r>
              <a:rPr lang="fi-FI" dirty="0" smtClean="0"/>
              <a:t>Vapaa tahto</a:t>
            </a:r>
          </a:p>
          <a:p>
            <a:r>
              <a:rPr lang="fi-FI" dirty="0" smtClean="0"/>
              <a:t>Kyky luoda uutta</a:t>
            </a:r>
          </a:p>
          <a:p>
            <a:pPr>
              <a:buNone/>
            </a:pP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accent1"/>
                </a:solidFill>
              </a:rPr>
              <a:t>Kaltaisuus</a:t>
            </a:r>
            <a:endParaRPr lang="fi-FI" dirty="0">
              <a:solidFill>
                <a:schemeClr val="accent1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accent1"/>
                </a:solidFill>
              </a:rPr>
              <a:t>Ihmisen tulisi olla myös Jumalan kaltainen</a:t>
            </a:r>
          </a:p>
          <a:p>
            <a:pPr>
              <a:buNone/>
            </a:pPr>
            <a:endParaRPr lang="fi-FI" dirty="0" smtClean="0">
              <a:solidFill>
                <a:schemeClr val="accent1"/>
              </a:solidFill>
            </a:endParaRPr>
          </a:p>
          <a:p>
            <a:r>
              <a:rPr lang="fi-FI" dirty="0" smtClean="0">
                <a:solidFill>
                  <a:schemeClr val="accent1"/>
                </a:solidFill>
              </a:rPr>
              <a:t>Se on annettu tehtävä ja päämäärä.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Ihmisellä on vapaa tahto.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 smtClean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dirty="0" smtClean="0"/>
              <a:t> </a:t>
            </a:r>
            <a:endParaRPr lang="fi-FI" dirty="0"/>
          </a:p>
        </p:txBody>
      </p:sp>
      <p:pic>
        <p:nvPicPr>
          <p:cNvPr id="10242" name="Picture 2" descr="http://i3.kym-cdn.com/photos/images/newsfeed/000/895/815/b7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2276872"/>
            <a:ext cx="5198437" cy="38884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dirty="0" smtClean="0">
                <a:solidFill>
                  <a:schemeClr val="accent1"/>
                </a:solidFill>
              </a:rPr>
              <a:t>Jumala loi ihmisen mieheksi ja naiseksi.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/>
              <a:t>Ihminen on ihminen voidessaan kohdata toisen persoonan. </a:t>
            </a:r>
          </a:p>
          <a:p>
            <a:pPr>
              <a:buNone/>
            </a:pPr>
            <a:endParaRPr lang="fi-FI" dirty="0" smtClean="0"/>
          </a:p>
          <a:p>
            <a:endParaRPr lang="fi-FI" dirty="0" smtClean="0"/>
          </a:p>
          <a:p>
            <a:r>
              <a:rPr lang="fi-FI" sz="1900" i="1" dirty="0" smtClean="0">
                <a:solidFill>
                  <a:schemeClr val="tx2"/>
                </a:solidFill>
              </a:rPr>
              <a:t>Vanhurskaiden</a:t>
            </a:r>
            <a:br>
              <a:rPr lang="fi-FI" sz="1900" i="1" dirty="0" smtClean="0">
                <a:solidFill>
                  <a:schemeClr val="tx2"/>
                </a:solidFill>
              </a:rPr>
            </a:br>
            <a:r>
              <a:rPr lang="fi-FI" sz="1900" i="1" dirty="0" smtClean="0">
                <a:solidFill>
                  <a:schemeClr val="tx2"/>
                </a:solidFill>
              </a:rPr>
              <a:t>Joakimin ja Annan rakkaus -ikoni</a:t>
            </a:r>
            <a:endParaRPr lang="fi-FI" sz="1900" dirty="0">
              <a:solidFill>
                <a:schemeClr val="tx2"/>
              </a:solidFill>
            </a:endParaRPr>
          </a:p>
        </p:txBody>
      </p:sp>
      <p:pic>
        <p:nvPicPr>
          <p:cNvPr id="5" name="Sisällön paikkamerkki 4" descr="pyhat_joakim_ja_anna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2271" y="1600200"/>
            <a:ext cx="313045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accent1"/>
                </a:solidFill>
              </a:rPr>
              <a:t>Kaltaiseksi tuleminen</a:t>
            </a:r>
            <a:endParaRPr lang="fi-FI" dirty="0">
              <a:solidFill>
                <a:schemeClr val="accent1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Jumalan kaltaiseksi tuleminen ei tarkoita Jumalaksi tulemista.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/>
              <a:t>Tätä kasvua kutsutaan nimellä </a:t>
            </a:r>
            <a:r>
              <a:rPr lang="fi-FI" b="1" dirty="0" err="1" smtClean="0"/>
              <a:t>theosis</a:t>
            </a:r>
            <a:r>
              <a:rPr lang="fi-FI" dirty="0" smtClean="0"/>
              <a:t> (kreik.) ja se voidaan suomentaa ”jumaloituminen”.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dirty="0" smtClean="0"/>
              <a:t>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Se on Jumalan rakkauden vastaanottamista ja edelleen jakamista. 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dirty="0" smtClean="0"/>
              <a:t> </a:t>
            </a:r>
            <a:endParaRPr lang="fi-FI" dirty="0"/>
          </a:p>
        </p:txBody>
      </p:sp>
      <p:pic>
        <p:nvPicPr>
          <p:cNvPr id="7170" name="Picture 2" descr="http://hyvejohtajuus.fi/wp-content/uploads/2008/12/Rakkaus-on...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1628800"/>
            <a:ext cx="4531620" cy="33843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86808" cy="4525963"/>
          </a:xfrm>
        </p:spPr>
        <p:txBody>
          <a:bodyPr/>
          <a:lstStyle/>
          <a:p>
            <a:r>
              <a:rPr lang="fi-FI" dirty="0" smtClean="0">
                <a:solidFill>
                  <a:schemeClr val="accent1"/>
                </a:solidFill>
              </a:rPr>
              <a:t>Jumalan voi oppia tuntemaan hänen toimintansa kautta. </a:t>
            </a:r>
          </a:p>
          <a:p>
            <a:pPr>
              <a:buNone/>
            </a:pPr>
            <a:endParaRPr lang="fi-FI" dirty="0" smtClean="0">
              <a:solidFill>
                <a:schemeClr val="accent1"/>
              </a:solidFill>
            </a:endParaRPr>
          </a:p>
          <a:p>
            <a:r>
              <a:rPr lang="fi-FI" dirty="0" smtClean="0">
                <a:solidFill>
                  <a:schemeClr val="accent1"/>
                </a:solidFill>
              </a:rPr>
              <a:t>Se edellyttää uskoa, rukousta, käskyjen noudattamista ja jumalanpalveluselämään osallistumista. </a:t>
            </a:r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accent1"/>
                </a:solidFill>
              </a:rPr>
              <a:t>Ortodoksisessa perinteessä Jumalan kohtaamisella ei kehuskella.</a:t>
            </a:r>
          </a:p>
          <a:p>
            <a:pPr>
              <a:buNone/>
            </a:pPr>
            <a:endParaRPr lang="fi-FI" dirty="0" smtClean="0">
              <a:solidFill>
                <a:schemeClr val="accent1"/>
              </a:solidFill>
            </a:endParaRPr>
          </a:p>
          <a:p>
            <a:r>
              <a:rPr lang="fi-FI" dirty="0" smtClean="0">
                <a:solidFill>
                  <a:schemeClr val="accent1"/>
                </a:solidFill>
              </a:rPr>
              <a:t>Tuon pyhyyden voi aistia.</a:t>
            </a:r>
          </a:p>
          <a:p>
            <a:pPr>
              <a:buNone/>
            </a:pP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fi-FI" dirty="0" smtClean="0"/>
          </a:p>
          <a:p>
            <a:r>
              <a:rPr lang="fi-FI" dirty="0" smtClean="0"/>
              <a:t>Voidaksemme rakastaa lähimmäistä, tarvitsemme toisia ihmisiä.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 </a:t>
            </a:r>
            <a:endParaRPr lang="fi-FI" dirty="0"/>
          </a:p>
        </p:txBody>
      </p:sp>
      <p:pic>
        <p:nvPicPr>
          <p:cNvPr id="4098" name="Picture 2" descr="http://d3ac2fc8l4ni8x.cloudfront.net/13923571196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2708920"/>
            <a:ext cx="4457700" cy="28194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accent1"/>
                </a:solidFill>
              </a:rPr>
              <a:t>Luomiskertomus: </a:t>
            </a:r>
            <a:endParaRPr lang="fi-FI" dirty="0">
              <a:solidFill>
                <a:schemeClr val="accent1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i-FI" dirty="0" smtClean="0"/>
              <a:t>	</a:t>
            </a:r>
            <a:r>
              <a:rPr lang="fi-FI" dirty="0" smtClean="0">
                <a:solidFill>
                  <a:schemeClr val="accent1"/>
                </a:solidFill>
              </a:rPr>
              <a:t>”Tehkäämme ihminen, tehkäämme hänet kuvaksemme ja kaltaiseksemme. ”	</a:t>
            </a:r>
          </a:p>
          <a:p>
            <a:pPr>
              <a:buNone/>
            </a:pPr>
            <a:r>
              <a:rPr lang="fi-FI" dirty="0" smtClean="0">
                <a:solidFill>
                  <a:schemeClr val="accent1"/>
                </a:solidFill>
              </a:rPr>
              <a:t>	”Ja Jumala loi ihmisen kuvakseen, Jumalan kuvaksi Hän hänet loi, mieheksi ja naiseksi Hän loi heidät”</a:t>
            </a:r>
            <a:endParaRPr lang="fi-FI" dirty="0">
              <a:solidFill>
                <a:schemeClr val="accent1"/>
              </a:solidFill>
            </a:endParaRP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dirty="0" smtClean="0"/>
              <a:t> </a:t>
            </a:r>
            <a:endParaRPr lang="fi-FI" dirty="0"/>
          </a:p>
        </p:txBody>
      </p:sp>
      <p:pic>
        <p:nvPicPr>
          <p:cNvPr id="14338" name="Picture 2" descr="https://upload.wikimedia.org/wikipedia/commons/6/64/Creaci%C3%B3n_de_Ad%C3%A1n_(Miguel_%C3%81ngel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3429000"/>
            <a:ext cx="5688632" cy="2582712"/>
          </a:xfrm>
          <a:prstGeom prst="rect">
            <a:avLst/>
          </a:prstGeom>
          <a:noFill/>
        </p:spPr>
      </p:pic>
      <p:sp>
        <p:nvSpPr>
          <p:cNvPr id="6" name="Suorakulmio 5"/>
          <p:cNvSpPr/>
          <p:nvPr/>
        </p:nvSpPr>
        <p:spPr>
          <a:xfrm>
            <a:off x="755576" y="6381328"/>
            <a:ext cx="78123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 smtClean="0"/>
              <a:t>http://i0.kym-cdn.com/photos/images/original/001/027/603/1b4.gif</a:t>
            </a:r>
            <a:endParaRPr lang="fi-FI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 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dirty="0" smtClean="0">
                <a:solidFill>
                  <a:schemeClr val="accent1"/>
                </a:solidFill>
              </a:rPr>
              <a:t>Jumala on rakkaus.</a:t>
            </a:r>
          </a:p>
          <a:p>
            <a:pPr>
              <a:buNone/>
            </a:pPr>
            <a:endParaRPr lang="fi-FI" dirty="0" smtClean="0">
              <a:solidFill>
                <a:schemeClr val="accent1"/>
              </a:solidFill>
            </a:endParaRPr>
          </a:p>
          <a:p>
            <a:r>
              <a:rPr lang="fi-FI" dirty="0" smtClean="0">
                <a:solidFill>
                  <a:schemeClr val="accent1"/>
                </a:solidFill>
              </a:rPr>
              <a:t>Tätä voi verrata äidinrakkauteen: vaikka lapsi kiukuttelisi, äiti rakastaa ja hoivaa tätä, eikä hylkää.</a:t>
            </a:r>
          </a:p>
          <a:p>
            <a:pPr>
              <a:buNone/>
            </a:pPr>
            <a:r>
              <a:rPr lang="fi-FI" dirty="0" smtClean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dirty="0" smtClean="0"/>
              <a:t> </a:t>
            </a:r>
            <a:endParaRPr lang="fi-FI" dirty="0"/>
          </a:p>
        </p:txBody>
      </p:sp>
      <p:pic>
        <p:nvPicPr>
          <p:cNvPr id="3074" name="Picture 2" descr="https://scontent-ams3-1.xx.fbcdn.net/hphotos-xft1/v/t1.0-9/12806119_809408419165891_8859113699072337051_n.jpg?oh=17d385879f60a8232bd9130a212c1679&amp;oe=578473B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692696"/>
            <a:ext cx="4320479" cy="57606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Rakkaus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Rakkaudella on erilaisia asteita.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>
                <a:solidFill>
                  <a:schemeClr val="accent1"/>
                </a:solidFill>
              </a:rPr>
              <a:t>Miehen ja naisen välinen rakkaus (ei ole aina pyyteetöntä, odotuksena on vastarakkaus)</a:t>
            </a:r>
            <a:endParaRPr lang="fi-FI" dirty="0">
              <a:solidFill>
                <a:schemeClr val="accent1"/>
              </a:solidFill>
            </a:endParaRP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 </a:t>
            </a:r>
            <a:endParaRPr lang="fi-FI" dirty="0"/>
          </a:p>
        </p:txBody>
      </p:sp>
      <p:pic>
        <p:nvPicPr>
          <p:cNvPr id="2050" name="Picture 2" descr="http://www.lovethispic.com/uploaded_images/238983-Love-Is-In-The-Air-Wro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1844824"/>
            <a:ext cx="3805920" cy="36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>
                <a:solidFill>
                  <a:schemeClr val="accent1"/>
                </a:solidFill>
              </a:rPr>
              <a:t>Ystävien välinen rakkaus, ystävyys.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/>
              <a:t>Lähimmäisen rakkaus on </a:t>
            </a:r>
            <a:r>
              <a:rPr lang="fi-FI" b="1" dirty="0" smtClean="0"/>
              <a:t>palvelevaa rakkautta.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/>
              <a:t>Siinä ihminen antaa itsestään odottamatta vastapalvelusta.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i-FI" dirty="0" smtClean="0"/>
              <a:t>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Mikä on elämän tarkoitus?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 smtClean="0"/>
              <a:t>Vastaukset </a:t>
            </a:r>
            <a:r>
              <a:rPr lang="fi-FI" dirty="0" smtClean="0"/>
              <a:t>nousevat ihmiskäsityksestä. </a:t>
            </a:r>
            <a:endParaRPr lang="fi-FI" sz="2800" dirty="0" smtClean="0"/>
          </a:p>
          <a:p>
            <a:pPr lvl="1"/>
            <a:r>
              <a:rPr lang="fi-FI" dirty="0" smtClean="0"/>
              <a:t>tieteellinen</a:t>
            </a:r>
            <a:endParaRPr lang="fi-FI" sz="2400" dirty="0" smtClean="0"/>
          </a:p>
          <a:p>
            <a:pPr lvl="1"/>
            <a:r>
              <a:rPr lang="fi-FI" dirty="0" smtClean="0"/>
              <a:t>ideologinen</a:t>
            </a:r>
            <a:endParaRPr lang="fi-FI" sz="2400" dirty="0" smtClean="0"/>
          </a:p>
          <a:p>
            <a:pPr lvl="1"/>
            <a:r>
              <a:rPr lang="fi-FI" dirty="0" smtClean="0"/>
              <a:t>uskonnollinen…</a:t>
            </a:r>
            <a:endParaRPr lang="fi-FI" sz="2400" dirty="0" smtClean="0"/>
          </a:p>
          <a:p>
            <a:pPr lvl="0"/>
            <a:r>
              <a:rPr lang="fi-FI" dirty="0" smtClean="0"/>
              <a:t>Antropologia = oppi ihmisestä</a:t>
            </a:r>
            <a:endParaRPr lang="fi-FI" sz="2800" dirty="0" smtClean="0"/>
          </a:p>
          <a:p>
            <a:endParaRPr 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Mikä erottaa ihmisen eläimestä?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Vai onko ihminen </a:t>
            </a:r>
            <a:r>
              <a:rPr lang="fi-FI" dirty="0" smtClean="0"/>
              <a:t>on yksi </a:t>
            </a:r>
            <a:r>
              <a:rPr lang="fi-FI" dirty="0" smtClean="0"/>
              <a:t>eläinlajeista?</a:t>
            </a:r>
            <a:endParaRPr lang="fi-FI" dirty="0" smtClean="0"/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Erilaisia ihmiskäsityksiä: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Psykoanalyyttinen ihmiskuva: </a:t>
            </a:r>
          </a:p>
          <a:p>
            <a:r>
              <a:rPr lang="fi-FI" dirty="0" smtClean="0"/>
              <a:t>Ihmistä ohjaavat vietit, joihin vaikuttavat sekä biologinen perimä, että yhteiskunnan arvot. </a:t>
            </a:r>
          </a:p>
          <a:p>
            <a:r>
              <a:rPr lang="fi-FI" dirty="0" smtClean="0"/>
              <a:t>Vietit </a:t>
            </a:r>
            <a:r>
              <a:rPr lang="fi-FI" dirty="0" smtClean="0"/>
              <a:t>elävät omaa elämäänsä tiedostamattomassa mielen osassa, jota nimitetään usein alitajunnaksi</a:t>
            </a:r>
            <a:r>
              <a:rPr lang="fi-FI" dirty="0" smtClean="0"/>
              <a:t>.</a:t>
            </a:r>
          </a:p>
          <a:p>
            <a:r>
              <a:rPr lang="fi-FI" dirty="0" smtClean="0"/>
              <a:t>Ego(minä/ihminen</a:t>
            </a:r>
            <a:r>
              <a:rPr lang="fi-FI" dirty="0" smtClean="0"/>
              <a:t>) on se joka muodostuu näiden kahden </a:t>
            </a:r>
            <a:r>
              <a:rPr lang="fi-FI" dirty="0" smtClean="0"/>
              <a:t>(viettien ja yhteiskunnallisten odotusten) ristipaineen </a:t>
            </a:r>
            <a:r>
              <a:rPr lang="fi-FI" dirty="0" smtClean="0"/>
              <a:t>summana.</a:t>
            </a:r>
            <a:endParaRPr lang="fi-FI" dirty="0" smtClean="0"/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Kognitiivinen psykologia: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Ihminen ohjaa omaa toimintaansa tiedon avulla. Toiminnan ohjaus on tietoista, mikä erottaa ihmisen eläimestä.</a:t>
            </a:r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Humanistisen </a:t>
            </a:r>
            <a:r>
              <a:rPr lang="fi-FI" b="1" dirty="0" smtClean="0"/>
              <a:t>psykologia: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 </a:t>
            </a:r>
            <a:r>
              <a:rPr lang="fi-FI" dirty="0" smtClean="0"/>
              <a:t>Ihminen </a:t>
            </a:r>
            <a:r>
              <a:rPr lang="fi-FI" dirty="0" smtClean="0"/>
              <a:t>on ainutkertainen olento ja </a:t>
            </a:r>
            <a:r>
              <a:rPr lang="fi-FI" b="1" dirty="0" smtClean="0"/>
              <a:t>itse vastuullinen</a:t>
            </a:r>
            <a:r>
              <a:rPr lang="fi-FI" dirty="0" smtClean="0"/>
              <a:t> oman toimintansa ohjaamisesta. </a:t>
            </a:r>
            <a:endParaRPr lang="fi-FI" dirty="0" smtClean="0"/>
          </a:p>
          <a:p>
            <a:pPr>
              <a:buNone/>
            </a:pPr>
            <a:endParaRPr lang="fi-FI" dirty="0" smtClean="0"/>
          </a:p>
          <a:p>
            <a:r>
              <a:rPr lang="fi-FI" dirty="0" smtClean="0"/>
              <a:t>Ihminen on tiedostava </a:t>
            </a:r>
            <a:r>
              <a:rPr lang="fi-FI" dirty="0" smtClean="0"/>
              <a:t>ja </a:t>
            </a:r>
            <a:r>
              <a:rPr lang="fi-FI" dirty="0" smtClean="0"/>
              <a:t>empaattinen olento, </a:t>
            </a:r>
            <a:r>
              <a:rPr lang="fi-FI" dirty="0" smtClean="0"/>
              <a:t>jonka pyrkimyksenä on itsensä kehittäminen ja aktiivinen kasvaminen.</a:t>
            </a:r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Hindulainen ihmiskuva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Ihminen on </a:t>
            </a:r>
            <a:r>
              <a:rPr lang="fi-FI" dirty="0" err="1" smtClean="0"/>
              <a:t>atman</a:t>
            </a:r>
            <a:r>
              <a:rPr lang="fi-FI" dirty="0" smtClean="0"/>
              <a:t>, joka voi syntyä kuoleman jälkeen uudestaan tähän maailmaan toisena ihmisenä tai eläimenä. 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/>
              <a:t>Tehtävänä on elää hyvä elämä niin, että palkkioksi vapautuu tuosta jälleensyntymisen kierteestä. </a:t>
            </a:r>
            <a:endParaRPr lang="fi-F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Ortodoksinen ihmiskäsitys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Ihminen on Jumalan luoma</a:t>
            </a:r>
          </a:p>
          <a:p>
            <a:r>
              <a:rPr lang="fi-FI" dirty="0" smtClean="0"/>
              <a:t>Ihminen on Jumalan kuva</a:t>
            </a:r>
          </a:p>
          <a:p>
            <a:r>
              <a:rPr lang="fi-FI" dirty="0" smtClean="0"/>
              <a:t>Ihmisen tehtävä on tulla Jumalan kaltaiseksi</a:t>
            </a:r>
          </a:p>
          <a:p>
            <a:r>
              <a:rPr lang="fi-FI" dirty="0" smtClean="0"/>
              <a:t>Jokainen ihminen on itsessään arvokas</a:t>
            </a:r>
          </a:p>
          <a:p>
            <a:r>
              <a:rPr lang="fi-FI" dirty="0" smtClean="0"/>
              <a:t>Jokainen ihminen on ainutlaatuinen.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417</Words>
  <Application>Microsoft Office PowerPoint</Application>
  <PresentationFormat>Näytössä katseltava diaesitys (4:3)</PresentationFormat>
  <Paragraphs>108</Paragraphs>
  <Slides>22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22</vt:i4>
      </vt:variant>
    </vt:vector>
  </HeadingPairs>
  <TitlesOfParts>
    <vt:vector size="23" baseType="lpstr">
      <vt:lpstr>Office-teema</vt:lpstr>
      <vt:lpstr>Miten kasvan Jumalan yhteyteen?</vt:lpstr>
      <vt:lpstr>Luomiskertomus: </vt:lpstr>
      <vt:lpstr>Mikä on elämän tarkoitus?</vt:lpstr>
      <vt:lpstr>Mikä erottaa ihmisen eläimestä?</vt:lpstr>
      <vt:lpstr>Erilaisia ihmiskäsityksiä: </vt:lpstr>
      <vt:lpstr>Kognitiivinen psykologia: </vt:lpstr>
      <vt:lpstr>Humanistisen psykologia:</vt:lpstr>
      <vt:lpstr>Hindulainen ihmiskuva</vt:lpstr>
      <vt:lpstr>Ortodoksinen ihmiskäsitys</vt:lpstr>
      <vt:lpstr> </vt:lpstr>
      <vt:lpstr>Jumalan kuva</vt:lpstr>
      <vt:lpstr>Kaltaisuus</vt:lpstr>
      <vt:lpstr> </vt:lpstr>
      <vt:lpstr> </vt:lpstr>
      <vt:lpstr>Kaltaiseksi tuleminen</vt:lpstr>
      <vt:lpstr> </vt:lpstr>
      <vt:lpstr> </vt:lpstr>
      <vt:lpstr> </vt:lpstr>
      <vt:lpstr> </vt:lpstr>
      <vt:lpstr>  </vt:lpstr>
      <vt:lpstr>Rakkaus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Miten kasvan Jumalan yhteyteen?</dc:title>
  <dc:creator>Kirsi Pajarinen</dc:creator>
  <cp:lastModifiedBy>Sami</cp:lastModifiedBy>
  <cp:revision>58</cp:revision>
  <dcterms:created xsi:type="dcterms:W3CDTF">2012-06-06T13:47:21Z</dcterms:created>
  <dcterms:modified xsi:type="dcterms:W3CDTF">2017-10-29T09:41:58Z</dcterms:modified>
</cp:coreProperties>
</file>