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sldIdLst>
    <p:sldId id="256" r:id="rId5"/>
    <p:sldId id="257" r:id="rId6"/>
    <p:sldId id="258" r:id="rId7"/>
    <p:sldId id="259" r:id="rId8"/>
    <p:sldId id="271" r:id="rId9"/>
    <p:sldId id="261" r:id="rId10"/>
    <p:sldId id="263" r:id="rId11"/>
    <p:sldId id="264" r:id="rId12"/>
    <p:sldId id="265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D876CD-9EDA-7950-9727-10560F1C9389}" name="Kati Karas" initials="KK" userId="S::kati.karas_gmail.com#ext#@sanoma.onmicrosoft.com::077928f0-10eb-4106-b00e-381b5aa5ec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E3751B"/>
    <a:srgbClr val="28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2804B-B1A3-0F4F-8936-7099762EF193}" v="7" dt="2021-11-21T14:59:20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einikkala" userId="S::paula.reinikkala_kolumbus.fi#ext#@sanoma.onmicrosoft.com::74617740-c4c6-4708-b4d0-021b7f4c02f6" providerId="AD" clId="Web-{E05C4FE4-D11E-9C9D-2789-073D0A0A2977}"/>
    <pc:docChg chg="modSld">
      <pc:chgData name="Paula Reinikkala" userId="S::paula.reinikkala_kolumbus.fi#ext#@sanoma.onmicrosoft.com::74617740-c4c6-4708-b4d0-021b7f4c02f6" providerId="AD" clId="Web-{E05C4FE4-D11E-9C9D-2789-073D0A0A2977}" dt="2021-11-12T16:42:51.964" v="22" actId="20577"/>
      <pc:docMkLst>
        <pc:docMk/>
      </pc:docMkLst>
      <pc:sldChg chg="modSp">
        <pc:chgData name="Paula Reinikkala" userId="S::paula.reinikkala_kolumbus.fi#ext#@sanoma.onmicrosoft.com::74617740-c4c6-4708-b4d0-021b7f4c02f6" providerId="AD" clId="Web-{E05C4FE4-D11E-9C9D-2789-073D0A0A2977}" dt="2021-11-12T16:36:27.330" v="1" actId="20577"/>
        <pc:sldMkLst>
          <pc:docMk/>
          <pc:sldMk cId="1224248101" sldId="258"/>
        </pc:sldMkLst>
        <pc:spChg chg="mod">
          <ac:chgData name="Paula Reinikkala" userId="S::paula.reinikkala_kolumbus.fi#ext#@sanoma.onmicrosoft.com::74617740-c4c6-4708-b4d0-021b7f4c02f6" providerId="AD" clId="Web-{E05C4FE4-D11E-9C9D-2789-073D0A0A2977}" dt="2021-11-12T16:36:14.751" v="0" actId="20577"/>
          <ac:spMkLst>
            <pc:docMk/>
            <pc:sldMk cId="1224248101" sldId="258"/>
            <ac:spMk id="3" creationId="{4449C734-4DBD-40F3-B3C1-C237E6EF5C5C}"/>
          </ac:spMkLst>
        </pc:spChg>
        <pc:spChg chg="mod">
          <ac:chgData name="Paula Reinikkala" userId="S::paula.reinikkala_kolumbus.fi#ext#@sanoma.onmicrosoft.com::74617740-c4c6-4708-b4d0-021b7f4c02f6" providerId="AD" clId="Web-{E05C4FE4-D11E-9C9D-2789-073D0A0A2977}" dt="2021-11-12T16:36:27.330" v="1" actId="20577"/>
          <ac:spMkLst>
            <pc:docMk/>
            <pc:sldMk cId="1224248101" sldId="258"/>
            <ac:spMk id="4" creationId="{93FD4E47-9097-43CC-A4A5-9C8D9C534622}"/>
          </ac:spMkLst>
        </pc:spChg>
      </pc:sldChg>
      <pc:sldChg chg="modSp delCm">
        <pc:chgData name="Paula Reinikkala" userId="S::paula.reinikkala_kolumbus.fi#ext#@sanoma.onmicrosoft.com::74617740-c4c6-4708-b4d0-021b7f4c02f6" providerId="AD" clId="Web-{E05C4FE4-D11E-9C9D-2789-073D0A0A2977}" dt="2021-11-12T16:42:51.964" v="22" actId="20577"/>
        <pc:sldMkLst>
          <pc:docMk/>
          <pc:sldMk cId="24450643" sldId="269"/>
        </pc:sldMkLst>
        <pc:spChg chg="mod">
          <ac:chgData name="Paula Reinikkala" userId="S::paula.reinikkala_kolumbus.fi#ext#@sanoma.onmicrosoft.com::74617740-c4c6-4708-b4d0-021b7f4c02f6" providerId="AD" clId="Web-{E05C4FE4-D11E-9C9D-2789-073D0A0A2977}" dt="2021-11-12T16:42:51.964" v="22" actId="20577"/>
          <ac:spMkLst>
            <pc:docMk/>
            <pc:sldMk cId="24450643" sldId="269"/>
            <ac:spMk id="3" creationId="{7590CDFA-EA03-4339-B3CA-E30A7C841DAF}"/>
          </ac:spMkLst>
        </pc:spChg>
      </pc:sldChg>
    </pc:docChg>
  </pc:docChgLst>
  <pc:docChgLst>
    <pc:chgData name="Kati Karas" userId="S::kati.karas_gmail.com#ext#@sanoma.onmicrosoft.com::077928f0-10eb-4106-b00e-381b5aa5ec23" providerId="AD" clId="Web-{BA565E45-C319-4EDA-5A0D-84F841DEA968}"/>
    <pc:docChg chg="mod">
      <pc:chgData name="Kati Karas" userId="S::kati.karas_gmail.com#ext#@sanoma.onmicrosoft.com::077928f0-10eb-4106-b00e-381b5aa5ec23" providerId="AD" clId="Web-{BA565E45-C319-4EDA-5A0D-84F841DEA968}" dt="2021-11-07T19:23:23.383" v="1"/>
      <pc:docMkLst>
        <pc:docMk/>
      </pc:docMkLst>
      <pc:sldChg chg="addCm">
        <pc:chgData name="Kati Karas" userId="S::kati.karas_gmail.com#ext#@sanoma.onmicrosoft.com::077928f0-10eb-4106-b00e-381b5aa5ec23" providerId="AD" clId="Web-{BA565E45-C319-4EDA-5A0D-84F841DEA968}" dt="2021-11-07T19:23:23.383" v="1"/>
        <pc:sldMkLst>
          <pc:docMk/>
          <pc:sldMk cId="24450643" sldId="269"/>
        </pc:sldMkLst>
      </pc:sldChg>
    </pc:docChg>
  </pc:docChgLst>
  <pc:docChgLst>
    <pc:chgData name="Eija Tuunainen" userId="1210e16e-b70a-4111-b2d3-ae66487c177b" providerId="ADAL" clId="{0F82804B-B1A3-0F4F-8936-7099762EF193}"/>
    <pc:docChg chg="modSld">
      <pc:chgData name="Eija Tuunainen" userId="1210e16e-b70a-4111-b2d3-ae66487c177b" providerId="ADAL" clId="{0F82804B-B1A3-0F4F-8936-7099762EF193}" dt="2021-11-21T15:00:20.313" v="59" actId="1076"/>
      <pc:docMkLst>
        <pc:docMk/>
      </pc:docMkLst>
      <pc:sldChg chg="modSp mod">
        <pc:chgData name="Eija Tuunainen" userId="1210e16e-b70a-4111-b2d3-ae66487c177b" providerId="ADAL" clId="{0F82804B-B1A3-0F4F-8936-7099762EF193}" dt="2021-11-21T14:35:08.711" v="1" actId="20577"/>
        <pc:sldMkLst>
          <pc:docMk/>
          <pc:sldMk cId="1224248101" sldId="258"/>
        </pc:sldMkLst>
        <pc:spChg chg="mod">
          <ac:chgData name="Eija Tuunainen" userId="1210e16e-b70a-4111-b2d3-ae66487c177b" providerId="ADAL" clId="{0F82804B-B1A3-0F4F-8936-7099762EF193}" dt="2021-11-21T14:35:06.437" v="0" actId="20577"/>
          <ac:spMkLst>
            <pc:docMk/>
            <pc:sldMk cId="1224248101" sldId="258"/>
            <ac:spMk id="10" creationId="{C81B829A-F99C-4018-8324-7AC3825F321F}"/>
          </ac:spMkLst>
        </pc:spChg>
        <pc:spChg chg="mod">
          <ac:chgData name="Eija Tuunainen" userId="1210e16e-b70a-4111-b2d3-ae66487c177b" providerId="ADAL" clId="{0F82804B-B1A3-0F4F-8936-7099762EF193}" dt="2021-11-21T14:35:08.711" v="1" actId="20577"/>
          <ac:spMkLst>
            <pc:docMk/>
            <pc:sldMk cId="1224248101" sldId="258"/>
            <ac:spMk id="12" creationId="{A22D51A5-7321-47D5-A44C-3A8E7E846C19}"/>
          </ac:spMkLst>
        </pc:spChg>
      </pc:sldChg>
      <pc:sldChg chg="addSp delSp modSp mod">
        <pc:chgData name="Eija Tuunainen" userId="1210e16e-b70a-4111-b2d3-ae66487c177b" providerId="ADAL" clId="{0F82804B-B1A3-0F4F-8936-7099762EF193}" dt="2021-11-21T15:00:20.313" v="59" actId="1076"/>
        <pc:sldMkLst>
          <pc:docMk/>
          <pc:sldMk cId="1218733863" sldId="263"/>
        </pc:sldMkLst>
        <pc:spChg chg="add mod">
          <ac:chgData name="Eija Tuunainen" userId="1210e16e-b70a-4111-b2d3-ae66487c177b" providerId="ADAL" clId="{0F82804B-B1A3-0F4F-8936-7099762EF193}" dt="2021-11-21T15:00:20.313" v="59" actId="1076"/>
          <ac:spMkLst>
            <pc:docMk/>
            <pc:sldMk cId="1218733863" sldId="263"/>
            <ac:spMk id="5" creationId="{4F82FA44-42EE-4849-9C23-361EBAF50440}"/>
          </ac:spMkLst>
        </pc:spChg>
        <pc:spChg chg="add del mod">
          <ac:chgData name="Eija Tuunainen" userId="1210e16e-b70a-4111-b2d3-ae66487c177b" providerId="ADAL" clId="{0F82804B-B1A3-0F4F-8936-7099762EF193}" dt="2021-11-21T14:38:36.611" v="16"/>
          <ac:spMkLst>
            <pc:docMk/>
            <pc:sldMk cId="1218733863" sldId="263"/>
            <ac:spMk id="5" creationId="{6B031BF5-9A52-9242-BBA2-CBC802C60366}"/>
          </ac:spMkLst>
        </pc:spChg>
        <pc:spChg chg="add del mod">
          <ac:chgData name="Eija Tuunainen" userId="1210e16e-b70a-4111-b2d3-ae66487c177b" providerId="ADAL" clId="{0F82804B-B1A3-0F4F-8936-7099762EF193}" dt="2021-11-21T14:38:43.729" v="18"/>
          <ac:spMkLst>
            <pc:docMk/>
            <pc:sldMk cId="1218733863" sldId="263"/>
            <ac:spMk id="7" creationId="{BE31DE3D-7163-4646-932A-F487E66E3D16}"/>
          </ac:spMkLst>
        </pc:spChg>
        <pc:spChg chg="add del mod">
          <ac:chgData name="Eija Tuunainen" userId="1210e16e-b70a-4111-b2d3-ae66487c177b" providerId="ADAL" clId="{0F82804B-B1A3-0F4F-8936-7099762EF193}" dt="2021-11-21T14:39:12.437" v="20"/>
          <ac:spMkLst>
            <pc:docMk/>
            <pc:sldMk cId="1218733863" sldId="263"/>
            <ac:spMk id="9" creationId="{9CA01BDB-FB17-AB42-AEBF-561D9E68596E}"/>
          </ac:spMkLst>
        </pc:spChg>
        <pc:picChg chg="mod">
          <ac:chgData name="Eija Tuunainen" userId="1210e16e-b70a-4111-b2d3-ae66487c177b" providerId="ADAL" clId="{0F82804B-B1A3-0F4F-8936-7099762EF193}" dt="2021-11-21T14:38:27.067" v="14" actId="14100"/>
          <ac:picMkLst>
            <pc:docMk/>
            <pc:sldMk cId="1218733863" sldId="263"/>
            <ac:picMk id="4" creationId="{3AB67561-FAB6-49E5-BAA9-EEA8A14CB35C}"/>
          </ac:picMkLst>
        </pc:picChg>
      </pc:sldChg>
      <pc:sldChg chg="modSp mod">
        <pc:chgData name="Eija Tuunainen" userId="1210e16e-b70a-4111-b2d3-ae66487c177b" providerId="ADAL" clId="{0F82804B-B1A3-0F4F-8936-7099762EF193}" dt="2021-11-21T14:37:47.391" v="12" actId="20577"/>
        <pc:sldMkLst>
          <pc:docMk/>
          <pc:sldMk cId="3309018700" sldId="264"/>
        </pc:sldMkLst>
        <pc:spChg chg="mod">
          <ac:chgData name="Eija Tuunainen" userId="1210e16e-b70a-4111-b2d3-ae66487c177b" providerId="ADAL" clId="{0F82804B-B1A3-0F4F-8936-7099762EF193}" dt="2021-11-21T14:37:47.391" v="12" actId="20577"/>
          <ac:spMkLst>
            <pc:docMk/>
            <pc:sldMk cId="3309018700" sldId="264"/>
            <ac:spMk id="7" creationId="{EEEE8649-CC93-4771-833C-C2F7110E11BC}"/>
          </ac:spMkLst>
        </pc:spChg>
      </pc:sldChg>
      <pc:sldChg chg="modSp mod">
        <pc:chgData name="Eija Tuunainen" userId="1210e16e-b70a-4111-b2d3-ae66487c177b" providerId="ADAL" clId="{0F82804B-B1A3-0F4F-8936-7099762EF193}" dt="2021-11-21T14:40:34.435" v="23" actId="20577"/>
        <pc:sldMkLst>
          <pc:docMk/>
          <pc:sldMk cId="3157324097" sldId="267"/>
        </pc:sldMkLst>
        <pc:spChg chg="mod">
          <ac:chgData name="Eija Tuunainen" userId="1210e16e-b70a-4111-b2d3-ae66487c177b" providerId="ADAL" clId="{0F82804B-B1A3-0F4F-8936-7099762EF193}" dt="2021-11-21T14:40:34.435" v="23" actId="20577"/>
          <ac:spMkLst>
            <pc:docMk/>
            <pc:sldMk cId="3157324097" sldId="267"/>
            <ac:spMk id="36" creationId="{F99CE9CC-7757-424A-8BC8-7D6F28C90250}"/>
          </ac:spMkLst>
        </pc:spChg>
        <pc:spChg chg="mod">
          <ac:chgData name="Eija Tuunainen" userId="1210e16e-b70a-4111-b2d3-ae66487c177b" providerId="ADAL" clId="{0F82804B-B1A3-0F4F-8936-7099762EF193}" dt="2021-11-21T14:40:10.390" v="21" actId="20577"/>
          <ac:spMkLst>
            <pc:docMk/>
            <pc:sldMk cId="3157324097" sldId="267"/>
            <ac:spMk id="41" creationId="{A1B4E795-ED72-44AF-B63C-4FB52441F227}"/>
          </ac:spMkLst>
        </pc:spChg>
        <pc:spChg chg="mod">
          <ac:chgData name="Eija Tuunainen" userId="1210e16e-b70a-4111-b2d3-ae66487c177b" providerId="ADAL" clId="{0F82804B-B1A3-0F4F-8936-7099762EF193}" dt="2021-11-21T14:40:20.392" v="22" actId="20577"/>
          <ac:spMkLst>
            <pc:docMk/>
            <pc:sldMk cId="3157324097" sldId="267"/>
            <ac:spMk id="43" creationId="{A5865378-75A9-41AA-B616-688E8FC14919}"/>
          </ac:spMkLst>
        </pc:spChg>
      </pc:sldChg>
      <pc:sldChg chg="modSp mod">
        <pc:chgData name="Eija Tuunainen" userId="1210e16e-b70a-4111-b2d3-ae66487c177b" providerId="ADAL" clId="{0F82804B-B1A3-0F4F-8936-7099762EF193}" dt="2021-11-21T14:41:04.332" v="29" actId="20577"/>
        <pc:sldMkLst>
          <pc:docMk/>
          <pc:sldMk cId="24450643" sldId="269"/>
        </pc:sldMkLst>
        <pc:spChg chg="mod">
          <ac:chgData name="Eija Tuunainen" userId="1210e16e-b70a-4111-b2d3-ae66487c177b" providerId="ADAL" clId="{0F82804B-B1A3-0F4F-8936-7099762EF193}" dt="2021-11-21T14:41:04.332" v="29" actId="20577"/>
          <ac:spMkLst>
            <pc:docMk/>
            <pc:sldMk cId="24450643" sldId="269"/>
            <ac:spMk id="4" creationId="{BEA0D653-9EF7-4945-BA70-ED038DACD24C}"/>
          </ac:spMkLst>
        </pc:spChg>
      </pc:sldChg>
      <pc:sldChg chg="modSp mod">
        <pc:chgData name="Eija Tuunainen" userId="1210e16e-b70a-4111-b2d3-ae66487c177b" providerId="ADAL" clId="{0F82804B-B1A3-0F4F-8936-7099762EF193}" dt="2021-11-21T14:41:49.224" v="30" actId="20577"/>
        <pc:sldMkLst>
          <pc:docMk/>
          <pc:sldMk cId="3975310251" sldId="270"/>
        </pc:sldMkLst>
        <pc:spChg chg="mod">
          <ac:chgData name="Eija Tuunainen" userId="1210e16e-b70a-4111-b2d3-ae66487c177b" providerId="ADAL" clId="{0F82804B-B1A3-0F4F-8936-7099762EF193}" dt="2021-11-21T14:41:49.224" v="30" actId="20577"/>
          <ac:spMkLst>
            <pc:docMk/>
            <pc:sldMk cId="3975310251" sldId="270"/>
            <ac:spMk id="34" creationId="{D3D99651-458F-494B-97BE-365E9DFC000F}"/>
          </ac:spMkLst>
        </pc:spChg>
      </pc:sldChg>
    </pc:docChg>
  </pc:docChgLst>
  <pc:docChgLst>
    <pc:chgData name="Kati Karas" userId="S::kati.karas_gmail.com#ext#@sanoma.onmicrosoft.com::077928f0-10eb-4106-b00e-381b5aa5ec23" providerId="AD" clId="Web-{D45E5A96-20A6-534D-5147-C3A03E0C811D}"/>
    <pc:docChg chg="modSld">
      <pc:chgData name="Kati Karas" userId="S::kati.karas_gmail.com#ext#@sanoma.onmicrosoft.com::077928f0-10eb-4106-b00e-381b5aa5ec23" providerId="AD" clId="Web-{D45E5A96-20A6-534D-5147-C3A03E0C811D}" dt="2021-11-05T22:58:21.986" v="3" actId="20577"/>
      <pc:docMkLst>
        <pc:docMk/>
      </pc:docMkLst>
      <pc:sldChg chg="modSp">
        <pc:chgData name="Kati Karas" userId="S::kati.karas_gmail.com#ext#@sanoma.onmicrosoft.com::077928f0-10eb-4106-b00e-381b5aa5ec23" providerId="AD" clId="Web-{D45E5A96-20A6-534D-5147-C3A03E0C811D}" dt="2021-11-05T22:55:39.311" v="1" actId="20577"/>
        <pc:sldMkLst>
          <pc:docMk/>
          <pc:sldMk cId="8920401" sldId="259"/>
        </pc:sldMkLst>
        <pc:spChg chg="mod">
          <ac:chgData name="Kati Karas" userId="S::kati.karas_gmail.com#ext#@sanoma.onmicrosoft.com::077928f0-10eb-4106-b00e-381b5aa5ec23" providerId="AD" clId="Web-{D45E5A96-20A6-534D-5147-C3A03E0C811D}" dt="2021-11-05T22:55:39.311" v="1" actId="20577"/>
          <ac:spMkLst>
            <pc:docMk/>
            <pc:sldMk cId="8920401" sldId="259"/>
            <ac:spMk id="2" creationId="{B9C98295-7F73-4CE7-88BE-D301BC8F7800}"/>
          </ac:spMkLst>
        </pc:spChg>
      </pc:sldChg>
      <pc:sldChg chg="modSp">
        <pc:chgData name="Kati Karas" userId="S::kati.karas_gmail.com#ext#@sanoma.onmicrosoft.com::077928f0-10eb-4106-b00e-381b5aa5ec23" providerId="AD" clId="Web-{D45E5A96-20A6-534D-5147-C3A03E0C811D}" dt="2021-11-05T22:58:21.986" v="3" actId="20577"/>
        <pc:sldMkLst>
          <pc:docMk/>
          <pc:sldMk cId="3157324097" sldId="267"/>
        </pc:sldMkLst>
        <pc:spChg chg="mod">
          <ac:chgData name="Kati Karas" userId="S::kati.karas_gmail.com#ext#@sanoma.onmicrosoft.com::077928f0-10eb-4106-b00e-381b5aa5ec23" providerId="AD" clId="Web-{D45E5A96-20A6-534D-5147-C3A03E0C811D}" dt="2021-11-05T22:58:21.986" v="3" actId="20577"/>
          <ac:spMkLst>
            <pc:docMk/>
            <pc:sldMk cId="3157324097" sldId="267"/>
            <ac:spMk id="9" creationId="{D62CF6E2-3D61-4F57-813B-D5A1E22CDC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Sunday, November 21,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0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0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5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Sunday, November 21,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2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3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6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6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6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Sunday, November 21,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4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g"/><Relationship Id="rId7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225A7872-F42A-4064-B827-57A2095E8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 b="5802"/>
          <a:stretch/>
        </p:blipFill>
        <p:spPr>
          <a:xfrm>
            <a:off x="47564" y="35674"/>
            <a:ext cx="12191979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12FD6970-15B8-49A1-B818-28F5A444F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36813" y="536813"/>
            <a:ext cx="6858000" cy="5784375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CB4EA8-127F-49EF-AB70-BDA1406C7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859" y="3025982"/>
            <a:ext cx="4695233" cy="1804566"/>
          </a:xfrm>
        </p:spPr>
        <p:txBody>
          <a:bodyPr anchor="b">
            <a:noAutofit/>
          </a:bodyPr>
          <a:lstStyle/>
          <a:p>
            <a:pPr algn="l"/>
            <a:r>
              <a:rPr lang="fi-FI" sz="5400" dirty="0">
                <a:solidFill>
                  <a:schemeClr val="tx1"/>
                </a:solidFill>
                <a:latin typeface="Arial Nova" panose="020B0504020202020204" pitchFamily="34" charset="0"/>
              </a:rPr>
              <a:t>Terveyttä tutkimassa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ADD2E9E-4EA8-4D85-A53C-CFAD0AA71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5224" y="5039994"/>
            <a:ext cx="4444436" cy="675005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latin typeface="Abadi Extra Light" panose="020B0604020202020204" pitchFamily="34" charset="0"/>
              </a:rPr>
              <a:t>Kuva: Unsplash.com/ Julia </a:t>
            </a:r>
            <a:r>
              <a:rPr lang="en-US" sz="1600" dirty="0" err="1">
                <a:latin typeface="Abadi Extra Light" panose="020B0604020202020204" pitchFamily="34" charset="0"/>
              </a:rPr>
              <a:t>Koblitz</a:t>
            </a:r>
            <a:endParaRPr lang="en-US" sz="1600" dirty="0">
              <a:latin typeface="Abadi Extra Light" panose="020B0604020202020204" pitchFamily="34" charset="0"/>
            </a:endParaRPr>
          </a:p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0DC4E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0DC4E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0B4B3FE-E278-4A2A-9DEA-6B8279539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3E024012-D241-4AC9-9F89-2061C78C6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8B4DAD3-E9CA-4BDB-AEE7-EBFE24433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1F7DAE-EF2A-4535-8A5E-99934402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5D3203-D020-4199-820A-316A0C51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9F351E-1A5A-40FE-923A-89E5B124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563"/>
            <a:ext cx="11268075" cy="1771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Aineistonkeruumenetelmät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endParaRPr lang="en-US" sz="19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A367AF-5541-4C2B-A93E-AAAB1F323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94512" y="-2406139"/>
            <a:ext cx="691817" cy="5480839"/>
          </a:xfrm>
          <a:prstGeom prst="rect">
            <a:avLst/>
          </a:prstGeom>
          <a:solidFill>
            <a:srgbClr val="AD5D3E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Kuva 3" descr="Kuva, joka sisältää kohteen teksti, sisä, ohjauspaneeli&#10;&#10;Kuvaus luotu automaattisesti">
            <a:extLst>
              <a:ext uri="{FF2B5EF4-FFF2-40B4-BE49-F238E27FC236}">
                <a16:creationId xmlns:a16="http://schemas.microsoft.com/office/drawing/2014/main" id="{4B9706F2-F9A8-481C-9359-D0B8F351A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0" r="-3" b="24164"/>
          <a:stretch/>
        </p:blipFill>
        <p:spPr>
          <a:xfrm>
            <a:off x="-12" y="685800"/>
            <a:ext cx="5472358" cy="2622616"/>
          </a:xfrm>
          <a:prstGeom prst="rect">
            <a:avLst/>
          </a:prstGeom>
        </p:spPr>
      </p:pic>
      <p:pic>
        <p:nvPicPr>
          <p:cNvPr id="8" name="Kuva 7" descr="Kuva, joka sisältää kohteen henkilö, laite&#10;&#10;Kuvaus luotu automaattisesti">
            <a:extLst>
              <a:ext uri="{FF2B5EF4-FFF2-40B4-BE49-F238E27FC236}">
                <a16:creationId xmlns:a16="http://schemas.microsoft.com/office/drawing/2014/main" id="{C5344F25-0F01-4FD1-A737-D8AF8DB5F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9" r="9799" b="-1"/>
          <a:stretch/>
        </p:blipFill>
        <p:spPr>
          <a:xfrm>
            <a:off x="18935" y="3714413"/>
            <a:ext cx="2722848" cy="2737589"/>
          </a:xfrm>
          <a:prstGeom prst="rect">
            <a:avLst/>
          </a:prstGeom>
        </p:spPr>
      </p:pic>
      <p:pic>
        <p:nvPicPr>
          <p:cNvPr id="6" name="Kuva 5" descr="Kuva, joka sisältää kohteen henkilö, sisä, ikkuna, mies&#10;&#10;Kuvaus luotu automaattisesti">
            <a:extLst>
              <a:ext uri="{FF2B5EF4-FFF2-40B4-BE49-F238E27FC236}">
                <a16:creationId xmlns:a16="http://schemas.microsoft.com/office/drawing/2014/main" id="{1DB6CA07-77EB-4FCA-BDDE-6AA402BE82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5" b="5"/>
          <a:stretch/>
        </p:blipFill>
        <p:spPr>
          <a:xfrm>
            <a:off x="2829667" y="3714413"/>
            <a:ext cx="2642679" cy="2737589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013BEE-C957-4B9F-BF0E-D78C5696E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AD5D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433EDFC-C0AB-4C8A-BDE9-5BE3A0BCD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AD5D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D62CF6E2-3D61-4F57-813B-D5A1E22CDC63}"/>
              </a:ext>
            </a:extLst>
          </p:cNvPr>
          <p:cNvSpPr txBox="1"/>
          <p:nvPr/>
        </p:nvSpPr>
        <p:spPr>
          <a:xfrm>
            <a:off x="6238875" y="658280"/>
            <a:ext cx="3729251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Kyselyt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Haastattelut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Havainnointi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Mittaukset</a:t>
            </a:r>
            <a:r>
              <a:rPr lang="en-US" sz="2800" dirty="0">
                <a:latin typeface="Arial"/>
                <a:cs typeface="Arial"/>
              </a:rPr>
              <a:t> ja </a:t>
            </a:r>
            <a:r>
              <a:rPr lang="en-US" sz="2800" dirty="0" err="1">
                <a:latin typeface="Arial"/>
                <a:cs typeface="Arial"/>
              </a:rPr>
              <a:t>kokeet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Tilastot</a:t>
            </a:r>
            <a:r>
              <a:rPr lang="en-US" sz="2800" dirty="0">
                <a:latin typeface="Arial"/>
                <a:cs typeface="Arial"/>
              </a:rPr>
              <a:t> ja </a:t>
            </a:r>
            <a:r>
              <a:rPr lang="en-US" sz="2800" dirty="0" err="1">
                <a:latin typeface="Arial"/>
                <a:cs typeface="Arial"/>
              </a:rPr>
              <a:t>rekisterit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/>
                <a:cs typeface="Arial"/>
              </a:rPr>
              <a:t>- </a:t>
            </a:r>
            <a:r>
              <a:rPr lang="en-US" sz="2800" dirty="0" err="1">
                <a:latin typeface="Arial"/>
                <a:cs typeface="Arial"/>
              </a:rPr>
              <a:t>Dokumentit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EF73056-3344-4D82-AD06-277219F85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753" y="3886200"/>
            <a:ext cx="2266371" cy="1875618"/>
          </a:xfrm>
          <a:prstGeom prst="rect">
            <a:avLst/>
          </a:prstGeom>
        </p:spPr>
      </p:pic>
      <p:pic>
        <p:nvPicPr>
          <p:cNvPr id="14" name="Kuva 13" descr="Kuva, joka sisältää kohteen teksti, kuivaaja&#10;&#10;Kuvaus luotu automaattisesti">
            <a:extLst>
              <a:ext uri="{FF2B5EF4-FFF2-40B4-BE49-F238E27FC236}">
                <a16:creationId xmlns:a16="http://schemas.microsoft.com/office/drawing/2014/main" id="{E198D320-943A-4B77-9F53-6EF8A10780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137" y="652669"/>
            <a:ext cx="1351997" cy="5677221"/>
          </a:xfrm>
          <a:prstGeom prst="rect">
            <a:avLst/>
          </a:prstGeom>
        </p:spPr>
      </p:pic>
      <p:sp>
        <p:nvSpPr>
          <p:cNvPr id="36" name="Tekstiruutu 35">
            <a:extLst>
              <a:ext uri="{FF2B5EF4-FFF2-40B4-BE49-F238E27FC236}">
                <a16:creationId xmlns:a16="http://schemas.microsoft.com/office/drawing/2014/main" id="{F99CE9CC-7757-424A-8BC8-7D6F28C90250}"/>
              </a:ext>
            </a:extLst>
          </p:cNvPr>
          <p:cNvSpPr txBox="1"/>
          <p:nvPr/>
        </p:nvSpPr>
        <p:spPr>
          <a:xfrm>
            <a:off x="13319" y="3308415"/>
            <a:ext cx="2722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Sam McGhee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BEA6411F-F843-4958-AE48-1CCF55FB0531}"/>
              </a:ext>
            </a:extLst>
          </p:cNvPr>
          <p:cNvSpPr txBox="1"/>
          <p:nvPr/>
        </p:nvSpPr>
        <p:spPr>
          <a:xfrm>
            <a:off x="-35240" y="6503032"/>
            <a:ext cx="2963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Unsplash.com/ Mockup Graphics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A1B4E795-ED72-44AF-B63C-4FB52441F227}"/>
              </a:ext>
            </a:extLst>
          </p:cNvPr>
          <p:cNvSpPr txBox="1"/>
          <p:nvPr/>
        </p:nvSpPr>
        <p:spPr>
          <a:xfrm rot="16200000">
            <a:off x="3927120" y="4667480"/>
            <a:ext cx="3433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LinkedIn Sales Solutions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A5865378-75A9-41AA-B616-688E8FC14919}"/>
              </a:ext>
            </a:extLst>
          </p:cNvPr>
          <p:cNvSpPr txBox="1"/>
          <p:nvPr/>
        </p:nvSpPr>
        <p:spPr>
          <a:xfrm rot="5400000">
            <a:off x="10058611" y="3462304"/>
            <a:ext cx="3528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Julia </a:t>
            </a:r>
            <a:r>
              <a:rPr lang="en-US" sz="1400" dirty="0" err="1">
                <a:latin typeface="Abadi Extra Light" panose="020B0604020202020204" pitchFamily="34" charset="0"/>
              </a:rPr>
              <a:t>Joppien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4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9D24E8C-A921-4800-9A8D-19C65C33A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1EBB4893-C0B9-4431-A799-C709567DC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2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7CCE7-3E4C-44D4-80DA-67AE2BA3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23849"/>
            <a:ext cx="10543032" cy="1004887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Tutkimustulosten analysointi</a:t>
            </a:r>
            <a:endParaRPr lang="fi-FI" sz="4000" dirty="0">
              <a:solidFill>
                <a:srgbClr val="7030A0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590CDFA-EA03-4339-B3CA-E30A7C841DAF}"/>
              </a:ext>
            </a:extLst>
          </p:cNvPr>
          <p:cNvSpPr/>
          <p:nvPr/>
        </p:nvSpPr>
        <p:spPr>
          <a:xfrm>
            <a:off x="420624" y="1590675"/>
            <a:ext cx="3637026" cy="2143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Kvantitatiiviset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eli määrälliset tutkimukset</a:t>
            </a:r>
          </a:p>
          <a:p>
            <a:r>
              <a:rPr lang="fi-FI" sz="2000" dirty="0">
                <a:latin typeface="Arial"/>
                <a:cs typeface="Arial"/>
              </a:rPr>
              <a:t>- aineisto esim. kyselyn valmiit vastausvaihtoehdot muutetaan numeeriseen muotoon 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BEA0D653-9EF7-4945-BA70-ED038DACD24C}"/>
              </a:ext>
            </a:extLst>
          </p:cNvPr>
          <p:cNvSpPr/>
          <p:nvPr/>
        </p:nvSpPr>
        <p:spPr>
          <a:xfrm>
            <a:off x="420624" y="3995738"/>
            <a:ext cx="3637026" cy="2143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Kvalitatiiviset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eli laadulliset tutkimukset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- aineisto esim. haastattelun avoimet kysymykset ryhmitellään teemojen tai näkökulmien mukaisesti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AE8B39E-50A4-4290-90BD-F0D3E84B2436}"/>
              </a:ext>
            </a:extLst>
          </p:cNvPr>
          <p:cNvSpPr/>
          <p:nvPr/>
        </p:nvSpPr>
        <p:spPr>
          <a:xfrm>
            <a:off x="4798695" y="1714500"/>
            <a:ext cx="2518410" cy="2019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Tulokset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havainnollistetaan taulukkoina ja diagrammeina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EB20408-E744-4DFA-9658-1CF2430140D5}"/>
              </a:ext>
            </a:extLst>
          </p:cNvPr>
          <p:cNvSpPr/>
          <p:nvPr/>
        </p:nvSpPr>
        <p:spPr>
          <a:xfrm>
            <a:off x="4798695" y="3995738"/>
            <a:ext cx="2518410" cy="2081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Tulokset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havainnollistetaan ja perustellaan esim.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haastateltavien suorilla lainauksilla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4AEFAFA-E896-4679-8C7B-4356D7C07F94}"/>
              </a:ext>
            </a:extLst>
          </p:cNvPr>
          <p:cNvSpPr/>
          <p:nvPr/>
        </p:nvSpPr>
        <p:spPr>
          <a:xfrm>
            <a:off x="8058150" y="2324100"/>
            <a:ext cx="3848100" cy="2819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Johtopäätökset</a:t>
            </a:r>
          </a:p>
          <a:p>
            <a:endParaRPr lang="fi-F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Aikaisemmin tehtyjen tutkimusten ja uusien tutkimustulosten pohjalta yritetään ymmärtää ja selittää tutkimuksen kohteena olevaa ilmiötä</a:t>
            </a:r>
          </a:p>
          <a:p>
            <a:pPr marL="285750" indent="-285750">
              <a:buFontTx/>
              <a:buChar char="-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948A92D8-35CA-4AE1-8F33-70ABBD9F8F94}"/>
              </a:ext>
            </a:extLst>
          </p:cNvPr>
          <p:cNvSpPr/>
          <p:nvPr/>
        </p:nvSpPr>
        <p:spPr>
          <a:xfrm>
            <a:off x="4123372" y="2388075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F1DEBD38-D209-497A-9FF1-632E80A3072B}"/>
              </a:ext>
            </a:extLst>
          </p:cNvPr>
          <p:cNvSpPr/>
          <p:nvPr/>
        </p:nvSpPr>
        <p:spPr>
          <a:xfrm>
            <a:off x="4111625" y="4762182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Oikea 11">
            <a:extLst>
              <a:ext uri="{FF2B5EF4-FFF2-40B4-BE49-F238E27FC236}">
                <a16:creationId xmlns:a16="http://schemas.microsoft.com/office/drawing/2014/main" id="{93D538B0-FE25-4523-9E82-E885042483F1}"/>
              </a:ext>
            </a:extLst>
          </p:cNvPr>
          <p:cNvSpPr/>
          <p:nvPr/>
        </p:nvSpPr>
        <p:spPr>
          <a:xfrm>
            <a:off x="7359333" y="2936398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2E7707D5-1F1E-4E9A-9648-E9A7ABC1EC9A}"/>
              </a:ext>
            </a:extLst>
          </p:cNvPr>
          <p:cNvSpPr/>
          <p:nvPr/>
        </p:nvSpPr>
        <p:spPr>
          <a:xfrm>
            <a:off x="7371080" y="4213859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745E48C-043D-4702-83A2-7E939C4B8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7696BCC-9996-4100-9028-A46DE4EC5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54CF15-B28C-4E16-8A11-59AFCF99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60" y="81401"/>
            <a:ext cx="6276642" cy="5933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Tutkimusraportti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isällön paikkamerkki 5" descr="Kuva, joka sisältää kohteen sisä&#10;&#10;Kuvaus luotu automaattisesti">
            <a:extLst>
              <a:ext uri="{FF2B5EF4-FFF2-40B4-BE49-F238E27FC236}">
                <a16:creationId xmlns:a16="http://schemas.microsoft.com/office/drawing/2014/main" id="{6BEAF61C-B8B4-4857-A98C-F5E17BEEC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4" r="11290" b="-2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DADC82-8D04-4531-ACE5-9BFA9AA49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3760" y="1087122"/>
            <a:ext cx="6812424" cy="5794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Tiivistelmä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Yhteenveto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kaikesta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pituus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maksimissaan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Johdanto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tutkitaan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jo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tutkittu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aikaisemmin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Menetelmät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aineiston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hankinnan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analyysimenetelmien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kuvaus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Saatujen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tulosten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esittely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taulukoiden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diagrammien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avulla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Pohdinta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Tulosten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tulkinta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vertailu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tehtyihin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tutkimuksiin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Kirjallisuusluettelo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Tekstissä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mainittujen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tutkimusten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muiden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lähteiden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tiedot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C008AF8-BF68-4DE6-ABC1-B41EFBB6D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7D81F49B-3D0E-44EF-8525-3BB17716A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D3D99651-458F-494B-97BE-365E9DFC000F}"/>
              </a:ext>
            </a:extLst>
          </p:cNvPr>
          <p:cNvSpPr txBox="1"/>
          <p:nvPr/>
        </p:nvSpPr>
        <p:spPr>
          <a:xfrm>
            <a:off x="695815" y="6314956"/>
            <a:ext cx="3791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>
                <a:latin typeface="Abadi Extra Light" panose="020B0604020202020204" pitchFamily="34" charset="0"/>
              </a:rPr>
              <a:t> / </a:t>
            </a:r>
            <a:r>
              <a:rPr lang="en-US" sz="1400" dirty="0">
                <a:latin typeface="Abadi Extra Light" panose="020B0604020202020204" pitchFamily="34" charset="0"/>
              </a:rPr>
              <a:t>Julian </a:t>
            </a:r>
            <a:r>
              <a:rPr lang="en-US" sz="1400" dirty="0" err="1">
                <a:latin typeface="Abadi Extra Light" panose="020B0604020202020204" pitchFamily="34" charset="0"/>
              </a:rPr>
              <a:t>Hochgesang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1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9502E-D99A-4D1A-B2C1-40E814DB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654658"/>
            <a:ext cx="10543032" cy="79314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Tieteellinen tieto perustuu tutkimukseen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C1B7F4-4F18-4686-8E47-50729FDF7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700213"/>
            <a:ext cx="4989576" cy="494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Perusteltavuus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Pohjautuu tieteellisiin menetelmiin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Toistettavuus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Tutkimus voidaan toistaa samanlaisena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Edistyvyys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Tiede korjaa itse itseään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Julkisuus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Tulosten pitää olla saatavilla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A62C2C-691B-43F4-8EFF-ED9FDF355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9325" y="1690688"/>
            <a:ext cx="605790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Objektiivisuus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Tutkija ei saa vaikuttaa tuloksiin</a:t>
            </a:r>
          </a:p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Kriittisyys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Tuloksia tarkastellaan kriittisesti</a:t>
            </a:r>
          </a:p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Yleistettävyys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Tulosten avulla voidaan tulkita laajempia ilmiöitä</a:t>
            </a:r>
          </a:p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Autonomisuus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Riippumattomuus (esim. raha ei saa vaikuttaa tuloksiin)</a:t>
            </a:r>
          </a:p>
          <a:p>
            <a:endParaRPr lang="fi-FI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A66A25F-7262-4C2A-BB0C-87CD4B5D4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9062163-2BD8-46D1-BBDB-D877A1CB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E7C28B-1A68-4B37-8946-027787CF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667472"/>
            <a:ext cx="10543032" cy="894628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Arial" panose="020B0604020202020204" pitchFamily="34" charset="0"/>
                <a:cs typeface="Arial" panose="020B0604020202020204" pitchFamily="34" charset="0"/>
              </a:rPr>
              <a:t>Teoreettinen ja empiirinen 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49C734-4DBD-40F3-B3C1-C237E6EF5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5" y="1295399"/>
            <a:ext cx="5464302" cy="5085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b="1" dirty="0">
                <a:latin typeface="Arial"/>
                <a:cs typeface="Arial"/>
              </a:rPr>
              <a:t>Teoreettisessa</a:t>
            </a:r>
            <a:r>
              <a:rPr lang="fi-FI" sz="2000" dirty="0">
                <a:latin typeface="Arial"/>
                <a:cs typeface="Arial"/>
              </a:rPr>
              <a:t> tutkimuksessa vastausta etsitään aikaisemmista tutkimuksista.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Tavoitteena on hahmottaa malleja ja selityksiä.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FD4E47-9097-43CC-A4A5-9C8D9C534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7074" y="1295400"/>
            <a:ext cx="5599176" cy="5085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b="1" dirty="0">
                <a:latin typeface="Arial"/>
                <a:cs typeface="Arial"/>
              </a:rPr>
              <a:t>Empiirisessä</a:t>
            </a:r>
            <a:r>
              <a:rPr lang="fi-FI" sz="2000" dirty="0">
                <a:latin typeface="Arial"/>
                <a:cs typeface="Arial"/>
              </a:rPr>
              <a:t> tutkimuksessa kerätään havaintoja esim. laboratoriossa tai luonnollisissa olosuhteissa.</a:t>
            </a:r>
          </a:p>
        </p:txBody>
      </p:sp>
      <p:pic>
        <p:nvPicPr>
          <p:cNvPr id="6" name="Kuva 5" descr="Kuva, joka sisältää kohteen henkilö, sisä, mies, tietokone&#10;&#10;Kuvaus luotu automaattisesti">
            <a:extLst>
              <a:ext uri="{FF2B5EF4-FFF2-40B4-BE49-F238E27FC236}">
                <a16:creationId xmlns:a16="http://schemas.microsoft.com/office/drawing/2014/main" id="{911754E4-36E1-49F8-91E1-D25B7A1A6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3086100"/>
            <a:ext cx="5161280" cy="3192418"/>
          </a:xfrm>
          <a:prstGeom prst="rect">
            <a:avLst/>
          </a:prstGeom>
        </p:spPr>
      </p:pic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ACF1F809-FE0E-430C-82C7-3A53FFBD5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3086100"/>
            <a:ext cx="5250814" cy="319241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81B829A-F99C-4018-8324-7AC3825F321F}"/>
              </a:ext>
            </a:extLst>
          </p:cNvPr>
          <p:cNvSpPr txBox="1"/>
          <p:nvPr/>
        </p:nvSpPr>
        <p:spPr>
          <a:xfrm>
            <a:off x="1224725" y="6379211"/>
            <a:ext cx="3990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Priscilla Du </a:t>
            </a:r>
            <a:r>
              <a:rPr lang="en-US" sz="1400" dirty="0" err="1">
                <a:latin typeface="Abadi Extra Light" panose="020B0604020202020204" pitchFamily="34" charset="0"/>
              </a:rPr>
              <a:t>Preez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2D51A5-7321-47D5-A44C-3A8E7E846C19}"/>
              </a:ext>
            </a:extLst>
          </p:cNvPr>
          <p:cNvSpPr txBox="1"/>
          <p:nvPr/>
        </p:nvSpPr>
        <p:spPr>
          <a:xfrm>
            <a:off x="7648575" y="6393295"/>
            <a:ext cx="2781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Drew Hays</a:t>
            </a:r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166710F-7EC2-42AC-909D-46BE8EADB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2D7029C-BB2B-4090-936A-9A01FA0A0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4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79DDEA7-D1C6-4972-A626-37A313A3F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40C101-C8B8-47D0-A5BF-9371F2CD3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EA10F5-2C9D-468C-9013-E578BDF97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C98295-7F73-4CE7-88BE-D301BC8F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4" y="432442"/>
            <a:ext cx="5118847" cy="2848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Terveystieteellinen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tutkimus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on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usein</a:t>
            </a:r>
            <a:r>
              <a:rPr lang="en-US" sz="4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/>
                <a:cs typeface="Arial"/>
              </a:rPr>
              <a:t>monitieteistä</a:t>
            </a:r>
            <a:endParaRPr lang="en-US" sz="4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5" descr="Kuva, joka sisältää kohteen henkilö, ulko, nainen&#10;&#10;Kuvaus luotu automaattisesti">
            <a:extLst>
              <a:ext uri="{FF2B5EF4-FFF2-40B4-BE49-F238E27FC236}">
                <a16:creationId xmlns:a16="http://schemas.microsoft.com/office/drawing/2014/main" id="{200456AD-205A-43F0-8E85-3FF3B08AB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7" r="1" b="17391"/>
          <a:stretch/>
        </p:blipFill>
        <p:spPr>
          <a:xfrm>
            <a:off x="5692323" y="671602"/>
            <a:ext cx="5802331" cy="27295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BF03294-DBAF-4FA8-99A1-93279177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04675" y="671602"/>
            <a:ext cx="687325" cy="2715768"/>
          </a:xfrm>
          <a:prstGeom prst="rect">
            <a:avLst/>
          </a:prstGeom>
          <a:solidFill>
            <a:srgbClr val="B17263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Kuva 7" descr="Kuva, joka sisältää kohteen teksti, kannettava, henkilö, tietokone&#10;&#10;Kuvaus luotu automaattisesti">
            <a:extLst>
              <a:ext uri="{FF2B5EF4-FFF2-40B4-BE49-F238E27FC236}">
                <a16:creationId xmlns:a16="http://schemas.microsoft.com/office/drawing/2014/main" id="{A7FF7C24-6A76-4DCB-9B64-98BC5A60C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7" r="-1" b="10510"/>
          <a:stretch/>
        </p:blipFill>
        <p:spPr>
          <a:xfrm>
            <a:off x="573476" y="3401195"/>
            <a:ext cx="5118847" cy="277100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E01ADC-62B5-423A-B433-1B263B7CB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2322" y="3507512"/>
            <a:ext cx="6443619" cy="2702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tutkitaan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tieteenalojen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näkökulmasta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Hyödynnetään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kunkin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tieteenalan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menetelmiä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vahvuuksia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Tavoitteena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laaja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kokonaiskuva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ilmiöstä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49F461-A47D-4032-8525-4AA2F7F32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B172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D08A6B-9662-47B8-8560-7A73FF89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717321"/>
            <a:ext cx="8493" cy="2036648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A7F126-0EB8-456D-87D6-1A6AC8389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B172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2502A0-68F1-4E65-910C-DA65E2478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90BE703-75CE-47E7-B4A9-9DA46D86B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E2CD82BC-0FA9-4050-8EA7-B415DE5080CD}"/>
              </a:ext>
            </a:extLst>
          </p:cNvPr>
          <p:cNvSpPr txBox="1"/>
          <p:nvPr/>
        </p:nvSpPr>
        <p:spPr>
          <a:xfrm>
            <a:off x="422144" y="6361211"/>
            <a:ext cx="5160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 err="1">
                <a:latin typeface="Abadi Extra Light" panose="020B0604020202020204" pitchFamily="34" charset="0"/>
              </a:rPr>
              <a:t>Kuvat</a:t>
            </a:r>
            <a:r>
              <a:rPr lang="en-US" sz="1400" dirty="0">
                <a:latin typeface="Abadi Extra Light" panose="020B0604020202020204" pitchFamily="34" charset="0"/>
              </a:rPr>
              <a:t>: Unsplash.com/ </a:t>
            </a:r>
            <a:r>
              <a:rPr lang="en-US" sz="1400" dirty="0" err="1">
                <a:latin typeface="Abadi Extra Light" panose="020B0604020202020204" pitchFamily="34" charset="0"/>
              </a:rPr>
              <a:t>Thisis</a:t>
            </a:r>
            <a:r>
              <a:rPr lang="en-US" sz="1400" dirty="0">
                <a:latin typeface="Abadi Extra Light" panose="020B0604020202020204" pitchFamily="34" charset="0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892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491604C-EE21-4D0A-8D56-927732E43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39353F-589B-4D7F-87EC-D56C9C099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7F447-12C3-4CC9-B4EF-3C855E1A0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B48D7C-AEDA-4C54-B981-7CFED82A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732" y="943275"/>
            <a:ext cx="3063488" cy="26005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Tutkimus</a:t>
            </a:r>
            <a:r>
              <a:rPr lang="en-US" sz="4800" dirty="0"/>
              <a:t> </a:t>
            </a:r>
            <a:r>
              <a:rPr lang="en-US" sz="4800" dirty="0" err="1"/>
              <a:t>etenee</a:t>
            </a:r>
            <a:r>
              <a:rPr lang="en-US" sz="4800" dirty="0"/>
              <a:t> </a:t>
            </a:r>
            <a:r>
              <a:rPr lang="en-US" sz="4800" dirty="0" err="1"/>
              <a:t>vaiheittain</a:t>
            </a:r>
            <a:endParaRPr lang="en-US" sz="4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-14198"/>
            <a:ext cx="694944" cy="694387"/>
          </a:xfrm>
          <a:prstGeom prst="rect">
            <a:avLst/>
          </a:prstGeom>
          <a:solidFill>
            <a:srgbClr val="F7FE21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D2E1938-5ECD-4479-A72C-4F42E3A2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5" y="172721"/>
            <a:ext cx="6863403" cy="645159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E57391-2C1D-432D-BFC8-736FCA729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7FE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755B93-EFDE-45FB-AB49-08D045340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7FE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orakulmio 3">
            <a:extLst>
              <a:ext uri="{FF2B5EF4-FFF2-40B4-BE49-F238E27FC236}">
                <a16:creationId xmlns:a16="http://schemas.microsoft.com/office/drawing/2014/main" id="{215C9437-6F6A-42FD-9DBB-706746DD4D5F}"/>
              </a:ext>
            </a:extLst>
          </p:cNvPr>
          <p:cNvSpPr/>
          <p:nvPr/>
        </p:nvSpPr>
        <p:spPr>
          <a:xfrm>
            <a:off x="691896" y="172722"/>
            <a:ext cx="618743" cy="770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B411DF5-93BD-4F44-B95A-7CC37CB8F187}"/>
              </a:ext>
            </a:extLst>
          </p:cNvPr>
          <p:cNvSpPr/>
          <p:nvPr/>
        </p:nvSpPr>
        <p:spPr>
          <a:xfrm>
            <a:off x="688847" y="167111"/>
            <a:ext cx="534483" cy="790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B336BD5-2BFA-42DC-A605-BBF31A0EA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5013483-996B-464E-AE49-E9AEB6945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7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106C0F-9494-47DC-B37F-214DFFF2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9" y="126027"/>
            <a:ext cx="10870367" cy="1083014"/>
          </a:xfrm>
        </p:spPr>
        <p:txBody>
          <a:bodyPr>
            <a:normAutofit/>
          </a:bodyPr>
          <a:lstStyle/>
          <a:p>
            <a:r>
              <a:rPr lang="fi-FI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Tutkimussuunnitelma ohjaa toteutusta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352470C-B6E1-4CF4-A543-12C0D34EF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9" y="1209040"/>
            <a:ext cx="6096851" cy="51815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E9A5EF9-CB71-423C-AA53-BCFB7321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044" y="1209041"/>
            <a:ext cx="6134956" cy="5181598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2BB422E-74CC-4C3A-B7EA-17DC34D3F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80F1F6-3C3D-49F5-9A6A-0F482C78D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2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E561E7E-1C1A-43F6-A84C-C8964D2A3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741" y="629490"/>
            <a:ext cx="5087060" cy="100881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BBEC1EF-0E1D-4C0A-BD2F-43993599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80" y="1458998"/>
            <a:ext cx="5803745" cy="2217652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Poikkileikkausasetelma</a:t>
            </a:r>
            <a:br>
              <a:rPr lang="fi-FI" sz="28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tilanne tiettynä ajankohtana</a:t>
            </a:r>
            <a:b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8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Pitkittäisasetelma</a:t>
            </a:r>
            <a:b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muutokset pitkällä aikavälillä</a:t>
            </a:r>
            <a:endParaRPr lang="fi-FI" sz="2400" dirty="0">
              <a:solidFill>
                <a:srgbClr val="E3751B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B67561-FAB6-49E5-BAA9-EEA8A14C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39" y="4145280"/>
            <a:ext cx="9191210" cy="272244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00D89E9-C728-4CF4-BDEB-80370B46E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285" y="1666746"/>
            <a:ext cx="607302" cy="251509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960D589-7038-4D68-B485-D7A98DCB1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18" y="4116834"/>
            <a:ext cx="5363323" cy="1028844"/>
          </a:xfrm>
          <a:prstGeom prst="rect">
            <a:avLst/>
          </a:prstGeo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2EF556C-0991-4A88-B3FA-FAC04FBF3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7364549-7E08-4DCA-89E5-C704DEF3A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F09CA53-B63A-4B22-8EC7-683D4A820408}"/>
              </a:ext>
            </a:extLst>
          </p:cNvPr>
          <p:cNvSpPr txBox="1"/>
          <p:nvPr/>
        </p:nvSpPr>
        <p:spPr>
          <a:xfrm>
            <a:off x="454180" y="197222"/>
            <a:ext cx="476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F82FA44-42EE-4849-9C23-361EBAF50440}"/>
              </a:ext>
            </a:extLst>
          </p:cNvPr>
          <p:cNvSpPr txBox="1"/>
          <p:nvPr/>
        </p:nvSpPr>
        <p:spPr>
          <a:xfrm>
            <a:off x="244418" y="6595252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Kuva: </a:t>
            </a:r>
            <a:r>
              <a:rPr lang="fi-F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Schutterstock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3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E13777-F214-441D-958D-14367BD2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72107"/>
            <a:ext cx="9649207" cy="1114566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TUTKIMUSASETELMAT</a:t>
            </a:r>
            <a:b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6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Vertailuasetelma</a:t>
            </a:r>
            <a:endParaRPr lang="fi-FI" sz="3600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C5F9C6E-7C1E-4009-AA1A-0530A5BC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3" y="1286673"/>
            <a:ext cx="1971040" cy="28949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C822072-C866-47E9-A351-133D38632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719" y="1822540"/>
            <a:ext cx="8538612" cy="180678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EEE8649-CC93-4771-833C-C2F7110E11BC}"/>
              </a:ext>
            </a:extLst>
          </p:cNvPr>
          <p:cNvSpPr txBox="1"/>
          <p:nvPr/>
        </p:nvSpPr>
        <p:spPr>
          <a:xfrm>
            <a:off x="375920" y="4181589"/>
            <a:ext cx="1146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Tutkimusryhmä A:ta yhdistää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jokin asia, esim. oire, jonka syytä selvitetään.</a:t>
            </a: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Kootaan vertailuryhmä B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joka on mahdollisimman samanlainen kuin ryhmä A, paitsi heillä ei ole tutkittavaa asiaa, esim. oireita.</a:t>
            </a: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Taustatietoja selvittämällä 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etsitään tekijöitä, jotka selittäisivät, miksi ryhmällä A on oireita mutta ryhmä B on oireeton.</a:t>
            </a:r>
          </a:p>
          <a:p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C8776F5-8F6E-4CBF-BD6A-F009BFB8F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E080EA7-AC18-4D6D-9B73-4B3802F87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1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BBD01-5757-4A55-AB86-1204B53F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5850"/>
            <a:ext cx="9694926" cy="1383029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Koeasetelma</a:t>
            </a:r>
            <a:r>
              <a:rPr lang="fi-FI" sz="36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syy-seuraussuhteiden selvittämistä</a:t>
            </a:r>
            <a:br>
              <a:rPr lang="fi-FI" sz="27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Laaditaan koejärjestely, jossa jonkin altisteen aiheuttamaa vaikutusta eli vastetta mitataan kontrolloiduissa olosuhteissa.</a:t>
            </a:r>
            <a:br>
              <a:rPr lang="fi-F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2700" dirty="0">
              <a:solidFill>
                <a:schemeClr val="tx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4747604-AA5F-4A94-A0B2-9DBDCF266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2577552"/>
            <a:ext cx="10846816" cy="3785148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1650068-2661-4DBC-95BB-CA1F7B8A1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CC962BF-E5D2-463C-9616-DD4985989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5B0A05B-C2D1-4A4D-AC9C-01424F23DC2F}"/>
              </a:ext>
            </a:extLst>
          </p:cNvPr>
          <p:cNvSpPr txBox="1"/>
          <p:nvPr/>
        </p:nvSpPr>
        <p:spPr>
          <a:xfrm>
            <a:off x="420624" y="172107"/>
            <a:ext cx="794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TUTKIMUSASETELMAT</a:t>
            </a:r>
          </a:p>
        </p:txBody>
      </p:sp>
    </p:spTree>
    <p:extLst>
      <p:ext uri="{BB962C8B-B14F-4D97-AF65-F5344CB8AC3E}">
        <p14:creationId xmlns:p14="http://schemas.microsoft.com/office/powerpoint/2010/main" val="314923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3E252C-2D7F-42F6-98F8-6908F73BFE10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8e8df33-a090-4ce7-a58b-5234ff1e67e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71C3394-64A1-4381-819C-DD618B9692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630BBB-17BD-4FDE-A03F-13A955469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447</Words>
  <Application>Microsoft Macintosh PowerPoint</Application>
  <PresentationFormat>Laajakuva</PresentationFormat>
  <Paragraphs>68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1" baseType="lpstr">
      <vt:lpstr>Abadi Extra Light</vt:lpstr>
      <vt:lpstr>Arial</vt:lpstr>
      <vt:lpstr>Arial Nova</vt:lpstr>
      <vt:lpstr>Calibri</vt:lpstr>
      <vt:lpstr>Dante</vt:lpstr>
      <vt:lpstr>Dante (Headings)2</vt:lpstr>
      <vt:lpstr>Helvetica Neue Medium</vt:lpstr>
      <vt:lpstr>Wingdings 2</vt:lpstr>
      <vt:lpstr>OffsetVTI</vt:lpstr>
      <vt:lpstr>Terveyttä tutkimassa</vt:lpstr>
      <vt:lpstr>Tieteellinen tieto perustuu tutkimukseen</vt:lpstr>
      <vt:lpstr>Teoreettinen ja empiirinen tutkimus</vt:lpstr>
      <vt:lpstr>Terveystieteellinen tutkimus on usein monitieteistä</vt:lpstr>
      <vt:lpstr>Tutkimus etenee vaiheittain</vt:lpstr>
      <vt:lpstr>Tutkimussuunnitelma ohjaa toteutusta</vt:lpstr>
      <vt:lpstr>Poikkileikkausasetelma - tilanne tiettynä ajankohtana  Pitkittäisasetelma - muutokset pitkällä aikavälillä</vt:lpstr>
      <vt:lpstr>TUTKIMUSASETELMAT Vertailuasetelma</vt:lpstr>
      <vt:lpstr>Koeasetelma – syy-seuraussuhteiden selvittämistä - Laaditaan koejärjestely, jossa jonkin altisteen aiheuttamaa vaikutusta eli vastetta mitataan kontrolloiduissa olosuhteissa. </vt:lpstr>
      <vt:lpstr>Aineistonkeruumenetelmät    </vt:lpstr>
      <vt:lpstr>Tutkimustulosten analysointi</vt:lpstr>
      <vt:lpstr>Tutkimusraportti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Terveyttä tutkimassa</dc:title>
  <dc:creator>Paula</dc:creator>
  <cp:lastModifiedBy>Eija Tuunainen</cp:lastModifiedBy>
  <cp:revision>49</cp:revision>
  <dcterms:created xsi:type="dcterms:W3CDTF">2021-10-24T09:34:40Z</dcterms:created>
  <dcterms:modified xsi:type="dcterms:W3CDTF">2021-11-21T15:00:28Z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