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76" r:id="rId3"/>
    <p:sldId id="257" r:id="rId4"/>
    <p:sldId id="261" r:id="rId5"/>
    <p:sldId id="274" r:id="rId6"/>
    <p:sldId id="277" r:id="rId7"/>
    <p:sldId id="270" r:id="rId8"/>
    <p:sldId id="269" r:id="rId9"/>
    <p:sldId id="278" r:id="rId10"/>
    <p:sldId id="267" r:id="rId11"/>
    <p:sldId id="259" r:id="rId12"/>
    <p:sldId id="264" r:id="rId13"/>
    <p:sldId id="265" r:id="rId14"/>
    <p:sldId id="279" r:id="rId15"/>
    <p:sldId id="266" r:id="rId1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49" autoAdjust="0"/>
    <p:restoredTop sz="95233" autoAdjust="0"/>
  </p:normalViewPr>
  <p:slideViewPr>
    <p:cSldViewPr snapToGrid="0">
      <p:cViewPr>
        <p:scale>
          <a:sx n="60" d="100"/>
          <a:sy n="60" d="100"/>
        </p:scale>
        <p:origin x="860" y="1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B23A44-B471-4AD0-9B4D-337FE2EB385F}" type="datetimeFigureOut">
              <a:rPr lang="fi-FI" smtClean="0"/>
              <a:t>10.11.2021</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642960-02F7-4415-9938-F5D72A9F4EA1}" type="slidenum">
              <a:rPr lang="fi-FI" smtClean="0"/>
              <a:t>‹#›</a:t>
            </a:fld>
            <a:endParaRPr lang="fi-FI"/>
          </a:p>
        </p:txBody>
      </p:sp>
    </p:spTree>
    <p:extLst>
      <p:ext uri="{BB962C8B-B14F-4D97-AF65-F5344CB8AC3E}">
        <p14:creationId xmlns:p14="http://schemas.microsoft.com/office/powerpoint/2010/main" val="17894495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a:t>Kvalifikaatioluokitus on koottu eri tietokantojen (O-NET, AMS, </a:t>
            </a:r>
            <a:r>
              <a:rPr lang="fi-FI" dirty="0" err="1"/>
              <a:t>Esco</a:t>
            </a:r>
            <a:r>
              <a:rPr lang="fi-FI" dirty="0"/>
              <a:t>, E&amp;Q) sekä noin kolmensadan muun lähteen perusteella. Luokituksen perustana on noin 3 000 eri kvalifikaatio- ja tehtävätasoille määriteltyä kvalifikaatiota eli osaamista. Nämä kvalifikaatiot ovat valikoituneet aineistoperusteisesti sen perusteella, että ne nousevat eniten esille eri tietolähteistä. Kyselyssä pyydettiin myös nimeämään osaamisia, jotka eivät olleet listattuna kyselyssä. Kvalifikaatioluokitusta on tarkoitus päivittää jatkossa säännöllisesti ja muokata erityisesti ammattispesifejä kvalifikaatioita vastaamaan Suomen työmarkkinoiden erityispiirteisiin. 20 OSAAMINEN 2035 </a:t>
            </a:r>
          </a:p>
        </p:txBody>
      </p:sp>
      <p:sp>
        <p:nvSpPr>
          <p:cNvPr id="4" name="Slide Number Placeholder 3"/>
          <p:cNvSpPr>
            <a:spLocks noGrp="1"/>
          </p:cNvSpPr>
          <p:nvPr>
            <p:ph type="sldNum" sz="quarter" idx="10"/>
          </p:nvPr>
        </p:nvSpPr>
        <p:spPr/>
        <p:txBody>
          <a:bodyPr/>
          <a:lstStyle/>
          <a:p>
            <a:fld id="{BB642960-02F7-4415-9938-F5D72A9F4EA1}" type="slidenum">
              <a:rPr lang="fi-FI" smtClean="0"/>
              <a:t>10</a:t>
            </a:fld>
            <a:endParaRPr lang="fi-FI"/>
          </a:p>
        </p:txBody>
      </p:sp>
    </p:spTree>
    <p:extLst>
      <p:ext uri="{BB962C8B-B14F-4D97-AF65-F5344CB8AC3E}">
        <p14:creationId xmlns:p14="http://schemas.microsoft.com/office/powerpoint/2010/main" val="1628174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i-FI" dirty="0"/>
              <a:t>Esteetön </a:t>
            </a:r>
            <a:r>
              <a:rPr lang="fi-FI" dirty="0" err="1"/>
              <a:t>opiskleu</a:t>
            </a:r>
            <a:r>
              <a:rPr lang="fi-FI" dirty="0"/>
              <a:t> ja oppiminen</a:t>
            </a:r>
          </a:p>
        </p:txBody>
      </p:sp>
      <p:sp>
        <p:nvSpPr>
          <p:cNvPr id="4" name="Slide Number Placeholder 3"/>
          <p:cNvSpPr>
            <a:spLocks noGrp="1"/>
          </p:cNvSpPr>
          <p:nvPr>
            <p:ph type="sldNum" sz="quarter" idx="10"/>
          </p:nvPr>
        </p:nvSpPr>
        <p:spPr/>
        <p:txBody>
          <a:bodyPr/>
          <a:lstStyle/>
          <a:p>
            <a:fld id="{BB642960-02F7-4415-9938-F5D72A9F4EA1}" type="slidenum">
              <a:rPr lang="fi-FI" smtClean="0"/>
              <a:t>13</a:t>
            </a:fld>
            <a:endParaRPr lang="fi-FI"/>
          </a:p>
        </p:txBody>
      </p:sp>
    </p:spTree>
    <p:extLst>
      <p:ext uri="{BB962C8B-B14F-4D97-AF65-F5344CB8AC3E}">
        <p14:creationId xmlns:p14="http://schemas.microsoft.com/office/powerpoint/2010/main" val="3380950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i-FI"/>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i-FI"/>
          </a:p>
        </p:txBody>
      </p:sp>
      <p:sp>
        <p:nvSpPr>
          <p:cNvPr id="4" name="Date Placeholder 3"/>
          <p:cNvSpPr>
            <a:spLocks noGrp="1"/>
          </p:cNvSpPr>
          <p:nvPr>
            <p:ph type="dt" sz="half" idx="10"/>
          </p:nvPr>
        </p:nvSpPr>
        <p:spPr/>
        <p:txBody>
          <a:bodyPr/>
          <a:lstStyle/>
          <a:p>
            <a:fld id="{8AE16225-5FB8-42FE-B7DF-42AD3D6B5D48}" type="datetimeFigureOut">
              <a:rPr lang="fi-FI" smtClean="0"/>
              <a:t>10.11.2021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6E715F1-1AA7-495A-A60B-80F7A5174427}" type="slidenum">
              <a:rPr lang="fi-FI" smtClean="0"/>
              <a:t>‹#›</a:t>
            </a:fld>
            <a:endParaRPr lang="fi-FI"/>
          </a:p>
        </p:txBody>
      </p:sp>
    </p:spTree>
    <p:extLst>
      <p:ext uri="{BB962C8B-B14F-4D97-AF65-F5344CB8AC3E}">
        <p14:creationId xmlns:p14="http://schemas.microsoft.com/office/powerpoint/2010/main" val="277403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8AE16225-5FB8-42FE-B7DF-42AD3D6B5D48}" type="datetimeFigureOut">
              <a:rPr lang="fi-FI" smtClean="0"/>
              <a:t>10.11.2021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6E715F1-1AA7-495A-A60B-80F7A5174427}" type="slidenum">
              <a:rPr lang="fi-FI" smtClean="0"/>
              <a:t>‹#›</a:t>
            </a:fld>
            <a:endParaRPr lang="fi-FI"/>
          </a:p>
        </p:txBody>
      </p:sp>
    </p:spTree>
    <p:extLst>
      <p:ext uri="{BB962C8B-B14F-4D97-AF65-F5344CB8AC3E}">
        <p14:creationId xmlns:p14="http://schemas.microsoft.com/office/powerpoint/2010/main" val="2212784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8AE16225-5FB8-42FE-B7DF-42AD3D6B5D48}" type="datetimeFigureOut">
              <a:rPr lang="fi-FI" smtClean="0"/>
              <a:t>10.11.2021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6E715F1-1AA7-495A-A60B-80F7A5174427}" type="slidenum">
              <a:rPr lang="fi-FI" smtClean="0"/>
              <a:t>‹#›</a:t>
            </a:fld>
            <a:endParaRPr lang="fi-FI"/>
          </a:p>
        </p:txBody>
      </p:sp>
    </p:spTree>
    <p:extLst>
      <p:ext uri="{BB962C8B-B14F-4D97-AF65-F5344CB8AC3E}">
        <p14:creationId xmlns:p14="http://schemas.microsoft.com/office/powerpoint/2010/main" val="457431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8AE16225-5FB8-42FE-B7DF-42AD3D6B5D48}" type="datetimeFigureOut">
              <a:rPr lang="fi-FI" smtClean="0"/>
              <a:t>10.11.2021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6E715F1-1AA7-495A-A60B-80F7A5174427}" type="slidenum">
              <a:rPr lang="fi-FI" smtClean="0"/>
              <a:t>‹#›</a:t>
            </a:fld>
            <a:endParaRPr lang="fi-FI"/>
          </a:p>
        </p:txBody>
      </p:sp>
    </p:spTree>
    <p:extLst>
      <p:ext uri="{BB962C8B-B14F-4D97-AF65-F5344CB8AC3E}">
        <p14:creationId xmlns:p14="http://schemas.microsoft.com/office/powerpoint/2010/main" val="3823234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i-FI"/>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AE16225-5FB8-42FE-B7DF-42AD3D6B5D48}" type="datetimeFigureOut">
              <a:rPr lang="fi-FI" smtClean="0"/>
              <a:t>10.11.2021</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6E715F1-1AA7-495A-A60B-80F7A5174427}" type="slidenum">
              <a:rPr lang="fi-FI" smtClean="0"/>
              <a:t>‹#›</a:t>
            </a:fld>
            <a:endParaRPr lang="fi-FI"/>
          </a:p>
        </p:txBody>
      </p:sp>
    </p:spTree>
    <p:extLst>
      <p:ext uri="{BB962C8B-B14F-4D97-AF65-F5344CB8AC3E}">
        <p14:creationId xmlns:p14="http://schemas.microsoft.com/office/powerpoint/2010/main" val="2370345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p:cNvSpPr>
            <a:spLocks noGrp="1"/>
          </p:cNvSpPr>
          <p:nvPr>
            <p:ph type="dt" sz="half" idx="10"/>
          </p:nvPr>
        </p:nvSpPr>
        <p:spPr/>
        <p:txBody>
          <a:bodyPr/>
          <a:lstStyle/>
          <a:p>
            <a:fld id="{8AE16225-5FB8-42FE-B7DF-42AD3D6B5D48}" type="datetimeFigureOut">
              <a:rPr lang="fi-FI" smtClean="0"/>
              <a:t>10.11.2021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6E715F1-1AA7-495A-A60B-80F7A5174427}" type="slidenum">
              <a:rPr lang="fi-FI" smtClean="0"/>
              <a:t>‹#›</a:t>
            </a:fld>
            <a:endParaRPr lang="fi-FI"/>
          </a:p>
        </p:txBody>
      </p:sp>
    </p:spTree>
    <p:extLst>
      <p:ext uri="{BB962C8B-B14F-4D97-AF65-F5344CB8AC3E}">
        <p14:creationId xmlns:p14="http://schemas.microsoft.com/office/powerpoint/2010/main" val="2329800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fi-FI"/>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p:cNvSpPr>
            <a:spLocks noGrp="1"/>
          </p:cNvSpPr>
          <p:nvPr>
            <p:ph type="dt" sz="half" idx="10"/>
          </p:nvPr>
        </p:nvSpPr>
        <p:spPr/>
        <p:txBody>
          <a:bodyPr/>
          <a:lstStyle/>
          <a:p>
            <a:fld id="{8AE16225-5FB8-42FE-B7DF-42AD3D6B5D48}" type="datetimeFigureOut">
              <a:rPr lang="fi-FI" smtClean="0"/>
              <a:t>10.11.2021</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F6E715F1-1AA7-495A-A60B-80F7A5174427}" type="slidenum">
              <a:rPr lang="fi-FI" smtClean="0"/>
              <a:t>‹#›</a:t>
            </a:fld>
            <a:endParaRPr lang="fi-FI"/>
          </a:p>
        </p:txBody>
      </p:sp>
    </p:spTree>
    <p:extLst>
      <p:ext uri="{BB962C8B-B14F-4D97-AF65-F5344CB8AC3E}">
        <p14:creationId xmlns:p14="http://schemas.microsoft.com/office/powerpoint/2010/main" val="795738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Date Placeholder 2"/>
          <p:cNvSpPr>
            <a:spLocks noGrp="1"/>
          </p:cNvSpPr>
          <p:nvPr>
            <p:ph type="dt" sz="half" idx="10"/>
          </p:nvPr>
        </p:nvSpPr>
        <p:spPr/>
        <p:txBody>
          <a:bodyPr/>
          <a:lstStyle/>
          <a:p>
            <a:fld id="{8AE16225-5FB8-42FE-B7DF-42AD3D6B5D48}" type="datetimeFigureOut">
              <a:rPr lang="fi-FI" smtClean="0"/>
              <a:t>10.11.2021</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F6E715F1-1AA7-495A-A60B-80F7A5174427}" type="slidenum">
              <a:rPr lang="fi-FI" smtClean="0"/>
              <a:t>‹#›</a:t>
            </a:fld>
            <a:endParaRPr lang="fi-FI"/>
          </a:p>
        </p:txBody>
      </p:sp>
    </p:spTree>
    <p:extLst>
      <p:ext uri="{BB962C8B-B14F-4D97-AF65-F5344CB8AC3E}">
        <p14:creationId xmlns:p14="http://schemas.microsoft.com/office/powerpoint/2010/main" val="3096010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E16225-5FB8-42FE-B7DF-42AD3D6B5D48}" type="datetimeFigureOut">
              <a:rPr lang="fi-FI" smtClean="0"/>
              <a:t>10.11.2021</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F6E715F1-1AA7-495A-A60B-80F7A5174427}" type="slidenum">
              <a:rPr lang="fi-FI" smtClean="0"/>
              <a:t>‹#›</a:t>
            </a:fld>
            <a:endParaRPr lang="fi-FI"/>
          </a:p>
        </p:txBody>
      </p:sp>
    </p:spTree>
    <p:extLst>
      <p:ext uri="{BB962C8B-B14F-4D97-AF65-F5344CB8AC3E}">
        <p14:creationId xmlns:p14="http://schemas.microsoft.com/office/powerpoint/2010/main" val="2447421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AE16225-5FB8-42FE-B7DF-42AD3D6B5D48}" type="datetimeFigureOut">
              <a:rPr lang="fi-FI" smtClean="0"/>
              <a:t>10.11.2021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6E715F1-1AA7-495A-A60B-80F7A5174427}" type="slidenum">
              <a:rPr lang="fi-FI" smtClean="0"/>
              <a:t>‹#›</a:t>
            </a:fld>
            <a:endParaRPr lang="fi-FI"/>
          </a:p>
        </p:txBody>
      </p:sp>
    </p:spTree>
    <p:extLst>
      <p:ext uri="{BB962C8B-B14F-4D97-AF65-F5344CB8AC3E}">
        <p14:creationId xmlns:p14="http://schemas.microsoft.com/office/powerpoint/2010/main" val="2662580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i-FI"/>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AE16225-5FB8-42FE-B7DF-42AD3D6B5D48}" type="datetimeFigureOut">
              <a:rPr lang="fi-FI" smtClean="0"/>
              <a:t>10.11.2021</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6E715F1-1AA7-495A-A60B-80F7A5174427}" type="slidenum">
              <a:rPr lang="fi-FI" smtClean="0"/>
              <a:t>‹#›</a:t>
            </a:fld>
            <a:endParaRPr lang="fi-FI"/>
          </a:p>
        </p:txBody>
      </p:sp>
    </p:spTree>
    <p:extLst>
      <p:ext uri="{BB962C8B-B14F-4D97-AF65-F5344CB8AC3E}">
        <p14:creationId xmlns:p14="http://schemas.microsoft.com/office/powerpoint/2010/main" val="3526330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E16225-5FB8-42FE-B7DF-42AD3D6B5D48}" type="datetimeFigureOut">
              <a:rPr lang="fi-FI" smtClean="0"/>
              <a:t>10.11.2021</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E715F1-1AA7-495A-A60B-80F7A5174427}" type="slidenum">
              <a:rPr lang="fi-FI" smtClean="0"/>
              <a:t>‹#›</a:t>
            </a:fld>
            <a:endParaRPr lang="fi-FI"/>
          </a:p>
        </p:txBody>
      </p:sp>
    </p:spTree>
    <p:extLst>
      <p:ext uri="{BB962C8B-B14F-4D97-AF65-F5344CB8AC3E}">
        <p14:creationId xmlns:p14="http://schemas.microsoft.com/office/powerpoint/2010/main" val="13729011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peda.net/id/d2mTt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monikielisenoppijanmatkassa.fi/kielitietoisuus-eri-tiedonaloilla/oppikirjatekstit/alakoulun-ylli/"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peda.net/jyu/okl/ainepeda/tn/pk12"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i-FI" dirty="0"/>
              <a:t>POMM1002 Johdanto monialaisiin opintoihin</a:t>
            </a:r>
          </a:p>
        </p:txBody>
      </p:sp>
      <p:sp>
        <p:nvSpPr>
          <p:cNvPr id="3" name="Subtitle 2"/>
          <p:cNvSpPr>
            <a:spLocks noGrp="1"/>
          </p:cNvSpPr>
          <p:nvPr>
            <p:ph type="subTitle" idx="1"/>
          </p:nvPr>
        </p:nvSpPr>
        <p:spPr/>
        <p:txBody>
          <a:bodyPr/>
          <a:lstStyle/>
          <a:p>
            <a:r>
              <a:rPr lang="fi-FI" dirty="0"/>
              <a:t>Intensiiviopinnot marraskuussa 2021</a:t>
            </a:r>
          </a:p>
          <a:p>
            <a:r>
              <a:rPr lang="fi-FI" dirty="0"/>
              <a:t>Merja Kauppinen</a:t>
            </a:r>
          </a:p>
        </p:txBody>
      </p:sp>
    </p:spTree>
    <p:extLst>
      <p:ext uri="{BB962C8B-B14F-4D97-AF65-F5344CB8AC3E}">
        <p14:creationId xmlns:p14="http://schemas.microsoft.com/office/powerpoint/2010/main" val="18873751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Osaaminen 2035 -raportti (OPH 2019): osaamistarpeiden ennakointi</a:t>
            </a:r>
          </a:p>
        </p:txBody>
      </p:sp>
      <p:sp>
        <p:nvSpPr>
          <p:cNvPr id="3" name="Content Placeholder 2"/>
          <p:cNvSpPr>
            <a:spLocks noGrp="1"/>
          </p:cNvSpPr>
          <p:nvPr>
            <p:ph idx="1"/>
          </p:nvPr>
        </p:nvSpPr>
        <p:spPr/>
        <p:txBody>
          <a:bodyPr>
            <a:normAutofit fontScale="92500" lnSpcReduction="20000"/>
          </a:bodyPr>
          <a:lstStyle/>
          <a:p>
            <a:pPr marL="514350" indent="-514350">
              <a:buFont typeface="+mj-lt"/>
              <a:buAutoNum type="arabicPeriod"/>
            </a:pPr>
            <a:r>
              <a:rPr lang="fi-FI" b="1" dirty="0" err="1"/>
              <a:t>Geneerisellä</a:t>
            </a:r>
            <a:r>
              <a:rPr lang="fi-FI" b="1" dirty="0"/>
              <a:t> osaamisella </a:t>
            </a:r>
            <a:r>
              <a:rPr lang="fi-FI" dirty="0"/>
              <a:t>viitataan oppimisen ja osaamisen perustana oleviin kognitiivisiin taitoihin, metataitoihin sekä ominaisuuksiin, joita tarvitaan työssä, harrastuksissa ja arjessa. </a:t>
            </a:r>
          </a:p>
          <a:p>
            <a:pPr marL="514350" indent="-514350">
              <a:buFont typeface="+mj-lt"/>
              <a:buAutoNum type="arabicPeriod"/>
            </a:pPr>
            <a:r>
              <a:rPr lang="fi-FI" b="1" dirty="0"/>
              <a:t>Yleiset työelämäosaamiset </a:t>
            </a:r>
            <a:r>
              <a:rPr lang="fi-FI" dirty="0"/>
              <a:t>ovat luonteeltaan toimialarajat ylittäviä ja työelämässä tarvittavia osaamisia, jotka voivat olla luonteeltaan sekä kovia että pehmeitä tietoja ja taitoja. </a:t>
            </a:r>
          </a:p>
          <a:p>
            <a:pPr marL="514350" indent="-514350">
              <a:buFont typeface="+mj-lt"/>
              <a:buAutoNum type="arabicPeriod"/>
            </a:pPr>
            <a:r>
              <a:rPr lang="fi-FI" b="1" dirty="0"/>
              <a:t>Ammattialakohtaiset osaamiset </a:t>
            </a:r>
            <a:r>
              <a:rPr lang="fi-FI" dirty="0"/>
              <a:t>ovat kooste osaamisista, jotka ovat luonteeltaan spesifejä ja kovia ammattialakohtaisia tietoja ja taitoja, mutta myös kyseisellä ammattialalla vaadittavia </a:t>
            </a:r>
            <a:r>
              <a:rPr lang="fi-FI" dirty="0" err="1"/>
              <a:t>geneerisiä</a:t>
            </a:r>
            <a:r>
              <a:rPr lang="fi-FI" dirty="0"/>
              <a:t> ja yleisiä työelämäosaamisia. </a:t>
            </a:r>
          </a:p>
          <a:p>
            <a:pPr marL="514350" indent="-514350">
              <a:buFont typeface="+mj-lt"/>
              <a:buAutoNum type="arabicPeriod"/>
            </a:pPr>
            <a:r>
              <a:rPr lang="fi-FI" b="1" dirty="0"/>
              <a:t>Kansalaisen digitaidot</a:t>
            </a:r>
            <a:r>
              <a:rPr lang="fi-FI" dirty="0"/>
              <a:t>: informaation ja datan lukutaito, kommunikaatio ja yhteistyö, digitaalisen sisällön luominen, turvallisuus ja ongelmanratkaisu. (EU 2019). </a:t>
            </a:r>
            <a:r>
              <a:rPr lang="fi-FI" dirty="0">
                <a:sym typeface="Wingdings" panose="05000000000000000000" pitchFamily="2" charset="2"/>
              </a:rPr>
              <a:t> </a:t>
            </a:r>
            <a:r>
              <a:rPr lang="fi-FI">
                <a:sym typeface="Wingdings" panose="05000000000000000000" pitchFamily="2" charset="2"/>
              </a:rPr>
              <a:t>tasa-arvon näkökulma</a:t>
            </a:r>
            <a:endParaRPr lang="fi-FI" dirty="0"/>
          </a:p>
        </p:txBody>
      </p:sp>
      <p:sp>
        <p:nvSpPr>
          <p:cNvPr id="4" name="Speech Bubble: Oval 3">
            <a:extLst>
              <a:ext uri="{FF2B5EF4-FFF2-40B4-BE49-F238E27FC236}">
                <a16:creationId xmlns:a16="http://schemas.microsoft.com/office/drawing/2014/main" id="{0440C49F-CE5B-49EA-82AB-9C3F26836BD8}"/>
              </a:ext>
            </a:extLst>
          </p:cNvPr>
          <p:cNvSpPr/>
          <p:nvPr/>
        </p:nvSpPr>
        <p:spPr>
          <a:xfrm flipH="1">
            <a:off x="10029693" y="299575"/>
            <a:ext cx="1878772" cy="1456661"/>
          </a:xfrm>
          <a:prstGeom prst="wedgeEllipseCallout">
            <a:avLst>
              <a:gd name="adj1" fmla="val 75364"/>
              <a:gd name="adj2" fmla="val 41331"/>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2800" dirty="0"/>
              <a:t>’tieto’?</a:t>
            </a:r>
          </a:p>
        </p:txBody>
      </p:sp>
    </p:spTree>
    <p:extLst>
      <p:ext uri="{BB962C8B-B14F-4D97-AF65-F5344CB8AC3E}">
        <p14:creationId xmlns:p14="http://schemas.microsoft.com/office/powerpoint/2010/main" val="2097359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i-FI" dirty="0"/>
              <a:t>Millaista tietämistä kohti? Esimerkkejä eheyttävästä oppimisesta ja oppiaineintegraatiosta</a:t>
            </a:r>
          </a:p>
        </p:txBody>
      </p:sp>
      <p:sp>
        <p:nvSpPr>
          <p:cNvPr id="3" name="Content Placeholder 2"/>
          <p:cNvSpPr>
            <a:spLocks noGrp="1"/>
          </p:cNvSpPr>
          <p:nvPr>
            <p:ph idx="1"/>
          </p:nvPr>
        </p:nvSpPr>
        <p:spPr>
          <a:xfrm>
            <a:off x="838200" y="2281645"/>
            <a:ext cx="10515600" cy="3895317"/>
          </a:xfrm>
        </p:spPr>
        <p:txBody>
          <a:bodyPr/>
          <a:lstStyle/>
          <a:p>
            <a:r>
              <a:rPr lang="fi-FI" dirty="0"/>
              <a:t>AI &amp; TVT (diat) Kauppinen &amp; Järvelä</a:t>
            </a:r>
          </a:p>
          <a:p>
            <a:r>
              <a:rPr lang="fi-FI" dirty="0" err="1"/>
              <a:t>ActLib</a:t>
            </a:r>
            <a:r>
              <a:rPr lang="fi-FI" dirty="0"/>
              <a:t> – toiminnallista kielenopetusta </a:t>
            </a:r>
            <a:r>
              <a:rPr lang="fi-FI" dirty="0">
                <a:hlinkClick r:id="rId2"/>
              </a:rPr>
              <a:t>https://peda.net/id/d2mTtd</a:t>
            </a:r>
            <a:endParaRPr lang="fi-FI" dirty="0"/>
          </a:p>
          <a:p>
            <a:r>
              <a:rPr lang="fi-FI" dirty="0"/>
              <a:t>Kauppinen, Hähkiöniemi, Tarnanen 2020. Kohti ilmiölähtöistä matematiikan oppimista: matemaattista ongelmanratkaisua taiteeseen yhdistäen. Teoksessa Ilmiömäistä! : ilmiölähtöinen lähestymistapa uudistamassa opettajuutta ja oppimista. Jyväskylä: Jyväskylän yliopisto, 212–233.</a:t>
            </a:r>
          </a:p>
          <a:p>
            <a:r>
              <a:rPr lang="fi-FI" dirty="0"/>
              <a:t>Laukaa viisas (diat) Kauppinen &amp; Sulkunen</a:t>
            </a:r>
          </a:p>
          <a:p>
            <a:endParaRPr lang="fi-FI" dirty="0"/>
          </a:p>
        </p:txBody>
      </p:sp>
    </p:spTree>
    <p:extLst>
      <p:ext uri="{BB962C8B-B14F-4D97-AF65-F5344CB8AC3E}">
        <p14:creationId xmlns:p14="http://schemas.microsoft.com/office/powerpoint/2010/main" val="774951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dirty="0"/>
              <a:t>Kielitietoinen oppiminen (ti)</a:t>
            </a:r>
            <a:br>
              <a:rPr lang="fi-FI" dirty="0"/>
            </a:br>
            <a:endParaRPr lang="fi-FI" dirty="0"/>
          </a:p>
        </p:txBody>
      </p:sp>
      <p:sp>
        <p:nvSpPr>
          <p:cNvPr id="3" name="Text Placeholder 2"/>
          <p:cNvSpPr>
            <a:spLocks noGrp="1"/>
          </p:cNvSpPr>
          <p:nvPr>
            <p:ph type="body" idx="1"/>
          </p:nvPr>
        </p:nvSpPr>
        <p:spPr/>
        <p:txBody>
          <a:bodyPr/>
          <a:lstStyle/>
          <a:p>
            <a:r>
              <a:rPr lang="fi-FI" dirty="0"/>
              <a:t>Lähtökohtana luento ”Kielitietoinen ja monikielinen koulu”</a:t>
            </a:r>
          </a:p>
        </p:txBody>
      </p:sp>
    </p:spTree>
    <p:extLst>
      <p:ext uri="{BB962C8B-B14F-4D97-AF65-F5344CB8AC3E}">
        <p14:creationId xmlns:p14="http://schemas.microsoft.com/office/powerpoint/2010/main" val="34447493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Yhteistä pohdintaa:</a:t>
            </a:r>
          </a:p>
        </p:txBody>
      </p:sp>
      <p:sp>
        <p:nvSpPr>
          <p:cNvPr id="3" name="Content Placeholder 2"/>
          <p:cNvSpPr>
            <a:spLocks noGrp="1"/>
          </p:cNvSpPr>
          <p:nvPr>
            <p:ph idx="1"/>
          </p:nvPr>
        </p:nvSpPr>
        <p:spPr/>
        <p:txBody>
          <a:bodyPr>
            <a:normAutofit/>
          </a:bodyPr>
          <a:lstStyle/>
          <a:p>
            <a:r>
              <a:rPr lang="fi-FI" dirty="0"/>
              <a:t>Miten eri kielet sekä kielellinen osaaminen ja sen tukeminen ovat esillä koulussasi, luokassasi, työpaikassasi, harjoittelupaikassasi, harrastuksissa jne.?</a:t>
            </a:r>
          </a:p>
          <a:p>
            <a:r>
              <a:rPr lang="fi-FI" dirty="0"/>
              <a:t>[Valitse jokin oppiaine tai teema, jonka oppimista ja opetusta pohdit kielitietoisesta näkökulmasta. Millaisia osaamista tukevia kielellisiä resursseja voisi ko. oppiaineen opiskeluun rakentaa?]</a:t>
            </a:r>
          </a:p>
          <a:p>
            <a:endParaRPr lang="fi-FI" dirty="0"/>
          </a:p>
        </p:txBody>
      </p:sp>
    </p:spTree>
    <p:extLst>
      <p:ext uri="{BB962C8B-B14F-4D97-AF65-F5344CB8AC3E}">
        <p14:creationId xmlns:p14="http://schemas.microsoft.com/office/powerpoint/2010/main" val="511260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FE4F1-67AD-4D7B-99E9-5CCA670F4E4F}"/>
              </a:ext>
            </a:extLst>
          </p:cNvPr>
          <p:cNvSpPr>
            <a:spLocks noGrp="1"/>
          </p:cNvSpPr>
          <p:nvPr>
            <p:ph type="title"/>
          </p:nvPr>
        </p:nvSpPr>
        <p:spPr/>
        <p:txBody>
          <a:bodyPr/>
          <a:lstStyle/>
          <a:p>
            <a:r>
              <a:rPr lang="fi-FI" dirty="0"/>
              <a:t>Kielitietoisuus ympäristötiedossa</a:t>
            </a:r>
          </a:p>
        </p:txBody>
      </p:sp>
      <p:sp>
        <p:nvSpPr>
          <p:cNvPr id="3" name="Content Placeholder 2">
            <a:extLst>
              <a:ext uri="{FF2B5EF4-FFF2-40B4-BE49-F238E27FC236}">
                <a16:creationId xmlns:a16="http://schemas.microsoft.com/office/drawing/2014/main" id="{EF8A2527-D54A-4825-B062-49BACF73C223}"/>
              </a:ext>
            </a:extLst>
          </p:cNvPr>
          <p:cNvSpPr>
            <a:spLocks noGrp="1"/>
          </p:cNvSpPr>
          <p:nvPr>
            <p:ph idx="1"/>
          </p:nvPr>
        </p:nvSpPr>
        <p:spPr/>
        <p:txBody>
          <a:bodyPr>
            <a:normAutofit fontScale="92500" lnSpcReduction="20000"/>
          </a:bodyPr>
          <a:lstStyle/>
          <a:p>
            <a:r>
              <a:rPr lang="fi-FI" dirty="0"/>
              <a:t>Monikielisen oppijan matkassa -sivusto </a:t>
            </a:r>
            <a:r>
              <a:rPr lang="fi-FI" dirty="0">
                <a:hlinkClick r:id="rId2"/>
              </a:rPr>
              <a:t>https://monikielisenoppijanmatkassa.fi/kielitietoisuus-eri-tiedonaloilla/oppikirjatekstit/alakoulun-ylli/</a:t>
            </a:r>
            <a:r>
              <a:rPr lang="fi-FI" dirty="0"/>
              <a:t>  </a:t>
            </a:r>
          </a:p>
          <a:p>
            <a:r>
              <a:rPr lang="fi-FI" dirty="0"/>
              <a:t>Pienryhmätyöskentely (3 ryhmää) – Jokaiselle ryhmälle valitaan yksi sivuston tehtävistä – </a:t>
            </a:r>
          </a:p>
          <a:p>
            <a:pPr lvl="1"/>
            <a:r>
              <a:rPr lang="fi-FI" dirty="0"/>
              <a:t>ryhmä 1 = kohdat I-II, </a:t>
            </a:r>
          </a:p>
          <a:p>
            <a:pPr lvl="1"/>
            <a:r>
              <a:rPr lang="fi-FI" dirty="0"/>
              <a:t>ryhmä 2 = kohta III, </a:t>
            </a:r>
          </a:p>
          <a:p>
            <a:pPr lvl="1"/>
            <a:r>
              <a:rPr lang="fi-FI" dirty="0"/>
              <a:t>ryhmä 3 = kohta IV – </a:t>
            </a:r>
          </a:p>
          <a:p>
            <a:r>
              <a:rPr lang="fi-FI" dirty="0"/>
              <a:t>Ryhmät pohtivat sivuston tehtäviä yhdessä ja pyrkivät löytämään näihin sopivat vastaukset sekä pohtimaan tehtävää kielitietoisesta näkökulmasta. – Lopuksi jokainen ryhmä kertoo tiivistetysti muille tehtävästään, siihen pohtimistaan ratkaisuistaan ja siitä, minkälaisia ajatuksia tämä tehtävä herätti liittyen kielitietoiseen opettamiseen ja opettamiseen ylipäätään.</a:t>
            </a:r>
          </a:p>
        </p:txBody>
      </p:sp>
    </p:spTree>
    <p:extLst>
      <p:ext uri="{BB962C8B-B14F-4D97-AF65-F5344CB8AC3E}">
        <p14:creationId xmlns:p14="http://schemas.microsoft.com/office/powerpoint/2010/main" val="8813298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a:t>POM-AI: Esimerkkinä kielitietoinen teknologiakasvatus</a:t>
            </a:r>
          </a:p>
        </p:txBody>
      </p:sp>
      <p:sp>
        <p:nvSpPr>
          <p:cNvPr id="3" name="Content Placeholder 2"/>
          <p:cNvSpPr>
            <a:spLocks noGrp="1"/>
          </p:cNvSpPr>
          <p:nvPr>
            <p:ph idx="1"/>
          </p:nvPr>
        </p:nvSpPr>
        <p:spPr/>
        <p:txBody>
          <a:bodyPr/>
          <a:lstStyle/>
          <a:p>
            <a:r>
              <a:rPr lang="fi-FI" dirty="0"/>
              <a:t>Tekninen työ monilukutaidon näkökulmasta </a:t>
            </a:r>
            <a:r>
              <a:rPr lang="fi-FI" dirty="0">
                <a:hlinkClick r:id="rId2"/>
              </a:rPr>
              <a:t>https://peda.net/jyu/okl/ainepeda/tn/pk12</a:t>
            </a:r>
            <a:endParaRPr lang="fi-FI" dirty="0"/>
          </a:p>
          <a:p>
            <a:r>
              <a:rPr lang="fi-FI" dirty="0"/>
              <a:t>Sananlaskut oppimisen resurssina alakoulussa</a:t>
            </a:r>
          </a:p>
          <a:p>
            <a:endParaRPr lang="fi-FI" dirty="0"/>
          </a:p>
        </p:txBody>
      </p:sp>
    </p:spTree>
    <p:extLst>
      <p:ext uri="{BB962C8B-B14F-4D97-AF65-F5344CB8AC3E}">
        <p14:creationId xmlns:p14="http://schemas.microsoft.com/office/powerpoint/2010/main" val="2473076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CCD9D-4544-4105-B5C6-7A9EEEB12FDB}"/>
              </a:ext>
            </a:extLst>
          </p:cNvPr>
          <p:cNvSpPr>
            <a:spLocks noGrp="1"/>
          </p:cNvSpPr>
          <p:nvPr>
            <p:ph type="title"/>
          </p:nvPr>
        </p:nvSpPr>
        <p:spPr/>
        <p:txBody>
          <a:bodyPr/>
          <a:lstStyle/>
          <a:p>
            <a:r>
              <a:rPr lang="fi-FI" dirty="0"/>
              <a:t>Teemana marraskuussa</a:t>
            </a:r>
          </a:p>
        </p:txBody>
      </p:sp>
      <p:sp>
        <p:nvSpPr>
          <p:cNvPr id="4" name="Content Placeholder 3">
            <a:extLst>
              <a:ext uri="{FF2B5EF4-FFF2-40B4-BE49-F238E27FC236}">
                <a16:creationId xmlns:a16="http://schemas.microsoft.com/office/drawing/2014/main" id="{0FF6439D-7B64-49B5-AFFB-3553CF430F5F}"/>
              </a:ext>
            </a:extLst>
          </p:cNvPr>
          <p:cNvSpPr>
            <a:spLocks noGrp="1"/>
          </p:cNvSpPr>
          <p:nvPr>
            <p:ph idx="1"/>
          </p:nvPr>
        </p:nvSpPr>
        <p:spPr/>
        <p:txBody>
          <a:bodyPr/>
          <a:lstStyle/>
          <a:p>
            <a:r>
              <a:rPr lang="fi-FI" dirty="0"/>
              <a:t>Tiedonkäsitykset</a:t>
            </a:r>
          </a:p>
          <a:p>
            <a:r>
              <a:rPr lang="fi-FI" dirty="0"/>
              <a:t>Kielitietoinen ja monikielinen koulu</a:t>
            </a:r>
          </a:p>
        </p:txBody>
      </p:sp>
    </p:spTree>
    <p:extLst>
      <p:ext uri="{BB962C8B-B14F-4D97-AF65-F5344CB8AC3E}">
        <p14:creationId xmlns:p14="http://schemas.microsoft.com/office/powerpoint/2010/main" val="634608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err="1"/>
              <a:t>Prope</a:t>
            </a:r>
            <a:r>
              <a:rPr lang="fi-FI" dirty="0"/>
              <a:t> POM-JO-opintojaksolla:</a:t>
            </a:r>
            <a:br>
              <a:rPr lang="fi-FI" dirty="0"/>
            </a:br>
            <a:endParaRPr lang="fi-FI" dirty="0"/>
          </a:p>
        </p:txBody>
      </p:sp>
      <p:sp>
        <p:nvSpPr>
          <p:cNvPr id="3" name="Content Placeholder 2"/>
          <p:cNvSpPr>
            <a:spLocks noGrp="1"/>
          </p:cNvSpPr>
          <p:nvPr>
            <p:ph idx="1"/>
          </p:nvPr>
        </p:nvSpPr>
        <p:spPr/>
        <p:txBody>
          <a:bodyPr>
            <a:normAutofit/>
          </a:bodyPr>
          <a:lstStyle/>
          <a:p>
            <a:pPr marL="0" indent="0">
              <a:buNone/>
            </a:pPr>
            <a:endParaRPr lang="fi-FI" dirty="0"/>
          </a:p>
          <a:p>
            <a:pPr marL="0" indent="0">
              <a:buNone/>
            </a:pPr>
            <a:r>
              <a:rPr lang="fi-FI" dirty="0">
                <a:sym typeface="Wingdings" panose="05000000000000000000" pitchFamily="2" charset="2"/>
              </a:rPr>
              <a:t>Pääpaino tapaamisissa kokemusten ja mielipiteiden jakamisessa sekä yhteisessä pohdinnassa  aineksia </a:t>
            </a:r>
            <a:r>
              <a:rPr lang="fi-FI" dirty="0" err="1">
                <a:sym typeface="Wingdings" panose="05000000000000000000" pitchFamily="2" charset="2"/>
              </a:rPr>
              <a:t>PROPEen</a:t>
            </a:r>
            <a:endParaRPr lang="fi-FI" dirty="0">
              <a:sym typeface="Wingdings" panose="05000000000000000000" pitchFamily="2" charset="2"/>
            </a:endParaRPr>
          </a:p>
          <a:p>
            <a:pPr marL="0" indent="0">
              <a:buNone/>
            </a:pPr>
            <a:r>
              <a:rPr lang="fi-FI" dirty="0" err="1">
                <a:sym typeface="Wingdings" panose="05000000000000000000" pitchFamily="2" charset="2"/>
              </a:rPr>
              <a:t>PROPEn</a:t>
            </a:r>
            <a:r>
              <a:rPr lang="fi-FI" dirty="0">
                <a:sym typeface="Wingdings" panose="05000000000000000000" pitchFamily="2" charset="2"/>
              </a:rPr>
              <a:t> palautus su 30.1.2022 mennessä </a:t>
            </a:r>
            <a:r>
              <a:rPr lang="fi-FI" dirty="0" err="1">
                <a:sym typeface="Wingdings" panose="05000000000000000000" pitchFamily="2" charset="2"/>
              </a:rPr>
              <a:t>Peda.netiin</a:t>
            </a:r>
            <a:r>
              <a:rPr lang="fi-FI" dirty="0">
                <a:sym typeface="Wingdings" panose="05000000000000000000" pitchFamily="2" charset="2"/>
              </a:rPr>
              <a:t>.</a:t>
            </a:r>
          </a:p>
          <a:p>
            <a:pPr marL="0" indent="0">
              <a:buNone/>
            </a:pPr>
            <a:r>
              <a:rPr lang="fi-FI" dirty="0">
                <a:sym typeface="Wingdings" panose="05000000000000000000" pitchFamily="2" charset="2"/>
              </a:rPr>
              <a:t>HUOM. Merjalle lukuoikeudet omaan sivuun.</a:t>
            </a:r>
            <a:endParaRPr lang="fi-FI" dirty="0"/>
          </a:p>
          <a:p>
            <a:endParaRPr lang="fi-FI" dirty="0"/>
          </a:p>
        </p:txBody>
      </p:sp>
    </p:spTree>
    <p:extLst>
      <p:ext uri="{BB962C8B-B14F-4D97-AF65-F5344CB8AC3E}">
        <p14:creationId xmlns:p14="http://schemas.microsoft.com/office/powerpoint/2010/main" val="691258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err="1"/>
              <a:t>PROPEn</a:t>
            </a:r>
            <a:r>
              <a:rPr lang="fi-FI" dirty="0"/>
              <a:t> laatiminen</a:t>
            </a:r>
          </a:p>
        </p:txBody>
      </p:sp>
      <p:sp>
        <p:nvSpPr>
          <p:cNvPr id="3" name="Content Placeholder 2"/>
          <p:cNvSpPr>
            <a:spLocks noGrp="1"/>
          </p:cNvSpPr>
          <p:nvPr>
            <p:ph idx="1"/>
          </p:nvPr>
        </p:nvSpPr>
        <p:spPr/>
        <p:txBody>
          <a:bodyPr>
            <a:normAutofit fontScale="70000" lnSpcReduction="20000"/>
          </a:bodyPr>
          <a:lstStyle/>
          <a:p>
            <a:r>
              <a:rPr lang="fi-FI" dirty="0"/>
              <a:t>Kaikkien ydinosaamisalueiden käsittely ja pohdinta</a:t>
            </a:r>
          </a:p>
          <a:p>
            <a:r>
              <a:rPr lang="fi-FI" dirty="0"/>
              <a:t>Oman opettajuuden kehittäminen kirjallisuuslähtöisesti mukaan lukien</a:t>
            </a:r>
          </a:p>
          <a:p>
            <a:pPr lvl="1"/>
            <a:r>
              <a:rPr lang="fi-FI" dirty="0"/>
              <a:t>omat kokemukset ja mielipiteet</a:t>
            </a:r>
          </a:p>
          <a:p>
            <a:pPr lvl="1"/>
            <a:r>
              <a:rPr lang="fi-FI" dirty="0"/>
              <a:t>uutisointi ja mediatekstit teemoista</a:t>
            </a:r>
          </a:p>
          <a:p>
            <a:pPr lvl="1"/>
            <a:r>
              <a:rPr lang="fi-FI" dirty="0"/>
              <a:t>kokemusten ja mielipiteiden peilaaminen pienryhmissä keskusteltuun.</a:t>
            </a:r>
          </a:p>
          <a:p>
            <a:r>
              <a:rPr lang="fi-FI" dirty="0"/>
              <a:t>”Millainen opettaja olen, millaiseksi opeksi haluaisin kehittyä.”</a:t>
            </a:r>
          </a:p>
          <a:p>
            <a:r>
              <a:rPr lang="fi-FI" dirty="0"/>
              <a:t>Tavoitteet:</a:t>
            </a:r>
          </a:p>
          <a:p>
            <a:pPr lvl="1"/>
            <a:r>
              <a:rPr lang="fi-FI" dirty="0"/>
              <a:t>päästä kiinni omiin kokemuksiin eri oppiaineista ja niiden oppimisesta</a:t>
            </a:r>
          </a:p>
          <a:p>
            <a:pPr lvl="1"/>
            <a:r>
              <a:rPr lang="fi-FI" dirty="0"/>
              <a:t>aloittaa oman luokanopettajuuden rakentaminen opettajuuden ydinosaamisalueiden avulla</a:t>
            </a:r>
          </a:p>
          <a:p>
            <a:pPr lvl="1"/>
            <a:r>
              <a:rPr lang="fi-FI" dirty="0"/>
              <a:t>kartoittaa omia lähtökohtia osaamisalueiden kehittämiselle - tehdään itsearviointia ja reflektoidaan</a:t>
            </a:r>
          </a:p>
          <a:p>
            <a:pPr lvl="1"/>
            <a:r>
              <a:rPr lang="fi-FI" dirty="0"/>
              <a:t>mitä ajattelen, millainen olen, missä ja miten minun on kehityttävä suhteessa osaamisalueisiin.</a:t>
            </a:r>
          </a:p>
          <a:p>
            <a:pPr marL="457200" lvl="1" indent="0">
              <a:buNone/>
            </a:pPr>
            <a:endParaRPr lang="fi-FI" dirty="0"/>
          </a:p>
          <a:p>
            <a:pPr marL="0" indent="0">
              <a:buNone/>
            </a:pPr>
            <a:r>
              <a:rPr lang="fi-FI" i="1" dirty="0"/>
              <a:t>Käytä itsearvioinnin ja reflektion tukena vähintään yhtä lähdettä osaamisaluetta kohden (teoreettisten lähteiden lisäksi voit hyödyntää esim. uutisia, kolumneja, ajankohtaiskeskusteluja kasvatuksesta ja koulutuksesta jne.)</a:t>
            </a:r>
          </a:p>
          <a:p>
            <a:pPr marL="457200" lvl="1" indent="0">
              <a:buNone/>
            </a:pPr>
            <a:endParaRPr lang="fi-FI" dirty="0"/>
          </a:p>
          <a:p>
            <a:pPr marL="0" indent="0">
              <a:buNone/>
            </a:pPr>
            <a:endParaRPr lang="fi-FI" dirty="0"/>
          </a:p>
        </p:txBody>
      </p:sp>
    </p:spTree>
    <p:extLst>
      <p:ext uri="{BB962C8B-B14F-4D97-AF65-F5344CB8AC3E}">
        <p14:creationId xmlns:p14="http://schemas.microsoft.com/office/powerpoint/2010/main" val="1097319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4503"/>
            <a:ext cx="10515600" cy="487681"/>
          </a:xfrm>
        </p:spPr>
        <p:txBody>
          <a:bodyPr>
            <a:normAutofit/>
          </a:bodyPr>
          <a:lstStyle/>
          <a:p>
            <a:r>
              <a:rPr lang="fi-FI" sz="2800" dirty="0"/>
              <a:t>Opettajan ydinosaamisalueet (JY)</a:t>
            </a:r>
          </a:p>
        </p:txBody>
      </p:sp>
      <p:sp>
        <p:nvSpPr>
          <p:cNvPr id="3" name="Content Placeholder 2"/>
          <p:cNvSpPr>
            <a:spLocks noGrp="1"/>
          </p:cNvSpPr>
          <p:nvPr>
            <p:ph idx="1"/>
          </p:nvPr>
        </p:nvSpPr>
        <p:spPr>
          <a:xfrm>
            <a:off x="838200" y="827314"/>
            <a:ext cx="10515600" cy="6209212"/>
          </a:xfrm>
        </p:spPr>
        <p:txBody>
          <a:bodyPr>
            <a:normAutofit fontScale="40000" lnSpcReduction="20000"/>
          </a:bodyPr>
          <a:lstStyle/>
          <a:p>
            <a:pPr marL="0" indent="0">
              <a:buNone/>
            </a:pPr>
            <a:r>
              <a:rPr lang="fi-FI" sz="4400" dirty="0"/>
              <a:t>Eettinen osaaminen</a:t>
            </a:r>
          </a:p>
          <a:p>
            <a:r>
              <a:rPr lang="fi-FI" sz="3600" dirty="0"/>
              <a:t>Opiskelija pystyy tunnistamaan, analysoimaan ja kehittämään kasvatusalan asiantuntijuuden kannalta merkityksellisiä ja tavoiteltavia eettisiä periaatteita ja arvoja. Hän pystyy erittelemään omaa ja yhteisön toimintaa sekä suhdettaan luontoon ja ei-inhimilliseen ympäristöön eettiseltä kannalta ja toimimaan vastuullisesti eettisten periaatteiden pohjalta.</a:t>
            </a:r>
          </a:p>
          <a:p>
            <a:pPr marL="0" indent="0">
              <a:buNone/>
            </a:pPr>
            <a:r>
              <a:rPr lang="fi-FI" sz="4400" dirty="0"/>
              <a:t>Tieteellinen osaaminen</a:t>
            </a:r>
          </a:p>
          <a:p>
            <a:r>
              <a:rPr lang="fi-FI" sz="3600" dirty="0"/>
              <a:t>Opiskelija perustaa toimintansa ja ammatillisen kehittymisensä tieteelliselle ajattelulle. Tämä tarkoittaa perusteltua ja järjestelmällistä tiedonhankintaa sekä tiedon kriittistä </a:t>
            </a:r>
            <a:r>
              <a:rPr lang="fi-FI" sz="3600" dirty="0" err="1"/>
              <a:t>arviointia.Opiskelija</a:t>
            </a:r>
            <a:r>
              <a:rPr lang="fi-FI" sz="3600" dirty="0"/>
              <a:t> kehittää kriittistä ajatteluaan, jossa analysoidaan ja arvioidaan tietoa ja omaa ajattelua, pyritään perusteltuihin päätelmiin ja ratkotaan ongelmia etsimällä uusia näkökulmia. Opiskelija tunnistaa, että tieteentekoa ohjaavat erilaiset yhteiskunnalliset intressit ja käsitykset maailmasta. Opiskelija hallitsee riittävästi kasvatusalan teoreettista ja tutkimuskirjallisuutta sekä eri oppiaineiden ja laaja-alaisten osaamisalueiden perustana olevien tiedonalojen keskeisiä käsitteitä, ilmiöitä ja tiedon rakentumisen periaatteita. Hänellä on taitoa esittää, perustella ja puolustaa pätevästi omia näkökantojaan ja keskustella niistä. Lisäksi hänellä on omaa oppimista, tiedon omaksumista ja kognitiivisia prosesseja koskevaa tietoa sekä kykyä säädellä niitä suunnittelemalla, seuraamalla ja arvioimalla omaa oppimista.</a:t>
            </a:r>
          </a:p>
          <a:p>
            <a:pPr marL="0" indent="0">
              <a:buNone/>
            </a:pPr>
            <a:r>
              <a:rPr lang="fi-FI" sz="4400" dirty="0"/>
              <a:t>Vuorovaikutusosaaminen ja moninaisuuteen liittyvä osaaminen</a:t>
            </a:r>
          </a:p>
          <a:p>
            <a:r>
              <a:rPr lang="fi-FI" sz="3600" dirty="0"/>
              <a:t>Opiskelija haluaa ja kykenee toimimaan yhteistoiminnallisesti ja rakentavasti erilaisissa vuorovaikutustilanteissa, -suhteissa ja ryhmissä. Tämä tarkoittaa sitä, että opiskelija osaa ottaa toisen näkökulman huomioon, on kiinnostunut kuuntelemaan toista ja antaa tilaa ryhmässä. Hän ymmärtää verkostoihin ja yhteisöihin kuulumisen merkityksen sekä osaa rakentaa ja ylläpitää niitä. Hän osaa neuvotella sekä ratkaista konflikteja ottaen huomioon eri osapuolten tarpeita ja tavoitteita. Hänellä on kykyä omien ja toisten tunneilmaisujen havaitsemiseen ja tunnistamiseen sekä taitoa tunteiden säätelyyn ja ilmaisemiseen. Opiskelija ymmärtää tunteiden syitä ja niiden vaikutuksia itseen ja muihin ihmisiin ja osaa soveltaa tätä ymmärrystään työssään. Hän kykenee tiedostamaan ja haastamaan moninaisuuteen liittyviä asenteitaan ja uskomuksiaan ja toimimaan ymmärtäen, että jokainen ihminen on erityinen ja omanlaisensa edellytyksineen ja taustoineen. Hänellä on tietoisuutta ja herkkyyttä toimia vuorovaikutuksessa kulttuurisesti moninaisissa konteksteissa sekä arvostaa ja ymmärtää esimerkiksi etnisyyden, kielen, iän, uskonnon, sukupuolen, seksuaalisuuden sekä sosiaalisen luokan sisältämiä erityispiirteitä.</a:t>
            </a:r>
          </a:p>
          <a:p>
            <a:pPr marL="0" indent="0">
              <a:buNone/>
            </a:pPr>
            <a:r>
              <a:rPr lang="fi-FI" sz="4400" dirty="0"/>
              <a:t>Yhteisöllinen ja yhteiskunnallinen osaaminen</a:t>
            </a:r>
          </a:p>
          <a:p>
            <a:r>
              <a:rPr lang="fi-FI" sz="3600" dirty="0"/>
              <a:t>Opiskelija ymmärtää kasvatus- tai oppimisyhteisöt paikallisiin yhteisöihin ja niiden normeihin ja arvoihin kytkeytyvinä instituutioina, joihin vaikuttavat myös laajemmat yhteisölliset ja yhteiskunnalliset rakenteet ja reunaehdot. Hän kykenee tunnistamaan ja kriittisesti arvioimaan poliittisten, kulttuuristen, taloudellisten ja historiallisten tekijöiden vaikutuksia oppimiseen, oppilaisiin ja opetukseen sekä koulutuksen tasa-arvoisuuteen. Hänellä on taito tunnistaa ja kehittää kasvatusta ja kasvatusyhteisöjä koskevia arvoja ja käytänteitä.</a:t>
            </a:r>
          </a:p>
          <a:p>
            <a:endParaRPr lang="fi-FI" dirty="0"/>
          </a:p>
        </p:txBody>
      </p:sp>
    </p:spTree>
    <p:extLst>
      <p:ext uri="{BB962C8B-B14F-4D97-AF65-F5344CB8AC3E}">
        <p14:creationId xmlns:p14="http://schemas.microsoft.com/office/powerpoint/2010/main" val="2826021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BEC09-9AB0-437C-A965-53FC346B8F61}"/>
              </a:ext>
            </a:extLst>
          </p:cNvPr>
          <p:cNvSpPr>
            <a:spLocks noGrp="1"/>
          </p:cNvSpPr>
          <p:nvPr>
            <p:ph type="title"/>
          </p:nvPr>
        </p:nvSpPr>
        <p:spPr>
          <a:xfrm>
            <a:off x="838200" y="365126"/>
            <a:ext cx="10515600" cy="230776"/>
          </a:xfrm>
        </p:spPr>
        <p:txBody>
          <a:bodyPr>
            <a:normAutofit fontScale="90000"/>
          </a:bodyPr>
          <a:lstStyle/>
          <a:p>
            <a:r>
              <a:rPr lang="fi-FI" dirty="0"/>
              <a:t> </a:t>
            </a:r>
          </a:p>
        </p:txBody>
      </p:sp>
      <p:sp>
        <p:nvSpPr>
          <p:cNvPr id="3" name="Content Placeholder 2">
            <a:extLst>
              <a:ext uri="{FF2B5EF4-FFF2-40B4-BE49-F238E27FC236}">
                <a16:creationId xmlns:a16="http://schemas.microsoft.com/office/drawing/2014/main" id="{9A6F2A72-01B9-4ABD-92F4-CD165B9A750A}"/>
              </a:ext>
            </a:extLst>
          </p:cNvPr>
          <p:cNvSpPr>
            <a:spLocks noGrp="1"/>
          </p:cNvSpPr>
          <p:nvPr>
            <p:ph idx="1"/>
          </p:nvPr>
        </p:nvSpPr>
        <p:spPr>
          <a:xfrm>
            <a:off x="838200" y="225638"/>
            <a:ext cx="10515600" cy="6267236"/>
          </a:xfrm>
        </p:spPr>
        <p:txBody>
          <a:bodyPr>
            <a:noAutofit/>
          </a:bodyPr>
          <a:lstStyle/>
          <a:p>
            <a:pPr marL="0" indent="0">
              <a:buNone/>
            </a:pPr>
            <a:r>
              <a:rPr lang="fi-FI" sz="1600" dirty="0"/>
              <a:t>Pedagoginen osaaminen</a:t>
            </a:r>
          </a:p>
          <a:p>
            <a:r>
              <a:rPr lang="fi-FI" sz="1600" dirty="0"/>
              <a:t>Opiskelija kykenee suunnittelemaan, toteuttamaan, eriyttämään, arvioimaan ja kehittämään erilaisia oppimisprosesseja. Opiskelija ymmärtää oppimiselle asetettujen tavoitteiden, pedagogisen toiminnan ja arvioinnin välisen yhteyden vuorovaikutteisissa oppimis- ja ohjausprosesseissa. Opetuksen ja oppimisen tilanteissa opiskelija kykenee toimimaan ja ajattelemaan luovasti ja innovatiivisesti ollen avoin uusille näkökulmille, keksimiselle ja kokeiluille sekä totutun haastamiselle. Hän osaa tunnistaa ja hyödyntää oppimista edistäviä vuorovaikutuksen ulottuvuuksia erilaisissa oppimistilanteissa ja -ympäristöissä. Hän ymmärtää oppimista edistävän vuorovaikutuksen sekä monimediaisten ja monipuolisten oppimisympäristöjen vaikutuksia ja osaa huomioida ne oppimisen ohjaamisessa. Opiskelija osaa ohjata heterogeenisiä opetusryhmiä sekä osaa suunnitella ja toteuttaa oppimistilanteita siten, että ne vahvistavat oppilaiden osallisuutta ja kiinnittymistä oppimiseen ja </a:t>
            </a:r>
            <a:r>
              <a:rPr lang="fi-FI" sz="1600" dirty="0" err="1"/>
              <a:t>kouluun.Lisäksi</a:t>
            </a:r>
            <a:r>
              <a:rPr lang="fi-FI" sz="1600" dirty="0"/>
              <a:t> hänellä on opetus- ja oppimistilanteissa kertyvien kokemusten sekä niiden reflektoinnin ja taidon harjoittelun kautta rakentuvaa osaamista.</a:t>
            </a:r>
          </a:p>
          <a:p>
            <a:pPr marL="0" indent="0">
              <a:buNone/>
            </a:pPr>
            <a:r>
              <a:rPr lang="fi-FI" sz="1600" dirty="0"/>
              <a:t>Hyvinvointia vahvistava osaaminen</a:t>
            </a:r>
          </a:p>
          <a:p>
            <a:r>
              <a:rPr lang="fi-FI" sz="1600" dirty="0"/>
              <a:t>Opiskelija tunnistaa fyysistä, psyykkistä ja sosiaalista hyvinvointia edistäviä tekijöitä yksilöiden ja ryhmien tasolla. Hän saa valmiuksia tukea ja kehittää oppijoiden kokonaisvaltaista hyvinvointia moniammatillisesti ja yhteistyössä huoltajien kanssa sekä puuttua kehitystä ja hyvinvointia vaarantaviin tekijöihin, esimerkiksi </a:t>
            </a:r>
            <a:r>
              <a:rPr lang="fi-FI" sz="1600" dirty="0" err="1"/>
              <a:t>kiusaamiseen.Opiskelija</a:t>
            </a:r>
            <a:r>
              <a:rPr lang="fi-FI" sz="1600" dirty="0"/>
              <a:t> tunnistaa kouluyhteisön hyvinvoinnin tekijöitä ja kykenee osallistumaan kouluyhteisön hyvinvoinnin kehittämiseen. Opiskelija kykenee tunnistamaan oman asiantuntijuuden kehittymiseen ja opettajan työhön sisältyviä tyytyväisyyttä, sitoutumista ja motivaatiota vahvistavia tekijöitä. Lisäksi hän tunnistaa eri elämänalueisiin liittyviä kuormitustekijöitä sekä kykenee hyödyntämään stressinhallinnassa hyvinvointia ja jaksamista edistäviä henkilökohtaisia ja yhteisöllisiä resursseja.</a:t>
            </a:r>
          </a:p>
          <a:p>
            <a:pPr marL="0" indent="0">
              <a:buNone/>
            </a:pPr>
            <a:r>
              <a:rPr lang="fi-FI" sz="1600" dirty="0"/>
              <a:t>Esteettinen osaaminen</a:t>
            </a:r>
          </a:p>
          <a:p>
            <a:r>
              <a:rPr lang="fi-FI" sz="1600" dirty="0"/>
              <a:t>Opiskelija kykenee tarkastelemaan opettajan työtä laaja-alaisesti ihmisyyttä ja inhimillistä elämää korostavasta esteettisestä näkökulmasta käsin. Hän ymmärtää ihmisen kokonaisvaltaisena kehollisena olentona, jolla on mahdollisuus moniaistiseen ympäristön kokemiseen. Hän kykenee havainnoimaan ympäröivää todellisuutta ja kulttuuria pysyen avoimena esteettisille elämyksille ja kokemuksille sekä niiden erilaisille tulkinnoille ja arvostuksille. Hän tunnistaa omia esteettiseen kokemiseen liittyviä mielen sisäisiä ja kehollisia tuntemuksiaan, kykenee reflektoimaan niitä, välittämään niitä muille kielellisesti sekä pohtimaan esteettisiä ulottuvuuksia (esim. esteettiset arvot kuten kauneus) yhdessä muiden kanssa. Lisäksi hän kykenee luovuuteen ja itseilmaisuun, jotka tulevat esiin taitoina, ilmaisuina, tuotoksina ja teoksina.</a:t>
            </a:r>
          </a:p>
        </p:txBody>
      </p:sp>
    </p:spTree>
    <p:extLst>
      <p:ext uri="{BB962C8B-B14F-4D97-AF65-F5344CB8AC3E}">
        <p14:creationId xmlns:p14="http://schemas.microsoft.com/office/powerpoint/2010/main" val="1856062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b="1" dirty="0"/>
              <a:t>Kriittinen ajattelu ja toisinnäkemisen mahdollisuus (ma)</a:t>
            </a:r>
            <a:endParaRPr lang="fi-FI" dirty="0"/>
          </a:p>
        </p:txBody>
      </p:sp>
      <p:sp>
        <p:nvSpPr>
          <p:cNvPr id="3" name="Text Placeholder 2"/>
          <p:cNvSpPr>
            <a:spLocks noGrp="1"/>
          </p:cNvSpPr>
          <p:nvPr>
            <p:ph type="body" idx="1"/>
          </p:nvPr>
        </p:nvSpPr>
        <p:spPr/>
        <p:txBody>
          <a:bodyPr/>
          <a:lstStyle/>
          <a:p>
            <a:r>
              <a:rPr lang="fi-FI" dirty="0"/>
              <a:t>Lähtökohtana luento ”Tiedonkäsitykset ja kriittinen ajattelu”</a:t>
            </a:r>
          </a:p>
        </p:txBody>
      </p:sp>
    </p:spTree>
    <p:extLst>
      <p:ext uri="{BB962C8B-B14F-4D97-AF65-F5344CB8AC3E}">
        <p14:creationId xmlns:p14="http://schemas.microsoft.com/office/powerpoint/2010/main" val="666184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921"/>
            <a:ext cx="10515600" cy="531222"/>
          </a:xfrm>
        </p:spPr>
        <p:txBody>
          <a:bodyPr>
            <a:noAutofit/>
          </a:bodyPr>
          <a:lstStyle/>
          <a:p>
            <a:r>
              <a:rPr lang="fi-FI" sz="4000" b="1" dirty="0"/>
              <a:t>Pienryhmissä (30 min):</a:t>
            </a:r>
          </a:p>
        </p:txBody>
      </p:sp>
      <p:sp>
        <p:nvSpPr>
          <p:cNvPr id="3" name="Content Placeholder 2"/>
          <p:cNvSpPr>
            <a:spLocks noGrp="1"/>
          </p:cNvSpPr>
          <p:nvPr>
            <p:ph idx="1"/>
          </p:nvPr>
        </p:nvSpPr>
        <p:spPr>
          <a:xfrm>
            <a:off x="838200" y="1329070"/>
            <a:ext cx="10515600" cy="5437490"/>
          </a:xfrm>
        </p:spPr>
        <p:txBody>
          <a:bodyPr>
            <a:normAutofit/>
          </a:bodyPr>
          <a:lstStyle/>
          <a:p>
            <a:pPr marL="514350" indent="-514350">
              <a:buFont typeface="+mj-lt"/>
              <a:buAutoNum type="arabicPeriod"/>
            </a:pPr>
            <a:r>
              <a:rPr lang="fi-FI" sz="3200" dirty="0"/>
              <a:t>Valitkaa jokin kouluun/koulutukseen/oppimiseen liittyvä aihe, josta tiedätte keskustellun syksyn aikana mediassa.</a:t>
            </a:r>
          </a:p>
          <a:p>
            <a:pPr marL="514350" indent="-514350">
              <a:buFont typeface="+mj-lt"/>
              <a:buAutoNum type="arabicPeriod"/>
            </a:pPr>
            <a:r>
              <a:rPr lang="fi-FI" sz="3200" dirty="0"/>
              <a:t>Kootkaa muutama linkki mediateksteihin, joissa aihetta lähestytään eri näkökulmista ja joissa aihetta käsitellään ja perustellaan eri tavoin.</a:t>
            </a:r>
          </a:p>
          <a:p>
            <a:pPr marL="514350" indent="-514350">
              <a:buFont typeface="+mj-lt"/>
              <a:buAutoNum type="arabicPeriod"/>
            </a:pPr>
            <a:r>
              <a:rPr lang="fi-FI" sz="3200" dirty="0"/>
              <a:t>Millaista kriittistä ajattelua ja toisinnäkemistä mediatekstien lukija ja niiden pohjalta valitsemaanne aiheeseen syventyvä tarvitsee?</a:t>
            </a:r>
          </a:p>
          <a:p>
            <a:pPr marL="0" indent="0">
              <a:buNone/>
            </a:pPr>
            <a:endParaRPr lang="fi-FI" sz="2000" dirty="0"/>
          </a:p>
        </p:txBody>
      </p:sp>
    </p:spTree>
    <p:extLst>
      <p:ext uri="{BB962C8B-B14F-4D97-AF65-F5344CB8AC3E}">
        <p14:creationId xmlns:p14="http://schemas.microsoft.com/office/powerpoint/2010/main" val="5694589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04B6C-F62B-48DF-A009-ECACB2AA497B}"/>
              </a:ext>
            </a:extLst>
          </p:cNvPr>
          <p:cNvSpPr>
            <a:spLocks noGrp="1"/>
          </p:cNvSpPr>
          <p:nvPr>
            <p:ph type="title"/>
          </p:nvPr>
        </p:nvSpPr>
        <p:spPr/>
        <p:txBody>
          <a:bodyPr/>
          <a:lstStyle/>
          <a:p>
            <a:r>
              <a:rPr lang="fi-FI" dirty="0"/>
              <a:t>Koulua/kasvatusta koskeva mediakeskustelu</a:t>
            </a:r>
          </a:p>
        </p:txBody>
      </p:sp>
      <p:sp>
        <p:nvSpPr>
          <p:cNvPr id="3" name="Content Placeholder 2">
            <a:extLst>
              <a:ext uri="{FF2B5EF4-FFF2-40B4-BE49-F238E27FC236}">
                <a16:creationId xmlns:a16="http://schemas.microsoft.com/office/drawing/2014/main" id="{245182A9-20E6-4B44-BC8B-34C25861EAE0}"/>
              </a:ext>
            </a:extLst>
          </p:cNvPr>
          <p:cNvSpPr>
            <a:spLocks noGrp="1"/>
          </p:cNvSpPr>
          <p:nvPr>
            <p:ph idx="1"/>
          </p:nvPr>
        </p:nvSpPr>
        <p:spPr/>
        <p:txBody>
          <a:bodyPr>
            <a:normAutofit lnSpcReduction="10000"/>
          </a:bodyPr>
          <a:lstStyle/>
          <a:p>
            <a:r>
              <a:rPr lang="fi-FI" dirty="0"/>
              <a:t>Esitelkää keskustelu valitsemienne mediatekstien perusteella:</a:t>
            </a:r>
          </a:p>
          <a:p>
            <a:pPr lvl="1"/>
            <a:r>
              <a:rPr lang="fi-FI" dirty="0"/>
              <a:t>Keiden ääniä kuuluu, esiintyy?</a:t>
            </a:r>
          </a:p>
          <a:p>
            <a:pPr lvl="1"/>
            <a:r>
              <a:rPr lang="fi-FI" dirty="0"/>
              <a:t>Keiden äänet puuttuvat, jäävät katveeseen?</a:t>
            </a:r>
          </a:p>
          <a:p>
            <a:pPr lvl="1"/>
            <a:r>
              <a:rPr lang="fi-FI" dirty="0"/>
              <a:t>Millaisia väitteitä esitetään?</a:t>
            </a:r>
          </a:p>
          <a:p>
            <a:pPr lvl="1"/>
            <a:r>
              <a:rPr lang="fi-FI" dirty="0"/>
              <a:t>Mihin/keihin vedotaan?</a:t>
            </a:r>
          </a:p>
          <a:p>
            <a:pPr lvl="1"/>
            <a:r>
              <a:rPr lang="fi-FI" dirty="0"/>
              <a:t>Miten luonnehtisitte keskustelun kulkua yleisesti?</a:t>
            </a:r>
          </a:p>
          <a:p>
            <a:r>
              <a:rPr lang="fi-FI" dirty="0"/>
              <a:t>Millaista kriittistä ajattelua ja toisinnäkemistä mediatekstien lukija ja niiden pohjalta valitsemaanne aiheeseen syventyvä tarvitsee?</a:t>
            </a:r>
          </a:p>
          <a:p>
            <a:r>
              <a:rPr lang="fi-FI" dirty="0"/>
              <a:t>Mitä opitte tehtävästä?</a:t>
            </a:r>
          </a:p>
          <a:p>
            <a:pPr marL="0" indent="0">
              <a:buNone/>
            </a:pPr>
            <a:r>
              <a:rPr lang="fi-FI" dirty="0">
                <a:sym typeface="Wingdings" panose="05000000000000000000" pitchFamily="2" charset="2"/>
              </a:rPr>
              <a:t> </a:t>
            </a:r>
            <a:r>
              <a:rPr lang="fi-FI" dirty="0" err="1">
                <a:sym typeface="Wingdings" panose="05000000000000000000" pitchFamily="2" charset="2"/>
              </a:rPr>
              <a:t>Osallistakaa</a:t>
            </a:r>
            <a:r>
              <a:rPr lang="fi-FI" dirty="0">
                <a:sym typeface="Wingdings" panose="05000000000000000000" pitchFamily="2" charset="2"/>
              </a:rPr>
              <a:t> kuulijoita jotenkin, kun esittelette tehtäväänne.</a:t>
            </a:r>
            <a:endParaRPr lang="fi-FI" dirty="0"/>
          </a:p>
          <a:p>
            <a:pPr marL="0" indent="0">
              <a:buNone/>
            </a:pPr>
            <a:endParaRPr lang="fi-FI" dirty="0"/>
          </a:p>
        </p:txBody>
      </p:sp>
    </p:spTree>
    <p:extLst>
      <p:ext uri="{BB962C8B-B14F-4D97-AF65-F5344CB8AC3E}">
        <p14:creationId xmlns:p14="http://schemas.microsoft.com/office/powerpoint/2010/main" val="36072968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680</TotalTime>
  <Words>1493</Words>
  <Application>Microsoft Office PowerPoint</Application>
  <PresentationFormat>Widescreen</PresentationFormat>
  <Paragraphs>87</Paragraphs>
  <Slides>15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POMM1002 Johdanto monialaisiin opintoihin</vt:lpstr>
      <vt:lpstr>Teemana marraskuussa</vt:lpstr>
      <vt:lpstr>Prope POM-JO-opintojaksolla: </vt:lpstr>
      <vt:lpstr>PROPEn laatiminen</vt:lpstr>
      <vt:lpstr>Opettajan ydinosaamisalueet (JY)</vt:lpstr>
      <vt:lpstr> </vt:lpstr>
      <vt:lpstr>Kriittinen ajattelu ja toisinnäkemisen mahdollisuus (ma)</vt:lpstr>
      <vt:lpstr>Pienryhmissä (30 min):</vt:lpstr>
      <vt:lpstr>Koulua/kasvatusta koskeva mediakeskustelu</vt:lpstr>
      <vt:lpstr>Osaaminen 2035 -raportti (OPH 2019): osaamistarpeiden ennakointi</vt:lpstr>
      <vt:lpstr>Millaista tietämistä kohti? Esimerkkejä eheyttävästä oppimisesta ja oppiaineintegraatiosta</vt:lpstr>
      <vt:lpstr>Kielitietoinen oppiminen (ti) </vt:lpstr>
      <vt:lpstr>Yhteistä pohdintaa:</vt:lpstr>
      <vt:lpstr>Kielitietoisuus ympäristötiedossa</vt:lpstr>
      <vt:lpstr>POM-AI: Esimerkkinä kielitietoinen teknologiakasvatus</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POMM1002 Johdanto monialaisiin opintoihin</dc:title>
  <dc:creator>Kauppinen, Merja</dc:creator>
  <cp:lastModifiedBy>Kauppinen, Merja</cp:lastModifiedBy>
  <cp:revision>137</cp:revision>
  <dcterms:created xsi:type="dcterms:W3CDTF">2020-12-02T13:15:30Z</dcterms:created>
  <dcterms:modified xsi:type="dcterms:W3CDTF">2021-11-10T12:41:57Z</dcterms:modified>
</cp:coreProperties>
</file>