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64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DAFF86-D025-8CA5-0C69-D7ACCD8426B6}" v="27" dt="2021-10-19T12:17:19.786"/>
    <p1510:client id="{2C215744-C09F-965C-ECBA-3E4901B957A3}" v="488" dt="2021-08-31T07:58:36.172"/>
    <p1510:client id="{4CB91F38-5B18-1E53-F349-0458BE6CAEDC}" v="2" dt="2022-08-21T16:24:23.080"/>
    <p1510:client id="{C9C38F03-34EC-FFB3-B81B-AA0F56DAC2E2}" v="205" dt="2021-08-31T10:39:36.718"/>
    <p1510:client id="{D624F4EC-E078-3848-C9AC-0E252B36D96A}" v="6" dt="2021-08-12T09:28:36.867"/>
    <p1510:client id="{E22EE3B3-2207-0ABA-ABC5-167BB7BDAC06}" v="816" dt="2021-08-13T10:45:14.921"/>
    <p1510:client id="{E63DAED7-73B7-80C8-2F27-65271A4EC02E}" v="145" dt="2021-10-19T08:40:59.490"/>
    <p1510:client id="{F9F4BC8F-10CF-4BB2-833F-6BC742543362}" v="2679" dt="2021-08-09T11:52:30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1C9CC24-B375-4226-BF2B-61FADBBA6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9647E21-5366-4638-AC97-D8CD4111E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925" y="2076450"/>
            <a:ext cx="10684151" cy="13451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300" err="1">
                <a:solidFill>
                  <a:srgbClr val="FFFFFF"/>
                </a:solidFill>
              </a:rPr>
              <a:t>Varhaisen</a:t>
            </a:r>
            <a:r>
              <a:rPr lang="en-US" sz="4300">
                <a:solidFill>
                  <a:srgbClr val="FFFFFF"/>
                </a:solidFill>
              </a:rPr>
              <a:t> </a:t>
            </a:r>
            <a:r>
              <a:rPr lang="en-US" sz="4300" err="1">
                <a:solidFill>
                  <a:srgbClr val="FFFFFF"/>
                </a:solidFill>
              </a:rPr>
              <a:t>puuttumisen</a:t>
            </a:r>
            <a:r>
              <a:rPr lang="en-US" sz="4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3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malli</a:t>
            </a:r>
            <a:r>
              <a:rPr lang="en-US" sz="4300">
                <a:solidFill>
                  <a:srgbClr val="FFFFFF"/>
                </a:solidFill>
              </a:rPr>
              <a:t> </a:t>
            </a:r>
            <a:r>
              <a:rPr lang="en-US" sz="4300" err="1">
                <a:solidFill>
                  <a:srgbClr val="FFFFFF"/>
                </a:solidFill>
              </a:rPr>
              <a:t>koulupoissaoloihin</a:t>
            </a:r>
            <a:br>
              <a:rPr lang="en-US" sz="4300" kern="1200"/>
            </a:br>
            <a:r>
              <a:rPr lang="en-US" sz="43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Lapinlahti</a:t>
            </a:r>
            <a:endParaRPr lang="en-US" sz="4300" kern="1200" err="1">
              <a:solidFill>
                <a:srgbClr val="FFFFFF"/>
              </a:solidFill>
              <a:latin typeface="+mj-l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68972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1C9CC24-B375-4226-BF2B-61FADBBA6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9647E21-5366-4638-AC97-D8CD4111E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925" y="2076450"/>
            <a:ext cx="10684151" cy="13451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300" err="1">
                <a:solidFill>
                  <a:srgbClr val="FFFFFF"/>
                </a:solidFill>
              </a:rPr>
              <a:t>Varhaisen</a:t>
            </a:r>
            <a:r>
              <a:rPr lang="en-US" sz="4300">
                <a:solidFill>
                  <a:srgbClr val="FFFFFF"/>
                </a:solidFill>
              </a:rPr>
              <a:t> </a:t>
            </a:r>
            <a:r>
              <a:rPr lang="en-US" sz="4300" err="1">
                <a:solidFill>
                  <a:srgbClr val="FFFFFF"/>
                </a:solidFill>
              </a:rPr>
              <a:t>puuttumisen</a:t>
            </a:r>
            <a:r>
              <a:rPr lang="en-US" sz="4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3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malli</a:t>
            </a:r>
            <a:r>
              <a:rPr lang="en-US" sz="4300">
                <a:solidFill>
                  <a:srgbClr val="FFFFFF"/>
                </a:solidFill>
              </a:rPr>
              <a:t> </a:t>
            </a:r>
            <a:r>
              <a:rPr lang="en-US" sz="4300" err="1">
                <a:solidFill>
                  <a:srgbClr val="FFFFFF"/>
                </a:solidFill>
              </a:rPr>
              <a:t>koulupoissaoloihin</a:t>
            </a:r>
            <a:br>
              <a:rPr lang="en-US" sz="4300" kern="1200"/>
            </a:br>
            <a:r>
              <a:rPr lang="en-US" sz="43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Lapinlahti</a:t>
            </a:r>
            <a:endParaRPr lang="en-US" sz="4300" kern="1200" err="1">
              <a:solidFill>
                <a:srgbClr val="FFFFFF"/>
              </a:solidFill>
              <a:latin typeface="+mj-l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596546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4E89BEC-6805-41A0-8FBA-BA5287ED0558}"/>
              </a:ext>
            </a:extLst>
          </p:cNvPr>
          <p:cNvSpPr/>
          <p:nvPr/>
        </p:nvSpPr>
        <p:spPr>
          <a:xfrm>
            <a:off x="4332143" y="-866"/>
            <a:ext cx="3855893" cy="1504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br>
              <a:rPr lang="en-US">
                <a:ea typeface="+mn-lt"/>
                <a:cs typeface="+mn-lt"/>
              </a:rPr>
            </a:br>
            <a:r>
              <a:rPr lang="en-US" b="1" err="1">
                <a:ea typeface="+mn-lt"/>
                <a:cs typeface="+mn-lt"/>
              </a:rPr>
              <a:t>Normaali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poissaolo</a:t>
            </a:r>
            <a:br>
              <a:rPr lang="en-US">
                <a:ea typeface="+mn-lt"/>
                <a:cs typeface="+mn-lt"/>
              </a:rPr>
            </a:br>
            <a:r>
              <a:rPr lang="en-US">
                <a:ea typeface="+mn-lt"/>
                <a:cs typeface="+mn-lt"/>
              </a:rPr>
              <a:t>Kun </a:t>
            </a:r>
            <a:r>
              <a:rPr lang="en-US" err="1">
                <a:ea typeface="+mn-lt"/>
                <a:cs typeface="+mn-lt"/>
              </a:rPr>
              <a:t>huoltaja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kuittaa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ajallaan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poissaolon</a:t>
            </a:r>
            <a:r>
              <a:rPr lang="en-US">
                <a:ea typeface="+mn-lt"/>
                <a:cs typeface="+mn-lt"/>
              </a:rPr>
              <a:t>. </a:t>
            </a:r>
            <a:r>
              <a:rPr lang="en-US" err="1">
                <a:ea typeface="+mn-lt"/>
                <a:cs typeface="+mn-lt"/>
              </a:rPr>
              <a:t>Etukäteen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tiedossa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olevat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poissaolot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anottava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ryhmänohjaajalta</a:t>
            </a:r>
            <a:r>
              <a:rPr lang="en-US">
                <a:ea typeface="+mn-lt"/>
                <a:cs typeface="+mn-lt"/>
              </a:rPr>
              <a:t> tai </a:t>
            </a:r>
            <a:r>
              <a:rPr lang="en-US" err="1">
                <a:ea typeface="+mn-lt"/>
                <a:cs typeface="+mn-lt"/>
              </a:rPr>
              <a:t>rehtorilta</a:t>
            </a:r>
            <a:r>
              <a:rPr lang="en-US">
                <a:ea typeface="+mn-lt"/>
                <a:cs typeface="+mn-lt"/>
              </a:rPr>
              <a:t> (</a:t>
            </a:r>
            <a:r>
              <a:rPr lang="en-US" err="1">
                <a:ea typeface="+mn-lt"/>
                <a:cs typeface="+mn-lt"/>
              </a:rPr>
              <a:t>yli</a:t>
            </a:r>
            <a:r>
              <a:rPr lang="en-US">
                <a:ea typeface="+mn-lt"/>
                <a:cs typeface="+mn-lt"/>
              </a:rPr>
              <a:t> 5 </a:t>
            </a:r>
            <a:r>
              <a:rPr lang="en-US" err="1">
                <a:ea typeface="+mn-lt"/>
                <a:cs typeface="+mn-lt"/>
              </a:rPr>
              <a:t>päivää</a:t>
            </a:r>
            <a:r>
              <a:rPr lang="en-US">
                <a:ea typeface="+mn-lt"/>
                <a:cs typeface="+mn-lt"/>
              </a:rPr>
              <a:t>).</a:t>
            </a:r>
            <a:endParaRPr lang="en-US">
              <a:cs typeface="Calibri"/>
            </a:endParaRPr>
          </a:p>
          <a:p>
            <a:pPr algn="ctr"/>
            <a:endParaRPr lang="en-US">
              <a:cs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563C626-4B9D-4280-82D1-13C463A02F7A}"/>
              </a:ext>
            </a:extLst>
          </p:cNvPr>
          <p:cNvSpPr/>
          <p:nvPr/>
        </p:nvSpPr>
        <p:spPr>
          <a:xfrm>
            <a:off x="4174548" y="1701511"/>
            <a:ext cx="4225635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err="1">
                <a:solidFill>
                  <a:schemeClr val="tx1"/>
                </a:solidFill>
                <a:cs typeface="Calibri"/>
              </a:rPr>
              <a:t>Oppitunnin</a:t>
            </a:r>
            <a:r>
              <a:rPr lang="en-US" sz="1600" b="1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b="1" err="1">
                <a:solidFill>
                  <a:schemeClr val="tx1"/>
                </a:solidFill>
                <a:cs typeface="Calibri"/>
              </a:rPr>
              <a:t>alussa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opettaja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tarkastaa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poissaolijat</a:t>
            </a:r>
            <a:r>
              <a:rPr lang="en-US" sz="1600">
                <a:solidFill>
                  <a:schemeClr val="tx1"/>
                </a:solidFill>
                <a:cs typeface="Calibri"/>
              </a:rPr>
              <a:t> ja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merkitsee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Wilmaan</a:t>
            </a:r>
            <a:r>
              <a:rPr lang="en-US" sz="1600">
                <a:solidFill>
                  <a:schemeClr val="tx1"/>
                </a:solidFill>
                <a:cs typeface="Calibri"/>
              </a:rPr>
              <a:t>.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Luokanohjaaja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tarkkailee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poissaoloja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vähintään</a:t>
            </a:r>
            <a:r>
              <a:rPr lang="en-US" sz="1600">
                <a:solidFill>
                  <a:schemeClr val="tx1"/>
                </a:solidFill>
                <a:cs typeface="Calibri"/>
              </a:rPr>
              <a:t> 2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kertaa</a:t>
            </a:r>
            <a:r>
              <a:rPr lang="en-US" sz="1600">
                <a:solidFill>
                  <a:schemeClr val="tx1"/>
                </a:solidFill>
                <a:cs typeface="Calibri"/>
              </a:rPr>
              <a:t>/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vk</a:t>
            </a:r>
            <a:r>
              <a:rPr lang="en-US" sz="1600">
                <a:solidFill>
                  <a:schemeClr val="tx1"/>
                </a:solidFill>
                <a:cs typeface="Calibri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5E8FCD-36D8-4443-BA35-99E9E84EEA55}"/>
              </a:ext>
            </a:extLst>
          </p:cNvPr>
          <p:cNvSpPr/>
          <p:nvPr/>
        </p:nvSpPr>
        <p:spPr>
          <a:xfrm>
            <a:off x="2756517" y="2911187"/>
            <a:ext cx="6899562" cy="1136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br>
              <a:rPr lang="en-US" sz="1400">
                <a:solidFill>
                  <a:schemeClr val="tx1"/>
                </a:solidFill>
                <a:cs typeface="Calibri"/>
              </a:rPr>
            </a:br>
            <a:r>
              <a:rPr lang="en-US" sz="1400" err="1">
                <a:solidFill>
                  <a:schemeClr val="tx1"/>
                </a:solidFill>
                <a:cs typeface="Calibri"/>
              </a:rPr>
              <a:t>Huoltaja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ilmoittaa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lapsen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poissaolosta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ja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sairaudesta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tai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kuittaa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poissaoloilmoituksen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(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samana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päivänä</a:t>
            </a:r>
            <a:r>
              <a:rPr lang="en-US" sz="1400">
                <a:solidFill>
                  <a:schemeClr val="tx1"/>
                </a:solidFill>
                <a:cs typeface="Calibri"/>
              </a:rPr>
              <a:t>).</a:t>
            </a:r>
            <a:br>
              <a:rPr lang="en-US" sz="1400">
                <a:cs typeface="Calibri"/>
              </a:rPr>
            </a:br>
            <a:r>
              <a:rPr lang="en-US" sz="1400" err="1">
                <a:solidFill>
                  <a:schemeClr val="tx1"/>
                </a:solidFill>
                <a:cs typeface="Calibri"/>
              </a:rPr>
              <a:t>Oppilas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selvittää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itse</a:t>
            </a:r>
            <a:r>
              <a:rPr lang="en-US" sz="1400">
                <a:solidFill>
                  <a:schemeClr val="tx1"/>
                </a:solidFill>
                <a:cs typeface="Calibri"/>
              </a:rPr>
              <a:t> (tai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tarvittaessa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huoltajan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avustamana</a:t>
            </a:r>
            <a:r>
              <a:rPr lang="en-US" sz="1400">
                <a:solidFill>
                  <a:schemeClr val="tx1"/>
                </a:solidFill>
                <a:cs typeface="Calibri"/>
              </a:rPr>
              <a:t>) ja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korvaa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poissaolon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aikaiset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koulutehtävät</a:t>
            </a:r>
            <a:r>
              <a:rPr lang="en-US" sz="1400">
                <a:solidFill>
                  <a:schemeClr val="tx1"/>
                </a:solidFill>
                <a:cs typeface="Calibri"/>
              </a:rPr>
              <a:t>.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Tarpeen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vaatiessa oppilas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saa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tukiopetusta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väliin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jääneissä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oppiaineissa</a:t>
            </a:r>
            <a:r>
              <a:rPr lang="en-US" sz="1400">
                <a:solidFill>
                  <a:schemeClr val="tx1"/>
                </a:solidFill>
                <a:cs typeface="Calibri"/>
              </a:rPr>
              <a:t>,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ellei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poissaolo</a:t>
            </a:r>
            <a:r>
              <a:rPr lang="en-US" sz="1400">
                <a:solidFill>
                  <a:schemeClr val="tx1"/>
                </a:solidFill>
                <a:cs typeface="Calibri"/>
              </a:rPr>
              <a:t> ole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lomamatkasta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johtuva</a:t>
            </a:r>
            <a:r>
              <a:rPr lang="en-US" sz="1400">
                <a:solidFill>
                  <a:schemeClr val="tx1"/>
                </a:solidFill>
                <a:cs typeface="Calibri"/>
              </a:rPr>
              <a:t>.</a:t>
            </a:r>
            <a:br>
              <a:rPr lang="en-US" sz="1400">
                <a:cs typeface="Calibri"/>
              </a:rPr>
            </a:br>
            <a:endParaRPr lang="en-US" sz="1600">
              <a:solidFill>
                <a:schemeClr val="tx1"/>
              </a:solidFill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DD696C-D66A-4D98-97A1-4090ECA21F40}"/>
              </a:ext>
            </a:extLst>
          </p:cNvPr>
          <p:cNvSpPr/>
          <p:nvPr/>
        </p:nvSpPr>
        <p:spPr>
          <a:xfrm>
            <a:off x="2088970" y="4404144"/>
            <a:ext cx="3184524" cy="869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br>
              <a:rPr lang="en-US" sz="1400">
                <a:ea typeface="+mn-lt"/>
                <a:cs typeface="+mn-lt"/>
              </a:rPr>
            </a:b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Huoltajan</a:t>
            </a:r>
            <a:r>
              <a:rPr lang="en-US" sz="14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selvittämä</a:t>
            </a:r>
            <a:r>
              <a:rPr lang="en-US" sz="14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poissaolo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, 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mutta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 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herättää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huolta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konsultoi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kuraattoria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.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endParaRPr lang="en-US">
              <a:cs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0F3C721-1CDD-487B-8F98-01E61B62C9B9}"/>
              </a:ext>
            </a:extLst>
          </p:cNvPr>
          <p:cNvSpPr/>
          <p:nvPr/>
        </p:nvSpPr>
        <p:spPr>
          <a:xfrm>
            <a:off x="6765925" y="4410075"/>
            <a:ext cx="3606800" cy="869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br>
              <a:rPr lang="en-US" sz="1400">
                <a:ea typeface="+mn-lt"/>
                <a:cs typeface="+mn-lt"/>
              </a:rPr>
            </a:b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Huoltaja</a:t>
            </a:r>
            <a:r>
              <a:rPr lang="en-US" sz="14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ei</a:t>
            </a:r>
            <a:r>
              <a:rPr lang="en-US" sz="14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kuittaa</a:t>
            </a:r>
            <a:r>
              <a:rPr lang="en-US" sz="14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poissaoloa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 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(1-2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päivän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sisällä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),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/-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</a:p>
          <a:p>
            <a:pPr algn="ctr"/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ottaa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yhteyttä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kotiin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. 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Huoltajan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tulee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ilmoittaa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poissaolon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syy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.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endParaRPr lang="en-US">
              <a:cs typeface="Calibri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7FF85B6-E536-4352-8466-8DF9004C68BC}"/>
              </a:ext>
            </a:extLst>
          </p:cNvPr>
          <p:cNvSpPr/>
          <p:nvPr/>
        </p:nvSpPr>
        <p:spPr>
          <a:xfrm>
            <a:off x="3965575" y="5603875"/>
            <a:ext cx="4413250" cy="571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err="1">
                <a:solidFill>
                  <a:schemeClr val="tx1"/>
                </a:solidFill>
                <a:cs typeface="Calibri"/>
              </a:rPr>
              <a:t>Edetään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huolta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herättävän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koulupoissaolon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malliin</a:t>
            </a:r>
            <a:r>
              <a:rPr lang="en-US" sz="1400">
                <a:solidFill>
                  <a:schemeClr val="tx1"/>
                </a:solidFill>
                <a:cs typeface="Calibri"/>
              </a:rPr>
              <a:t>.</a:t>
            </a:r>
            <a:r>
              <a:rPr lang="en-US">
                <a:cs typeface="Calibri"/>
              </a:rPr>
              <a:t> </a:t>
            </a:r>
            <a:endParaRPr lang="en-US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4086240-FFE9-4A0B-94E8-2D6511E1935A}"/>
              </a:ext>
            </a:extLst>
          </p:cNvPr>
          <p:cNvCxnSpPr/>
          <p:nvPr/>
        </p:nvCxnSpPr>
        <p:spPr>
          <a:xfrm flipH="1">
            <a:off x="8185150" y="4041775"/>
            <a:ext cx="3175" cy="32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AC89C5F-0740-478F-BE8F-4BD1427765D5}"/>
              </a:ext>
            </a:extLst>
          </p:cNvPr>
          <p:cNvCxnSpPr>
            <a:cxnSpLocks/>
          </p:cNvCxnSpPr>
          <p:nvPr/>
        </p:nvCxnSpPr>
        <p:spPr>
          <a:xfrm flipH="1">
            <a:off x="4381500" y="4048125"/>
            <a:ext cx="3175" cy="32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6C41B02-42C4-4334-8601-49FCD0B1D80D}"/>
              </a:ext>
            </a:extLst>
          </p:cNvPr>
          <p:cNvCxnSpPr>
            <a:cxnSpLocks/>
          </p:cNvCxnSpPr>
          <p:nvPr/>
        </p:nvCxnSpPr>
        <p:spPr>
          <a:xfrm>
            <a:off x="6143625" y="2613025"/>
            <a:ext cx="3175" cy="263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5ACD263-4DFA-4E27-B484-54C668648461}"/>
              </a:ext>
            </a:extLst>
          </p:cNvPr>
          <p:cNvCxnSpPr>
            <a:cxnSpLocks/>
          </p:cNvCxnSpPr>
          <p:nvPr/>
        </p:nvCxnSpPr>
        <p:spPr>
          <a:xfrm flipH="1">
            <a:off x="7080250" y="5292725"/>
            <a:ext cx="3175" cy="32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F8ED3A73-F50C-402A-8B9A-5AA05B90891C}"/>
              </a:ext>
            </a:extLst>
          </p:cNvPr>
          <p:cNvCxnSpPr>
            <a:cxnSpLocks/>
          </p:cNvCxnSpPr>
          <p:nvPr/>
        </p:nvCxnSpPr>
        <p:spPr>
          <a:xfrm flipH="1">
            <a:off x="4959350" y="5267325"/>
            <a:ext cx="3175" cy="32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896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12EB65-D173-46EB-87F1-4DA69BAD34BB}"/>
              </a:ext>
            </a:extLst>
          </p:cNvPr>
          <p:cNvSpPr/>
          <p:nvPr/>
        </p:nvSpPr>
        <p:spPr>
          <a:xfrm>
            <a:off x="2609850" y="134744"/>
            <a:ext cx="6832445" cy="22843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br>
              <a:rPr lang="en-US">
                <a:cs typeface="Calibri"/>
              </a:rPr>
            </a:br>
            <a:r>
              <a:rPr lang="en-US" b="1" err="1">
                <a:cs typeface="Calibri"/>
              </a:rPr>
              <a:t>Huolta</a:t>
            </a:r>
            <a:r>
              <a:rPr lang="en-US" b="1">
                <a:cs typeface="Calibri"/>
              </a:rPr>
              <a:t> </a:t>
            </a:r>
            <a:r>
              <a:rPr lang="en-US" b="1" err="1">
                <a:cs typeface="Calibri"/>
              </a:rPr>
              <a:t>herättävä</a:t>
            </a:r>
            <a:r>
              <a:rPr lang="en-US" b="1">
                <a:cs typeface="Calibri"/>
              </a:rPr>
              <a:t> </a:t>
            </a:r>
            <a:r>
              <a:rPr lang="en-US" b="1" err="1">
                <a:cs typeface="Calibri"/>
              </a:rPr>
              <a:t>poissaolo</a:t>
            </a:r>
            <a:r>
              <a:rPr lang="en-US">
                <a:cs typeface="Calibri"/>
              </a:rPr>
              <a:t> </a:t>
            </a:r>
            <a:br>
              <a:rPr lang="en-US"/>
            </a:b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Poissaolo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 on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luonteeltaan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toistuvaa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selvittämätöntä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luvatonta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 ja/tai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syyt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epäselviä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. </a:t>
            </a:r>
            <a:endParaRPr lang="en-US" sz="1200" i="1">
              <a:solidFill>
                <a:schemeClr val="bg1"/>
              </a:solidFill>
              <a:cs typeface="Calibri"/>
            </a:endParaRPr>
          </a:p>
          <a:p>
            <a:pPr algn="ctr"/>
            <a:endParaRPr lang="en-US" sz="1200">
              <a:ea typeface="+mn-lt"/>
              <a:cs typeface="+mn-lt"/>
            </a:endParaRPr>
          </a:p>
          <a:p>
            <a:pPr algn="ctr"/>
            <a:r>
              <a:rPr lang="en-US" sz="1200" b="1">
                <a:ea typeface="+mn-lt"/>
                <a:cs typeface="+mn-lt"/>
              </a:rPr>
              <a:t>Poissaolojen </a:t>
            </a:r>
            <a:r>
              <a:rPr lang="en-US" sz="1200" b="1" err="1">
                <a:ea typeface="+mn-lt"/>
                <a:cs typeface="+mn-lt"/>
              </a:rPr>
              <a:t>seuranta</a:t>
            </a:r>
            <a:r>
              <a:rPr lang="en-US" sz="1200" b="1">
                <a:ea typeface="+mn-lt"/>
                <a:cs typeface="+mn-lt"/>
              </a:rPr>
              <a:t>: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ensisijaisesti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poissaolojen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seurannasta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vastaa</a:t>
            </a:r>
            <a:r>
              <a:rPr lang="en-US" sz="1200">
                <a:ea typeface="+mn-lt"/>
                <a:cs typeface="+mn-lt"/>
              </a:rPr>
              <a:t> luokanvalvoja. </a:t>
            </a:r>
            <a:br>
              <a:rPr lang="en-US" sz="1200">
                <a:ea typeface="+mn-lt"/>
                <a:cs typeface="+mn-lt"/>
              </a:rPr>
            </a:br>
            <a:br>
              <a:rPr lang="en-US" sz="1200">
                <a:ea typeface="+mn-lt"/>
                <a:cs typeface="+mn-lt"/>
              </a:rPr>
            </a:br>
            <a:r>
              <a:rPr lang="en-US" sz="1200" err="1">
                <a:ea typeface="+mn-lt"/>
                <a:cs typeface="+mn-lt"/>
              </a:rPr>
              <a:t>Jokaisen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opettajan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velvollisuus</a:t>
            </a:r>
            <a:r>
              <a:rPr lang="en-US" sz="1200">
                <a:ea typeface="+mn-lt"/>
                <a:cs typeface="+mn-lt"/>
              </a:rPr>
              <a:t> on </a:t>
            </a:r>
            <a:r>
              <a:rPr lang="en-US" sz="1200" err="1">
                <a:ea typeface="+mn-lt"/>
                <a:cs typeface="+mn-lt"/>
              </a:rPr>
              <a:t>puuttua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poissaoloihin</a:t>
            </a:r>
            <a:r>
              <a:rPr lang="en-US" sz="1200">
                <a:ea typeface="+mn-lt"/>
                <a:cs typeface="+mn-lt"/>
              </a:rPr>
              <a:t> ja </a:t>
            </a:r>
            <a:r>
              <a:rPr lang="en-US" sz="1200" err="1">
                <a:ea typeface="+mn-lt"/>
                <a:cs typeface="+mn-lt"/>
              </a:rPr>
              <a:t>välittää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niistä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tieto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luokavalvojalle</a:t>
            </a:r>
            <a:r>
              <a:rPr lang="en-US" sz="1200">
                <a:ea typeface="+mn-lt"/>
                <a:cs typeface="+mn-lt"/>
              </a:rPr>
              <a:t>/-</a:t>
            </a:r>
            <a:r>
              <a:rPr lang="en-US" sz="1200" err="1">
                <a:ea typeface="+mn-lt"/>
                <a:cs typeface="+mn-lt"/>
              </a:rPr>
              <a:t>opettajalle</a:t>
            </a:r>
            <a:r>
              <a:rPr lang="en-US" sz="1200">
                <a:ea typeface="+mn-lt"/>
                <a:cs typeface="+mn-lt"/>
              </a:rPr>
              <a:t>: </a:t>
            </a:r>
            <a:br>
              <a:rPr lang="en-US" sz="1200">
                <a:ea typeface="+mn-lt"/>
                <a:cs typeface="+mn-lt"/>
              </a:rPr>
            </a:br>
            <a:r>
              <a:rPr lang="en-US" sz="1200" err="1">
                <a:ea typeface="+mn-lt"/>
                <a:cs typeface="+mn-lt"/>
              </a:rPr>
              <a:t>Esim</a:t>
            </a:r>
            <a:r>
              <a:rPr lang="en-US" sz="1200">
                <a:ea typeface="+mn-lt"/>
                <a:cs typeface="+mn-lt"/>
              </a:rPr>
              <a:t>: "Oppilas x </a:t>
            </a:r>
            <a:r>
              <a:rPr lang="en-US" sz="1200" err="1">
                <a:ea typeface="+mn-lt"/>
                <a:cs typeface="+mn-lt"/>
              </a:rPr>
              <a:t>ei</a:t>
            </a:r>
            <a:r>
              <a:rPr lang="en-US" sz="1200">
                <a:ea typeface="+mn-lt"/>
                <a:cs typeface="+mn-lt"/>
              </a:rPr>
              <a:t> ole </a:t>
            </a:r>
            <a:r>
              <a:rPr lang="en-US" sz="1200" err="1">
                <a:ea typeface="+mn-lt"/>
                <a:cs typeface="+mn-lt"/>
              </a:rPr>
              <a:t>ollut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minun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tunneillani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pitkään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aikaan</a:t>
            </a:r>
            <a:r>
              <a:rPr lang="en-US" sz="1200">
                <a:ea typeface="+mn-lt"/>
                <a:cs typeface="+mn-lt"/>
              </a:rPr>
              <a:t>."</a:t>
            </a:r>
            <a:br>
              <a:rPr lang="en-US" sz="1200">
                <a:ea typeface="+mn-lt"/>
                <a:cs typeface="+mn-lt"/>
              </a:rPr>
            </a:br>
            <a:r>
              <a:rPr lang="en-US" sz="1200">
                <a:ea typeface="+mn-lt"/>
                <a:cs typeface="+mn-lt"/>
              </a:rPr>
              <a:t>Poissaoloja </a:t>
            </a:r>
            <a:r>
              <a:rPr lang="en-US" sz="1200" err="1">
                <a:ea typeface="+mn-lt"/>
                <a:cs typeface="+mn-lt"/>
              </a:rPr>
              <a:t>tarkastellaan</a:t>
            </a:r>
            <a:r>
              <a:rPr lang="en-US" sz="1200">
                <a:ea typeface="+mn-lt"/>
                <a:cs typeface="+mn-lt"/>
              </a:rPr>
              <a:t> viikottain luokanvalvojan/-opettajan </a:t>
            </a:r>
            <a:r>
              <a:rPr lang="en-US" sz="1200" err="1">
                <a:ea typeface="+mn-lt"/>
                <a:cs typeface="+mn-lt"/>
              </a:rPr>
              <a:t>toimesta</a:t>
            </a:r>
            <a:r>
              <a:rPr lang="en-US" sz="1200">
                <a:ea typeface="+mn-lt"/>
                <a:cs typeface="+mn-lt"/>
              </a:rPr>
              <a:t>.</a:t>
            </a:r>
            <a:br>
              <a:rPr lang="en-US" sz="1200">
                <a:ea typeface="+mn-lt"/>
                <a:cs typeface="+mn-lt"/>
              </a:rPr>
            </a:br>
            <a:r>
              <a:rPr lang="en-US" sz="1200" err="1">
                <a:ea typeface="+mn-lt"/>
                <a:cs typeface="+mn-lt"/>
              </a:rPr>
              <a:t>Opettaja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voi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konsultoida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asiassa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oppilashuoltoa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nimettömästi</a:t>
            </a:r>
            <a:r>
              <a:rPr lang="en-US" sz="1200">
                <a:ea typeface="+mn-lt"/>
                <a:cs typeface="+mn-lt"/>
              </a:rPr>
              <a:t> tai </a:t>
            </a:r>
            <a:r>
              <a:rPr lang="en-US" sz="1200" err="1">
                <a:ea typeface="+mn-lt"/>
                <a:cs typeface="+mn-lt"/>
              </a:rPr>
              <a:t>oppilaan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nimellä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luvan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kanssa</a:t>
            </a:r>
            <a:r>
              <a:rPr lang="en-US" sz="1200">
                <a:ea typeface="+mn-lt"/>
                <a:cs typeface="+mn-lt"/>
              </a:rPr>
              <a:t>.</a:t>
            </a:r>
            <a:br>
              <a:rPr lang="en-US" sz="1200">
                <a:ea typeface="+mn-lt"/>
                <a:cs typeface="+mn-lt"/>
              </a:rPr>
            </a:br>
            <a:r>
              <a:rPr lang="en-US" sz="1200">
                <a:ea typeface="+mn-lt"/>
                <a:cs typeface="+mn-lt"/>
              </a:rPr>
              <a:t> </a:t>
            </a:r>
            <a:endParaRPr lang="en-US">
              <a:cs typeface="Calibri" panose="020F0502020204030204"/>
            </a:endParaRPr>
          </a:p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4CCDA6-8F0A-44EF-8435-AA48F5998B4A}"/>
              </a:ext>
            </a:extLst>
          </p:cNvPr>
          <p:cNvSpPr/>
          <p:nvPr/>
        </p:nvSpPr>
        <p:spPr>
          <a:xfrm>
            <a:off x="438150" y="3019425"/>
            <a:ext cx="5229225" cy="209867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>
                <a:solidFill>
                  <a:schemeClr val="tx1"/>
                </a:solidFill>
                <a:cs typeface="Calibri"/>
              </a:rPr>
              <a:t>15 h –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sairaspoissaolot</a:t>
            </a:r>
            <a:br>
              <a:rPr lang="en-US" sz="1200">
                <a:cs typeface="Calibri"/>
              </a:rPr>
            </a:br>
            <a:r>
              <a:rPr lang="en-US" sz="1200" err="1">
                <a:solidFill>
                  <a:schemeClr val="tx1"/>
                </a:solidFill>
                <a:cs typeface="Calibri"/>
              </a:rPr>
              <a:t>Toistuva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huolta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herättävä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sairaspoissaolo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yli</a:t>
            </a:r>
            <a:r>
              <a:rPr lang="en-US" sz="1200">
                <a:solidFill>
                  <a:schemeClr val="tx1"/>
                </a:solidFill>
                <a:cs typeface="Calibri"/>
              </a:rPr>
              <a:t> 15 h</a:t>
            </a:r>
            <a:br>
              <a:rPr lang="en-US" sz="1200">
                <a:cs typeface="Calibri"/>
              </a:rPr>
            </a:br>
            <a:r>
              <a:rPr lang="en-US" sz="1200" err="1">
                <a:solidFill>
                  <a:schemeClr val="tx1"/>
                </a:solidFill>
                <a:cs typeface="Calibri"/>
              </a:rPr>
              <a:t>Esim</a:t>
            </a:r>
            <a:r>
              <a:rPr lang="en-US" sz="1200">
                <a:solidFill>
                  <a:schemeClr val="tx1"/>
                </a:solidFill>
                <a:cs typeface="Calibri"/>
              </a:rPr>
              <a:t>.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Pääkipu</a:t>
            </a:r>
            <a:r>
              <a:rPr lang="en-US" sz="1200">
                <a:solidFill>
                  <a:schemeClr val="tx1"/>
                </a:solidFill>
                <a:cs typeface="Calibri"/>
              </a:rPr>
              <a:t>,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vatsakipu</a:t>
            </a:r>
            <a:r>
              <a:rPr lang="en-US" sz="1200">
                <a:solidFill>
                  <a:schemeClr val="tx1"/>
                </a:solidFill>
                <a:cs typeface="Calibri"/>
              </a:rPr>
              <a:t>,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kuumeilu</a:t>
            </a:r>
            <a:r>
              <a:rPr lang="en-US" sz="1200">
                <a:solidFill>
                  <a:schemeClr val="tx1"/>
                </a:solidFill>
                <a:cs typeface="Calibri"/>
              </a:rPr>
              <a:t>,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huono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olo</a:t>
            </a:r>
            <a:r>
              <a:rPr lang="en-US" sz="1200">
                <a:solidFill>
                  <a:schemeClr val="tx1"/>
                </a:solidFill>
                <a:cs typeface="Calibri"/>
              </a:rPr>
              <a:t>.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Huoltaja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toistuvasti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hyväksyy</a:t>
            </a:r>
            <a:r>
              <a:rPr lang="en-US" sz="1200">
                <a:solidFill>
                  <a:schemeClr val="tx1"/>
                </a:solidFill>
                <a:cs typeface="Calibri"/>
              </a:rPr>
              <a:t>,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mutta</a:t>
            </a:r>
            <a:r>
              <a:rPr lang="en-US" sz="1200">
                <a:solidFill>
                  <a:schemeClr val="tx1"/>
                </a:solidFill>
                <a:cs typeface="Calibri"/>
              </a:rPr>
              <a:t> 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poissaolojen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syynä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oleva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sairaus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ei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ole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selkeä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poissaolo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jatkuu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pitkään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ilman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lääkärin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tai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hoitavan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tahon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lausuntoja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. </a:t>
            </a:r>
            <a:br>
              <a:rPr lang="en-US" sz="1200">
                <a:cs typeface="Calibri"/>
              </a:rPr>
            </a:br>
            <a:r>
              <a:rPr lang="en-US" sz="1200" b="1" err="1">
                <a:solidFill>
                  <a:schemeClr val="tx1"/>
                </a:solidFill>
                <a:cs typeface="Calibri"/>
              </a:rPr>
              <a:t>Aineopettaja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,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luokanvalvoja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/-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opettaja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: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keskustelu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oppilaan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kanssa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ohjaus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tarvittaessa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kouluterveydenhoitajalle</a:t>
            </a:r>
            <a:r>
              <a:rPr lang="en-US" sz="1200">
                <a:solidFill>
                  <a:schemeClr val="tx1"/>
                </a:solidFill>
                <a:cs typeface="Calibri"/>
              </a:rPr>
              <a:t>. Tieto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luokanvalvojalle</a:t>
            </a:r>
            <a:r>
              <a:rPr lang="en-US" sz="1200">
                <a:solidFill>
                  <a:schemeClr val="tx1"/>
                </a:solidFill>
                <a:cs typeface="Calibri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kotiin</a:t>
            </a:r>
            <a:r>
              <a:rPr lang="en-US" sz="1200">
                <a:solidFill>
                  <a:schemeClr val="tx1"/>
                </a:solidFill>
                <a:cs typeface="Calibri"/>
              </a:rPr>
              <a:t>.</a:t>
            </a:r>
            <a:br>
              <a:rPr lang="en-US" sz="1200">
                <a:cs typeface="Calibri"/>
              </a:rPr>
            </a:br>
            <a:r>
              <a:rPr lang="en-US" sz="1200" b="1" err="1">
                <a:solidFill>
                  <a:schemeClr val="tx1"/>
                </a:solidFill>
                <a:cs typeface="Calibri"/>
              </a:rPr>
              <a:t>Kouluterveydenhoitaja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: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alustava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arviointi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poissaolojen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syistä</a:t>
            </a:r>
            <a:r>
              <a:rPr lang="en-US" sz="1200">
                <a:solidFill>
                  <a:schemeClr val="tx1"/>
                </a:solidFill>
                <a:cs typeface="Calibri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yhteys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kotiin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matalalla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kynnyksellä</a:t>
            </a:r>
            <a:r>
              <a:rPr lang="en-US" sz="1200">
                <a:solidFill>
                  <a:schemeClr val="tx1"/>
                </a:solidFill>
                <a:cs typeface="Calibri"/>
              </a:rPr>
              <a:t>.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Terveydenhoitaja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voi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oppilaan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toistuvissa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sairaskäynneissä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ohjata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kuraattorille</a:t>
            </a:r>
            <a:r>
              <a:rPr lang="en-US" sz="1200">
                <a:solidFill>
                  <a:schemeClr val="tx1"/>
                </a:solidFill>
              </a:rPr>
              <a:t> tai </a:t>
            </a:r>
            <a:r>
              <a:rPr lang="en-US" sz="1200" err="1">
                <a:solidFill>
                  <a:schemeClr val="tx1"/>
                </a:solidFill>
              </a:rPr>
              <a:t>psyykkarille</a:t>
            </a:r>
            <a:r>
              <a:rPr lang="en-US" sz="1200">
                <a:solidFill>
                  <a:schemeClr val="tx1"/>
                </a:solidFill>
              </a:rPr>
              <a:t>.</a:t>
            </a:r>
            <a:br>
              <a:rPr lang="en-US" sz="1000"/>
            </a:br>
            <a:endParaRPr lang="en-US" sz="1000">
              <a:solidFill>
                <a:schemeClr val="tx1"/>
              </a:solidFill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32E1CA-68B3-4FDE-8644-4102CCB8DC0A}"/>
              </a:ext>
            </a:extLst>
          </p:cNvPr>
          <p:cNvSpPr/>
          <p:nvPr/>
        </p:nvSpPr>
        <p:spPr>
          <a:xfrm>
            <a:off x="6210300" y="3019425"/>
            <a:ext cx="5457825" cy="19335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br>
              <a:rPr lang="en-US" sz="1200">
                <a:cs typeface="Calibri"/>
              </a:rPr>
            </a:br>
            <a:br>
              <a:rPr lang="en-US" sz="1200">
                <a:cs typeface="Calibri"/>
              </a:rPr>
            </a:br>
            <a:r>
              <a:rPr lang="en-US" sz="1200" b="1">
                <a:solidFill>
                  <a:schemeClr val="tx1"/>
                </a:solidFill>
                <a:cs typeface="Calibri"/>
              </a:rPr>
              <a:t>15 h –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luvattomat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 ja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muut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huolta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herättävät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poissaolot</a:t>
            </a:r>
            <a:br>
              <a:rPr lang="en-US" sz="1200">
                <a:cs typeface="Calibri"/>
              </a:rPr>
            </a:b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Poissaoloja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esiintyy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aamuisin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keskellä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päivää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tietyiltä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/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satunnaisilta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tunneilta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tai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koko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koulupäivän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poissaolo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 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Huoltaja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ei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ole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hyväksynyt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poissaoloa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(tai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poissaolon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syyt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eivät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ole hyväksyttäviä).</a:t>
            </a:r>
          </a:p>
          <a:p>
            <a:pPr algn="ctr"/>
            <a:r>
              <a:rPr lang="en-US" sz="1200" b="1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200" b="1">
                <a:solidFill>
                  <a:schemeClr val="tx1"/>
                </a:solidFill>
                <a:ea typeface="+mn-lt"/>
                <a:cs typeface="+mn-lt"/>
              </a:rPr>
              <a:t>/-</a:t>
            </a:r>
            <a:r>
              <a:rPr lang="en-US" sz="1200" b="1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200" b="1">
                <a:solidFill>
                  <a:schemeClr val="tx1"/>
                </a:solidFill>
                <a:ea typeface="+mn-lt"/>
                <a:cs typeface="+mn-lt"/>
              </a:rPr>
              <a:t>: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yhteys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kotiin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/-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ilmoittaa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aine-opettajalle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korvattavien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tehtävien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tarpeesta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järjestää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oppilaalle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valvonnan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tehtävien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tekoon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/-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infoaa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oppilaalle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missä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milloin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tehtävät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tehdään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antaa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jälki-istunnon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pinnaamisesta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</a:t>
            </a:r>
            <a:br>
              <a:rPr lang="en-US" sz="1200">
                <a:ea typeface="+mn-lt"/>
                <a:cs typeface="+mn-lt"/>
              </a:rPr>
            </a:b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/-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ohjaa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tarvittaessa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oppilaan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koulukuraattorille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tai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koulupsyykkarille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Tieto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kotiin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ohjauksesta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eteenpäin.</a:t>
            </a:r>
            <a:br>
              <a:rPr lang="en-US" sz="1200">
                <a:ea typeface="+mn-lt"/>
                <a:cs typeface="+mn-lt"/>
              </a:rPr>
            </a:br>
            <a:endParaRPr lang="en-US" sz="12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1200">
              <a:solidFill>
                <a:schemeClr val="tx1"/>
              </a:solidFill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D1318D-351E-4A9C-8E7D-4BF8D3F21367}"/>
              </a:ext>
            </a:extLst>
          </p:cNvPr>
          <p:cNvSpPr txBox="1"/>
          <p:nvPr/>
        </p:nvSpPr>
        <p:spPr>
          <a:xfrm>
            <a:off x="4638675" y="60960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Jos </a:t>
            </a:r>
            <a:r>
              <a:rPr lang="en-US" err="1"/>
              <a:t>poissaolot</a:t>
            </a:r>
            <a:r>
              <a:rPr lang="en-US"/>
              <a:t> </a:t>
            </a:r>
            <a:r>
              <a:rPr lang="en-US" err="1"/>
              <a:t>jatkuvat</a:t>
            </a:r>
            <a:r>
              <a:rPr lang="en-US"/>
              <a:t>...</a:t>
            </a:r>
            <a:endParaRPr lang="en-US">
              <a:cs typeface="Calibri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7C8FA52-845C-4BA3-88F6-7C5212BDDBC6}"/>
              </a:ext>
            </a:extLst>
          </p:cNvPr>
          <p:cNvCxnSpPr/>
          <p:nvPr/>
        </p:nvCxnSpPr>
        <p:spPr>
          <a:xfrm>
            <a:off x="6962775" y="2352675"/>
            <a:ext cx="9525" cy="62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7EEE07-5ABC-4303-BEB7-4B2D23FD72E8}"/>
              </a:ext>
            </a:extLst>
          </p:cNvPr>
          <p:cNvCxnSpPr>
            <a:cxnSpLocks/>
          </p:cNvCxnSpPr>
          <p:nvPr/>
        </p:nvCxnSpPr>
        <p:spPr>
          <a:xfrm>
            <a:off x="4848225" y="2409824"/>
            <a:ext cx="9525" cy="571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A139F5B-9E77-4569-86EF-A2301DEC3E99}"/>
              </a:ext>
            </a:extLst>
          </p:cNvPr>
          <p:cNvCxnSpPr>
            <a:cxnSpLocks/>
          </p:cNvCxnSpPr>
          <p:nvPr/>
        </p:nvCxnSpPr>
        <p:spPr>
          <a:xfrm>
            <a:off x="6962775" y="4991099"/>
            <a:ext cx="9525" cy="62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83CA261-E780-4971-9A2F-85A8412F661D}"/>
              </a:ext>
            </a:extLst>
          </p:cNvPr>
          <p:cNvCxnSpPr>
            <a:cxnSpLocks/>
          </p:cNvCxnSpPr>
          <p:nvPr/>
        </p:nvCxnSpPr>
        <p:spPr>
          <a:xfrm>
            <a:off x="4848225" y="5118099"/>
            <a:ext cx="9525" cy="62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230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456D367-DF42-4540-BB9E-2AADB80913E3}"/>
              </a:ext>
            </a:extLst>
          </p:cNvPr>
          <p:cNvSpPr/>
          <p:nvPr/>
        </p:nvSpPr>
        <p:spPr>
          <a:xfrm>
            <a:off x="2609850" y="371475"/>
            <a:ext cx="6629400" cy="20288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err="1">
                <a:solidFill>
                  <a:schemeClr val="tx1"/>
                </a:solidFill>
              </a:rPr>
              <a:t>Toimenpiteet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viimeistään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kun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poissaoloja</a:t>
            </a:r>
            <a:r>
              <a:rPr lang="en-US" b="1">
                <a:solidFill>
                  <a:schemeClr val="tx1"/>
                </a:solidFill>
              </a:rPr>
              <a:t> 30 h</a:t>
            </a:r>
            <a:br>
              <a:rPr lang="en-US"/>
            </a:br>
            <a:r>
              <a:rPr lang="en-US" sz="1200" err="1">
                <a:solidFill>
                  <a:schemeClr val="tx1"/>
                </a:solidFill>
              </a:rPr>
              <a:t>Mikäli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poissaolot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jatkuvat</a:t>
            </a:r>
            <a:r>
              <a:rPr lang="en-US" sz="1200">
                <a:solidFill>
                  <a:schemeClr val="tx1"/>
                </a:solidFill>
              </a:rPr>
              <a:t>, </a:t>
            </a:r>
            <a:r>
              <a:rPr lang="en-US" sz="1200" err="1">
                <a:solidFill>
                  <a:schemeClr val="tx1"/>
                </a:solidFill>
              </a:rPr>
              <a:t>tulisi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järjestää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keskustelu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oppilaan</a:t>
            </a:r>
            <a:r>
              <a:rPr lang="en-US" sz="1200">
                <a:solidFill>
                  <a:schemeClr val="tx1"/>
                </a:solidFill>
              </a:rPr>
              <a:t> ja </a:t>
            </a:r>
            <a:r>
              <a:rPr lang="en-US" sz="1200" err="1">
                <a:solidFill>
                  <a:schemeClr val="tx1"/>
                </a:solidFill>
              </a:rPr>
              <a:t>huoltajan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kanssa</a:t>
            </a:r>
            <a:r>
              <a:rPr lang="en-US" sz="1200">
                <a:solidFill>
                  <a:schemeClr val="tx1"/>
                </a:solidFill>
              </a:rPr>
              <a:t>. </a:t>
            </a:r>
            <a:r>
              <a:rPr lang="en-US" sz="1200" err="1">
                <a:solidFill>
                  <a:schemeClr val="tx1"/>
                </a:solidFill>
              </a:rPr>
              <a:t>Käydään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yhdessä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oppilaan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tilannetta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läpi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laaditaan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oppimissuunnitelma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Mukana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voivat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olla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myös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kuraattori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tai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psyykkari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jos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oppilas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on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heille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jo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ohjautunut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Tässä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vaiheessa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muutoin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ohjaus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kuraattorille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tai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psyykkarille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jotka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tekevät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kartoituksen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poissaolojen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syistä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(ISAP-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vastaavat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lomakkeet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/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haastattelu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).</a:t>
            </a:r>
            <a:br>
              <a:rPr lang="en-US"/>
            </a:b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Epäselvissä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tilanteissa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voi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edelleen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konsultoida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oppilashuoltoa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Koulu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koti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voivat olla myös yhdessä yhteydessä sosiaalitoimeen ja pyytää konsultaatiota/palvelutarpeen arviointia. </a:t>
            </a:r>
            <a:br>
              <a:rPr lang="en-US" sz="1200">
                <a:solidFill>
                  <a:schemeClr val="tx1"/>
                </a:solidFill>
                <a:ea typeface="+mn-lt"/>
                <a:cs typeface="+mn-lt"/>
              </a:rPr>
            </a:b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Yhteydenotto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sosiaalitoimeen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ei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tarkoita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automaattisesti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lastensuojeluasiakkuuden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alkamista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</a:t>
            </a:r>
            <a:br>
              <a:rPr lang="en-US"/>
            </a:b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Tärkeintä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saada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selvyys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miksi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poissaoloja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kertyy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mitä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niiden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ehkäisemiseksi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voitaisiin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yhdessä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tehdä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. </a:t>
            </a:r>
            <a:endParaRPr lang="en-US" sz="1200" u="sng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C7FF4C-3591-4EB0-B2ED-CEFE84F5F859}"/>
              </a:ext>
            </a:extLst>
          </p:cNvPr>
          <p:cNvSpPr/>
          <p:nvPr/>
        </p:nvSpPr>
        <p:spPr>
          <a:xfrm>
            <a:off x="2523892" y="2698595"/>
            <a:ext cx="6983373" cy="368663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cs typeface="Calibri"/>
              </a:rPr>
              <a:t>OHR-</a:t>
            </a:r>
            <a:r>
              <a:rPr lang="en-US" b="1" err="1">
                <a:solidFill>
                  <a:schemeClr val="tx1"/>
                </a:solidFill>
                <a:cs typeface="Calibri"/>
              </a:rPr>
              <a:t>palaveri</a:t>
            </a:r>
            <a:r>
              <a:rPr lang="en-US" b="1">
                <a:solidFill>
                  <a:schemeClr val="tx1"/>
                </a:solidFill>
                <a:cs typeface="Calibri"/>
              </a:rPr>
              <a:t> </a:t>
            </a:r>
            <a:r>
              <a:rPr lang="en-US" b="1" err="1">
                <a:solidFill>
                  <a:schemeClr val="tx1"/>
                </a:solidFill>
                <a:cs typeface="Calibri"/>
              </a:rPr>
              <a:t>viimeistään</a:t>
            </a:r>
            <a:r>
              <a:rPr lang="en-US" b="1">
                <a:solidFill>
                  <a:schemeClr val="tx1"/>
                </a:solidFill>
                <a:cs typeface="Calibri"/>
              </a:rPr>
              <a:t> </a:t>
            </a:r>
            <a:r>
              <a:rPr lang="en-US" b="1" err="1">
                <a:solidFill>
                  <a:schemeClr val="tx1"/>
                </a:solidFill>
                <a:cs typeface="Calibri"/>
              </a:rPr>
              <a:t>kun</a:t>
            </a:r>
            <a:r>
              <a:rPr lang="en-US" b="1">
                <a:solidFill>
                  <a:schemeClr val="tx1"/>
                </a:solidFill>
                <a:cs typeface="Calibri"/>
              </a:rPr>
              <a:t> </a:t>
            </a:r>
            <a:r>
              <a:rPr lang="en-US" b="1" err="1">
                <a:solidFill>
                  <a:schemeClr val="tx1"/>
                </a:solidFill>
                <a:cs typeface="Calibri"/>
              </a:rPr>
              <a:t>poissaoloja</a:t>
            </a:r>
            <a:r>
              <a:rPr lang="en-US" b="1">
                <a:solidFill>
                  <a:schemeClr val="tx1"/>
                </a:solidFill>
                <a:cs typeface="Calibri"/>
              </a:rPr>
              <a:t> 70 h</a:t>
            </a:r>
            <a:endParaRPr lang="en-US" sz="12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1200" err="1">
                <a:solidFill>
                  <a:schemeClr val="tx1"/>
                </a:solidFill>
                <a:cs typeface="Calibri"/>
              </a:rPr>
              <a:t>Järjestetään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yhteistyössä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kodin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kanssa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yksilökohtainen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opiskeluhuoltopalaveri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Koollekutsujana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voi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olla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taikka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oppilashuoltoryhmän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jäsen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 </a:t>
            </a:r>
          </a:p>
          <a:p>
            <a:pPr algn="ctr"/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OHR-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palaverin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kokoonpanoa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voidaan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harkita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sen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mukaan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mitä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haasteita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oppilaalla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on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tiedossa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(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esim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.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oppimiseen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liittyvät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pulmat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,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jolloin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palaverissa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hyvä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olla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mukana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tukipäätöksistä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vastaava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taho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). </a:t>
            </a:r>
            <a:br>
              <a:rPr lang="en-US" sz="1200" i="1">
                <a:solidFill>
                  <a:schemeClr val="tx1"/>
                </a:solidFill>
                <a:cs typeface="Calibri" panose="020F0502020204030204"/>
              </a:rPr>
            </a:b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Lupa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osallistujista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tarvitaan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nuorelta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ja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kotiväeltä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.  </a:t>
            </a:r>
          </a:p>
          <a:p>
            <a:pPr algn="ctr"/>
            <a:endParaRPr lang="en-US" sz="1200" i="1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Huoltajilla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/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oppilaalla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on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oikeus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myös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kieltää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palaverin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pitäminen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.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Koululta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voidaan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konsultoida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tarpeen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vaatiessa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sosiaalitoimea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oppilaan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asioissa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tarvittaessa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tehdä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lastensuojeluilmoitus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.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Sosiaalitoimi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voi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tarvittaessa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pyytää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koululta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tietoja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oppilaasta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lastensuojelutarpeen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selvityksessä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.</a:t>
            </a:r>
            <a:endParaRPr lang="en-US">
              <a:solidFill>
                <a:schemeClr val="tx1"/>
              </a:solidFill>
              <a:cs typeface="Calibri"/>
            </a:endParaRPr>
          </a:p>
          <a:p>
            <a:pPr algn="ctr"/>
            <a:endParaRPr lang="en-US" sz="1200" i="1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r>
              <a:rPr lang="en-US" sz="1200" b="1" err="1">
                <a:solidFill>
                  <a:schemeClr val="tx1"/>
                </a:solidFill>
                <a:cs typeface="Calibri" panose="020F0502020204030204"/>
              </a:rPr>
              <a:t>Yksilökohtaisen</a:t>
            </a:r>
            <a:r>
              <a:rPr lang="en-US" sz="1200" b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b="1" err="1">
                <a:solidFill>
                  <a:schemeClr val="tx1"/>
                </a:solidFill>
                <a:cs typeface="Calibri" panose="020F0502020204030204"/>
              </a:rPr>
              <a:t>oppilashuoltoryhmän</a:t>
            </a:r>
            <a:r>
              <a:rPr lang="en-US" sz="1200" b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b="1" err="1">
                <a:solidFill>
                  <a:schemeClr val="tx1"/>
                </a:solidFill>
                <a:cs typeface="Calibri" panose="020F0502020204030204"/>
              </a:rPr>
              <a:t>palaverissa</a:t>
            </a:r>
          </a:p>
          <a:p>
            <a:pPr algn="ctr"/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- OHR-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palaverista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laaditaan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muistio</a:t>
            </a:r>
            <a:endParaRPr lang="en-US" sz="120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r>
              <a:rPr lang="en-US" sz="1200" b="1">
                <a:cs typeface="Calibri" panose="020F0502020204030204"/>
              </a:rPr>
              <a:t>-</a:t>
            </a:r>
            <a:r>
              <a:rPr lang="en-US" sz="1200" b="1" err="1">
                <a:cs typeface="Calibri" panose="020F0502020204030204"/>
              </a:rPr>
              <a:t>s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Käydään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läpi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yhteisesti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poissaolojen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syitä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: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mitä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on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tehty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,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mitä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tukia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oppilaalle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on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tarjottu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kuinka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oppilas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on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näihin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sitoutunut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.</a:t>
            </a:r>
            <a:br>
              <a:rPr lang="en-US" sz="1200">
                <a:cs typeface="Calibri" panose="020F0502020204030204"/>
              </a:rPr>
            </a:b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-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Sovitaan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tarvittavista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tukitoimista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(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koulukuraattorin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,-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psyykkarin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, 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terveydenhoitajan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, 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lääkärin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, 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psykologin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palvelut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taikka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ohjaus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perheneuvolaan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tai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sosiaalitoimeen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) tai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erityisistä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opetusjärjestelyistä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(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ohjaus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lääkärinlausunnon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hakemiseen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koulutyöskentelyn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kevennykseen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määräaikaisesti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).</a:t>
            </a:r>
            <a:br>
              <a:rPr lang="en-US" sz="1200">
                <a:cs typeface="Calibri" panose="020F0502020204030204"/>
              </a:rPr>
            </a:b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Sovitaan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seurantapalaveri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1-2 kk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päähän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4D36B21-544A-41FB-9874-D21F556168F2}"/>
              </a:ext>
            </a:extLst>
          </p:cNvPr>
          <p:cNvCxnSpPr/>
          <p:nvPr/>
        </p:nvCxnSpPr>
        <p:spPr>
          <a:xfrm>
            <a:off x="5886450" y="38100"/>
            <a:ext cx="9525" cy="295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B0300AB-1C2F-4D63-A3E2-F048E2C9AD46}"/>
              </a:ext>
            </a:extLst>
          </p:cNvPr>
          <p:cNvCxnSpPr>
            <a:cxnSpLocks/>
          </p:cNvCxnSpPr>
          <p:nvPr/>
        </p:nvCxnSpPr>
        <p:spPr>
          <a:xfrm>
            <a:off x="5886218" y="2401694"/>
            <a:ext cx="9525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502ACE81-D1ED-4024-950F-B5F84E701596}"/>
              </a:ext>
            </a:extLst>
          </p:cNvPr>
          <p:cNvCxnSpPr/>
          <p:nvPr/>
        </p:nvCxnSpPr>
        <p:spPr>
          <a:xfrm flipH="1">
            <a:off x="5955371" y="6385235"/>
            <a:ext cx="6350" cy="250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323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A81B1C-27B8-4058-9FA2-0D31C5DBA65C}"/>
              </a:ext>
            </a:extLst>
          </p:cNvPr>
          <p:cNvSpPr/>
          <p:nvPr/>
        </p:nvSpPr>
        <p:spPr>
          <a:xfrm>
            <a:off x="2932538" y="956661"/>
            <a:ext cx="6217163" cy="348441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err="1">
                <a:solidFill>
                  <a:srgbClr val="C00000"/>
                </a:solidFill>
                <a:cs typeface="Calibri"/>
              </a:rPr>
              <a:t>Lastensuojeluilmoitus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kun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poissaoloja</a:t>
            </a:r>
            <a:r>
              <a:rPr lang="en-US" b="1">
                <a:solidFill>
                  <a:srgbClr val="C00000"/>
                </a:solidFill>
                <a:cs typeface="Calibri"/>
              </a:rPr>
              <a:t> 100h</a:t>
            </a:r>
          </a:p>
          <a:p>
            <a:pPr algn="ctr"/>
            <a:r>
              <a:rPr lang="en-US" sz="1400" err="1">
                <a:solidFill>
                  <a:srgbClr val="C00000"/>
                </a:solidFill>
                <a:cs typeface="Calibri"/>
              </a:rPr>
              <a:t>Tuntiraja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viitteellinen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,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ei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automaattinen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 </a:t>
            </a:r>
            <a:endParaRPr lang="en-US" sz="1400">
              <a:solidFill>
                <a:srgbClr val="FF0000"/>
              </a:solidFill>
              <a:ea typeface="+mn-lt"/>
              <a:cs typeface="+mn-lt"/>
            </a:endParaRPr>
          </a:p>
          <a:p>
            <a:pPr algn="ctr"/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Koulu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on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tässä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vaiheessa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selvittänyt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poissaolojen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syitä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omalta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osaltaan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ja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käyttänyt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koulun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tukitoimia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monipuolisesti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. </a:t>
            </a:r>
          </a:p>
          <a:p>
            <a:pPr algn="ctr"/>
            <a:endParaRPr lang="en-US" sz="1400">
              <a:solidFill>
                <a:srgbClr val="C00000"/>
              </a:solidFill>
              <a:ea typeface="+mn-lt"/>
              <a:cs typeface="+mn-lt"/>
            </a:endParaRPr>
          </a:p>
          <a:p>
            <a:pPr algn="ctr"/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Lastensuojeluilmoituksen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pohjana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on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huoli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poissaolojen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aiheuttamasta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syrjäytymisriskistä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ja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normaalin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kehityksen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ja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koulunkäynnin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vaarantumisesta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.</a:t>
            </a:r>
          </a:p>
          <a:p>
            <a:pPr algn="ctr"/>
            <a:endParaRPr lang="en-US" sz="1400" b="1">
              <a:solidFill>
                <a:srgbClr val="C00000"/>
              </a:solidFill>
              <a:highlight>
                <a:srgbClr val="FFFF00"/>
              </a:highlight>
              <a:cs typeface="Calibri"/>
            </a:endParaRPr>
          </a:p>
          <a:p>
            <a:pPr algn="ctr"/>
            <a:r>
              <a:rPr lang="en-US" sz="1400" err="1">
                <a:solidFill>
                  <a:srgbClr val="C00000"/>
                </a:solidFill>
                <a:cs typeface="Calibri"/>
              </a:rPr>
              <a:t>Koululta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tehdään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lastensuojeluilmoitus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ja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ilmoitetaan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tässä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yhteydessä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poissaolojen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määrästä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,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tehdyistä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tukitoimista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sekä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palaveritarpeesta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Koululta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osallistutaan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kutsuttuna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sosiaalitoimen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/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lastensuojelun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järjestämään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palaveriin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siinä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määrin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kun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on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tarpeellista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Sosiaalitoimi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arvioi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oppilaan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tuen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tarpeita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ja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pyytää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koululta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tarvittavia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tietoja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 </a:t>
            </a:r>
            <a:endParaRPr lang="en-US" sz="1400">
              <a:solidFill>
                <a:srgbClr val="FF0000"/>
              </a:solidFill>
              <a:highlight>
                <a:srgbClr val="FFFF00"/>
              </a:highlight>
              <a:cs typeface="Calibri"/>
            </a:endParaRPr>
          </a:p>
          <a:p>
            <a:pPr algn="ctr"/>
            <a:r>
              <a:rPr lang="en-US" sz="1400" err="1">
                <a:solidFill>
                  <a:srgbClr val="C00000"/>
                </a:solidFill>
                <a:cs typeface="Calibri"/>
              </a:rPr>
              <a:t>Lisäksi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käsitellään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mahdollinen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luokallejäämis-vaara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tai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tarve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siirtyä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vuosiluokkiin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sitomattomaan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opiskeluun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(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eritoten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9.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luokkalaisten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kohdalla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13E9C7-E4EB-47B2-A103-6ECF03ED7A7C}"/>
              </a:ext>
            </a:extLst>
          </p:cNvPr>
          <p:cNvSpPr/>
          <p:nvPr/>
        </p:nvSpPr>
        <p:spPr>
          <a:xfrm>
            <a:off x="2933700" y="5117945"/>
            <a:ext cx="6067425" cy="10477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err="1">
                <a:solidFill>
                  <a:srgbClr val="C00000"/>
                </a:solidFill>
                <a:cs typeface="Calibri"/>
              </a:rPr>
              <a:t>Rikosilmoitus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vanhemmista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koulunkäynnin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valvonnan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laiminlyönnistä</a:t>
            </a:r>
            <a:endParaRPr lang="en-US" b="1">
              <a:solidFill>
                <a:srgbClr val="C00000"/>
              </a:solidFill>
              <a:cs typeface="Calibri"/>
            </a:endParaRPr>
          </a:p>
          <a:p>
            <a:pPr algn="ctr"/>
            <a:r>
              <a:rPr lang="en-US" sz="1400" err="1">
                <a:solidFill>
                  <a:srgbClr val="C00000"/>
                </a:solidFill>
                <a:cs typeface="Calibri"/>
              </a:rPr>
              <a:t>Ilmoituksen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teko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rehtorin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toimesta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mikäli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poissaolot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jatkuvat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776DC8F-AE24-4337-919D-AA8B40B12653}"/>
              </a:ext>
            </a:extLst>
          </p:cNvPr>
          <p:cNvCxnSpPr/>
          <p:nvPr/>
        </p:nvCxnSpPr>
        <p:spPr>
          <a:xfrm>
            <a:off x="6010275" y="285750"/>
            <a:ext cx="0" cy="666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F18695D-AC88-47F1-B4E3-ECE665B47788}"/>
              </a:ext>
            </a:extLst>
          </p:cNvPr>
          <p:cNvCxnSpPr>
            <a:cxnSpLocks/>
          </p:cNvCxnSpPr>
          <p:nvPr/>
        </p:nvCxnSpPr>
        <p:spPr>
          <a:xfrm>
            <a:off x="6010275" y="4449739"/>
            <a:ext cx="0" cy="666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523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17B7B4-E667-4CF1-8F64-6BBDD8FC5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001" y="126298"/>
            <a:ext cx="9833548" cy="742952"/>
          </a:xfrm>
        </p:spPr>
        <p:txBody>
          <a:bodyPr anchor="b">
            <a:normAutofit/>
          </a:bodyPr>
          <a:lstStyle/>
          <a:p>
            <a:pPr algn="ctr"/>
            <a:r>
              <a:rPr lang="en-US" sz="3600" err="1">
                <a:solidFill>
                  <a:schemeClr val="tx2"/>
                </a:solidFill>
                <a:cs typeface="Calibri Light"/>
              </a:rPr>
              <a:t>Porrasmalli</a:t>
            </a:r>
            <a:endParaRPr lang="en-US" sz="3600">
              <a:solidFill>
                <a:schemeClr val="tx2"/>
              </a:solidFill>
              <a:cs typeface="Calibri Light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67A75-3153-4B4A-BCD7-CD7C6CD3C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49325"/>
            <a:ext cx="9833548" cy="2945574"/>
          </a:xfrm>
        </p:spPr>
        <p:txBody>
          <a:bodyPr anchor="ctr">
            <a:normAutofit/>
          </a:bodyPr>
          <a:lstStyle/>
          <a:p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D5DFD1-2AD1-4DBD-A987-08B4C846A8B3}"/>
              </a:ext>
            </a:extLst>
          </p:cNvPr>
          <p:cNvSpPr/>
          <p:nvPr/>
        </p:nvSpPr>
        <p:spPr>
          <a:xfrm>
            <a:off x="904875" y="3952875"/>
            <a:ext cx="1343025" cy="2038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br>
              <a:rPr lang="en-US" sz="1000" b="1">
                <a:cs typeface="Calibri"/>
              </a:rPr>
            </a:br>
            <a:r>
              <a:rPr lang="en-US" sz="1000" b="1" err="1">
                <a:cs typeface="Calibri"/>
              </a:rPr>
              <a:t>Normaali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poissaolo</a:t>
            </a:r>
            <a:br>
              <a:rPr lang="en-US" sz="1000" b="1">
                <a:cs typeface="Calibri"/>
              </a:rPr>
            </a:br>
            <a:br>
              <a:rPr lang="en-US" sz="1000" b="1">
                <a:cs typeface="Calibri"/>
              </a:rPr>
            </a:br>
            <a:r>
              <a:rPr lang="en-US" sz="1000" err="1">
                <a:cs typeface="Calibri"/>
              </a:rPr>
              <a:t>Poissaolo</a:t>
            </a:r>
            <a:r>
              <a:rPr lang="en-US" sz="1000">
                <a:cs typeface="Calibri"/>
              </a:rPr>
              <a:t> on </a:t>
            </a:r>
            <a:r>
              <a:rPr lang="en-US" sz="1000" err="1">
                <a:cs typeface="Calibri"/>
              </a:rPr>
              <a:t>ilmoitettu</a:t>
            </a:r>
            <a:r>
              <a:rPr lang="en-US" sz="1000">
                <a:cs typeface="Calibri"/>
              </a:rPr>
              <a:t> tai </a:t>
            </a:r>
            <a:r>
              <a:rPr lang="en-US" sz="1000" err="1">
                <a:cs typeface="Calibri"/>
              </a:rPr>
              <a:t>kuitattu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huoltajan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toimesta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Yli</a:t>
            </a:r>
            <a:r>
              <a:rPr lang="en-US" sz="1000">
                <a:cs typeface="Calibri"/>
              </a:rPr>
              <a:t> 5 </a:t>
            </a:r>
            <a:r>
              <a:rPr lang="en-US" sz="1000" err="1">
                <a:cs typeface="Calibri"/>
              </a:rPr>
              <a:t>päivän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anottava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erikseen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Luokanvalvoja</a:t>
            </a:r>
            <a:r>
              <a:rPr lang="en-US" sz="1000">
                <a:cs typeface="Calibri"/>
              </a:rPr>
              <a:t>/-</a:t>
            </a:r>
            <a:r>
              <a:rPr lang="en-US" sz="1000" err="1">
                <a:cs typeface="Calibri"/>
              </a:rPr>
              <a:t>opettaja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seuraa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merkintöjä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säännöllisesti</a:t>
            </a:r>
            <a:r>
              <a:rPr lang="en-US" sz="1000">
                <a:cs typeface="Calibri"/>
              </a:rPr>
              <a:t> 2*</a:t>
            </a:r>
            <a:r>
              <a:rPr lang="en-US" sz="1000" err="1">
                <a:cs typeface="Calibri"/>
              </a:rPr>
              <a:t>vk</a:t>
            </a:r>
            <a:r>
              <a:rPr lang="en-US" sz="1000">
                <a:cs typeface="Calibri"/>
              </a:rPr>
              <a:t>. Oppilas </a:t>
            </a:r>
            <a:r>
              <a:rPr lang="en-US" sz="1000" err="1">
                <a:cs typeface="Calibri"/>
              </a:rPr>
              <a:t>huolehtii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itse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korvattavat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tehtävät</a:t>
            </a:r>
            <a:r>
              <a:rPr lang="en-US" sz="1000">
                <a:cs typeface="Calibri"/>
              </a:rPr>
              <a:t>.</a:t>
            </a:r>
            <a:br>
              <a:rPr lang="en-US" sz="1000">
                <a:cs typeface="Calibri"/>
              </a:rPr>
            </a:br>
            <a:endParaRPr lang="en-US" sz="100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6B5C00-7B6C-4514-B836-6CFAA5C17A3A}"/>
              </a:ext>
            </a:extLst>
          </p:cNvPr>
          <p:cNvSpPr/>
          <p:nvPr/>
        </p:nvSpPr>
        <p:spPr>
          <a:xfrm>
            <a:off x="2343150" y="3086100"/>
            <a:ext cx="1638300" cy="2905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br>
              <a:rPr lang="en-US" sz="1000" b="1">
                <a:cs typeface="Calibri"/>
              </a:rPr>
            </a:br>
            <a:r>
              <a:rPr lang="en-US" sz="1000" b="1" err="1">
                <a:cs typeface="Calibri"/>
              </a:rPr>
              <a:t>Sairaspoissaolot</a:t>
            </a:r>
            <a:r>
              <a:rPr lang="en-US" sz="1000" b="1">
                <a:cs typeface="Calibri"/>
              </a:rPr>
              <a:t>, </a:t>
            </a:r>
            <a:r>
              <a:rPr lang="en-US" sz="1000" b="1" err="1">
                <a:cs typeface="Calibri"/>
              </a:rPr>
              <a:t>luvattomat</a:t>
            </a:r>
            <a:r>
              <a:rPr lang="en-US" sz="1000" b="1">
                <a:cs typeface="Calibri"/>
              </a:rPr>
              <a:t> ja </a:t>
            </a:r>
            <a:r>
              <a:rPr lang="en-US" sz="1000" b="1" err="1">
                <a:cs typeface="Calibri"/>
              </a:rPr>
              <a:t>muut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huolta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herättävät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poissaolot</a:t>
            </a:r>
            <a:r>
              <a:rPr lang="en-US" sz="1000" b="1">
                <a:cs typeface="Calibri"/>
              </a:rPr>
              <a:t> 15 h</a:t>
            </a:r>
          </a:p>
          <a:p>
            <a:pPr algn="ctr"/>
            <a:br>
              <a:rPr lang="en-US" sz="1000" b="1">
                <a:cs typeface="Calibri"/>
              </a:rPr>
            </a:br>
            <a:endParaRPr lang="en-US" sz="1000" b="1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Luokanvalvoja</a:t>
            </a:r>
            <a:r>
              <a:rPr lang="en-US" sz="1000">
                <a:cs typeface="Calibri"/>
              </a:rPr>
              <a:t>/-</a:t>
            </a:r>
            <a:r>
              <a:rPr lang="en-US" sz="1000" err="1">
                <a:cs typeface="Calibri"/>
              </a:rPr>
              <a:t>opettaja</a:t>
            </a:r>
            <a:r>
              <a:rPr lang="en-US" sz="1000">
                <a:cs typeface="Calibri"/>
              </a:rPr>
              <a:t> </a:t>
            </a:r>
            <a:r>
              <a:rPr lang="en-US" sz="1000" u="sng" err="1">
                <a:cs typeface="Calibri"/>
              </a:rPr>
              <a:t>keskustelee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kanssa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Ohjaus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tarpeen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vaatiessa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kouluterveydenhoitajalle</a:t>
            </a:r>
            <a:r>
              <a:rPr lang="en-US" sz="1000">
                <a:cs typeface="Calibri"/>
              </a:rPr>
              <a:t>, </a:t>
            </a:r>
            <a:r>
              <a:rPr lang="en-US" sz="1000" err="1">
                <a:cs typeface="Calibri"/>
              </a:rPr>
              <a:t>kuraattorille</a:t>
            </a:r>
            <a:r>
              <a:rPr lang="en-US" sz="1000">
                <a:cs typeface="Calibri"/>
              </a:rPr>
              <a:t> tai </a:t>
            </a:r>
            <a:r>
              <a:rPr lang="en-US" sz="1000" err="1">
                <a:cs typeface="Calibri"/>
              </a:rPr>
              <a:t>psyykkarille</a:t>
            </a:r>
            <a:r>
              <a:rPr lang="en-US" sz="1000">
                <a:cs typeface="Calibri"/>
              </a:rPr>
              <a:t>. </a:t>
            </a:r>
            <a:r>
              <a:rPr lang="en-US" sz="1000" u="sng" err="1">
                <a:cs typeface="Calibri"/>
              </a:rPr>
              <a:t>Yhteys</a:t>
            </a:r>
            <a:r>
              <a:rPr lang="en-US" sz="1000" u="sng">
                <a:cs typeface="Calibri"/>
              </a:rPr>
              <a:t> </a:t>
            </a:r>
            <a:r>
              <a:rPr lang="en-US" sz="1000" u="sng" err="1">
                <a:cs typeface="Calibri"/>
              </a:rPr>
              <a:t>kotiin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luokanvalvojan</a:t>
            </a:r>
            <a:r>
              <a:rPr lang="en-US" sz="1000">
                <a:cs typeface="Calibri"/>
              </a:rPr>
              <a:t>/-opettajan tai </a:t>
            </a:r>
            <a:r>
              <a:rPr lang="en-US" sz="1000" err="1">
                <a:cs typeface="Calibri"/>
              </a:rPr>
              <a:t>terveydenhoitajan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toimesta</a:t>
            </a:r>
            <a:r>
              <a:rPr lang="en-US" sz="1000">
                <a:cs typeface="Calibri"/>
              </a:rPr>
              <a:t>. Oppilas </a:t>
            </a:r>
            <a:r>
              <a:rPr lang="en-US" sz="1000" err="1">
                <a:cs typeface="Calibri"/>
              </a:rPr>
              <a:t>korvaa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poissaolot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suorittaa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jälki-istunnon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mikäli</a:t>
            </a:r>
            <a:r>
              <a:rPr lang="en-US" sz="1000">
                <a:cs typeface="Calibri"/>
              </a:rPr>
              <a:t> on </a:t>
            </a:r>
            <a:r>
              <a:rPr lang="en-US" sz="1000" err="1">
                <a:cs typeface="Calibri"/>
              </a:rPr>
              <a:t>pinnannut</a:t>
            </a:r>
            <a:r>
              <a:rPr lang="en-US" sz="1000">
                <a:cs typeface="Calibri"/>
              </a:rPr>
              <a:t>. </a:t>
            </a:r>
          </a:p>
          <a:p>
            <a:pPr algn="ctr"/>
            <a:endParaRPr lang="en-US" sz="1000" b="1"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1757A1-019E-4307-8C58-8CEE48CFD736}"/>
              </a:ext>
            </a:extLst>
          </p:cNvPr>
          <p:cNvSpPr/>
          <p:nvPr/>
        </p:nvSpPr>
        <p:spPr>
          <a:xfrm>
            <a:off x="4076700" y="2390775"/>
            <a:ext cx="1762125" cy="3600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err="1">
                <a:cs typeface="Calibri"/>
              </a:rPr>
              <a:t>Seuranta-aika</a:t>
            </a:r>
            <a:r>
              <a:rPr lang="en-US" sz="1000" b="1">
                <a:cs typeface="Calibri"/>
              </a:rPr>
              <a:t> ja </a:t>
            </a:r>
            <a:r>
              <a:rPr lang="en-US" sz="1000" b="1" err="1">
                <a:cs typeface="Calibri"/>
              </a:rPr>
              <a:t>toimenpiteet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poissaolojen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jatkuessa</a:t>
            </a:r>
            <a:r>
              <a:rPr lang="en-US" sz="1000" b="1">
                <a:cs typeface="Calibri"/>
              </a:rPr>
              <a:t> 30 h</a:t>
            </a:r>
          </a:p>
          <a:p>
            <a:pPr algn="ctr"/>
            <a:br>
              <a:rPr lang="en-US" sz="1000">
                <a:cs typeface="Calibri"/>
              </a:rPr>
            </a:br>
            <a:r>
              <a:rPr lang="en-US" sz="1000" err="1">
                <a:cs typeface="Calibri"/>
              </a:rPr>
              <a:t>Luokanvalvoja</a:t>
            </a:r>
            <a:r>
              <a:rPr lang="en-US" sz="1000">
                <a:cs typeface="Calibri"/>
              </a:rPr>
              <a:t>/-</a:t>
            </a:r>
            <a:r>
              <a:rPr lang="en-US" sz="1000" err="1">
                <a:cs typeface="Calibri"/>
              </a:rPr>
              <a:t>opettaja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tapaa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oppilasta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huoltajaa</a:t>
            </a:r>
            <a:r>
              <a:rPr lang="en-US" sz="1000">
                <a:cs typeface="Calibri"/>
              </a:rPr>
              <a:t>, ja </a:t>
            </a:r>
            <a:r>
              <a:rPr lang="en-US" sz="1000" err="1">
                <a:cs typeface="Calibri"/>
              </a:rPr>
              <a:t>laaditaan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oppimissuunnitelma</a:t>
            </a:r>
            <a:r>
              <a:rPr lang="en-US" sz="1000">
                <a:cs typeface="Calibri"/>
              </a:rPr>
              <a:t>. Mukana </a:t>
            </a:r>
            <a:r>
              <a:rPr lang="en-US" sz="1000" err="1">
                <a:cs typeface="Calibri"/>
              </a:rPr>
              <a:t>voi</a:t>
            </a:r>
            <a:r>
              <a:rPr lang="en-US" sz="1000">
                <a:cs typeface="Calibri"/>
              </a:rPr>
              <a:t> olla </a:t>
            </a:r>
            <a:r>
              <a:rPr lang="en-US" sz="1000" err="1">
                <a:cs typeface="Calibri"/>
              </a:rPr>
              <a:t>myös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kuraattori</a:t>
            </a:r>
            <a:r>
              <a:rPr lang="en-US" sz="1000">
                <a:cs typeface="Calibri"/>
              </a:rPr>
              <a:t> tai </a:t>
            </a:r>
            <a:r>
              <a:rPr lang="en-US" sz="1000" err="1">
                <a:cs typeface="Calibri"/>
              </a:rPr>
              <a:t>psyykkari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Viimeistään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tässä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vaiheessa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ohjaus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kuraattorille</a:t>
            </a:r>
            <a:r>
              <a:rPr lang="en-US" sz="1000">
                <a:cs typeface="Calibri"/>
              </a:rPr>
              <a:t> tai </a:t>
            </a:r>
            <a:r>
              <a:rPr lang="en-US" sz="1000" err="1">
                <a:cs typeface="Calibri"/>
              </a:rPr>
              <a:t>psyykkarille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Opettaja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voi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konsultoida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oppilashuoltoa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asioissa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Mahdollisuus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ottaa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yhdessä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yhteyttä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sosiaalitoimeen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palvelutarpeen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arvioimiseksi</a:t>
            </a:r>
            <a:r>
              <a:rPr lang="en-US" sz="1000">
                <a:cs typeface="Calibri"/>
              </a:rPr>
              <a:t>.</a:t>
            </a:r>
            <a:br>
              <a:rPr lang="en-US" sz="1000">
                <a:cs typeface="Calibri"/>
              </a:rPr>
            </a:br>
            <a:r>
              <a:rPr lang="en-US" sz="1000" err="1">
                <a:cs typeface="Calibri"/>
              </a:rPr>
              <a:t>Muistutetaan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oppilasta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huoltajaa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koulun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toimenpiteistä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poissaolojen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jatkuessa</a:t>
            </a:r>
            <a:endParaRPr lang="en-US" sz="1000"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287D6C6-A1A5-4006-B4F1-91E0DA52160F}"/>
              </a:ext>
            </a:extLst>
          </p:cNvPr>
          <p:cNvSpPr/>
          <p:nvPr/>
        </p:nvSpPr>
        <p:spPr>
          <a:xfrm>
            <a:off x="5915024" y="1628775"/>
            <a:ext cx="1866900" cy="4362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>
                <a:cs typeface="Calibri"/>
              </a:rPr>
              <a:t>OHR-</a:t>
            </a:r>
            <a:r>
              <a:rPr lang="en-US" sz="1000" b="1" err="1">
                <a:cs typeface="Calibri"/>
              </a:rPr>
              <a:t>palaveri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viimeistään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kun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poissaoloja</a:t>
            </a:r>
            <a:r>
              <a:rPr lang="en-US" sz="1000" b="1">
                <a:cs typeface="Calibri"/>
              </a:rPr>
              <a:t> 70 h</a:t>
            </a: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Yksilökohtaisen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oppilashuoltoryhmän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palaveri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Koollekutsujana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luokanvalvoja</a:t>
            </a:r>
            <a:r>
              <a:rPr lang="en-US" sz="1000">
                <a:cs typeface="Calibri"/>
              </a:rPr>
              <a:t>/-</a:t>
            </a:r>
            <a:r>
              <a:rPr lang="en-US" sz="1000" err="1">
                <a:cs typeface="Calibri"/>
              </a:rPr>
              <a:t>opettaja</a:t>
            </a:r>
            <a:r>
              <a:rPr lang="en-US" sz="1000">
                <a:cs typeface="Calibri"/>
              </a:rPr>
              <a:t> tai </a:t>
            </a:r>
            <a:r>
              <a:rPr lang="en-US" sz="1000" err="1">
                <a:cs typeface="Calibri"/>
              </a:rPr>
              <a:t>oppilashuoltoryhmän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jäsen</a:t>
            </a:r>
            <a:r>
              <a:rPr lang="en-US" sz="1000">
                <a:cs typeface="Calibri"/>
              </a:rPr>
              <a:t>, ja </a:t>
            </a:r>
            <a:r>
              <a:rPr lang="en-US" sz="1000" err="1">
                <a:cs typeface="Calibri"/>
              </a:rPr>
              <a:t>kokoonpano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tapauskohtainen</a:t>
            </a:r>
            <a:r>
              <a:rPr lang="en-US" sz="1000">
                <a:cs typeface="Calibri"/>
              </a:rPr>
              <a:t>. </a:t>
            </a:r>
            <a:r>
              <a:rPr lang="en-US" sz="1000" u="sng" err="1">
                <a:cs typeface="Calibri"/>
              </a:rPr>
              <a:t>Palaveri</a:t>
            </a:r>
            <a:r>
              <a:rPr lang="en-US" sz="1000" u="sng">
                <a:cs typeface="Calibri"/>
              </a:rPr>
              <a:t> </a:t>
            </a:r>
            <a:r>
              <a:rPr lang="en-US" sz="1000" u="sng" err="1">
                <a:cs typeface="Calibri"/>
              </a:rPr>
              <a:t>järjestetään</a:t>
            </a:r>
            <a:r>
              <a:rPr lang="en-US" sz="1000" u="sng">
                <a:cs typeface="Calibri"/>
              </a:rPr>
              <a:t> </a:t>
            </a:r>
            <a:r>
              <a:rPr lang="en-US" sz="1000" u="sng" err="1">
                <a:cs typeface="Calibri"/>
              </a:rPr>
              <a:t>yhteistyössä</a:t>
            </a:r>
            <a:r>
              <a:rPr lang="en-US" sz="1000" u="sng">
                <a:cs typeface="Calibri"/>
              </a:rPr>
              <a:t> </a:t>
            </a:r>
            <a:r>
              <a:rPr lang="en-US" sz="1000" u="sng" err="1">
                <a:cs typeface="Calibri"/>
              </a:rPr>
              <a:t>kodin</a:t>
            </a:r>
            <a:r>
              <a:rPr lang="en-US" sz="1000" u="sng">
                <a:cs typeface="Calibri"/>
              </a:rPr>
              <a:t> </a:t>
            </a:r>
            <a:r>
              <a:rPr lang="en-US" sz="1000" u="sng" err="1">
                <a:cs typeface="Calibri"/>
              </a:rPr>
              <a:t>kanssa</a:t>
            </a:r>
            <a:r>
              <a:rPr lang="en-US" sz="1000" u="sng">
                <a:cs typeface="Calibri"/>
              </a:rPr>
              <a:t>.</a:t>
            </a:r>
          </a:p>
          <a:p>
            <a:pPr algn="ctr"/>
            <a:endParaRPr lang="en-US" sz="1000" u="sng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Huoltajilla</a:t>
            </a:r>
            <a:r>
              <a:rPr lang="en-US" sz="1000">
                <a:cs typeface="Calibri"/>
              </a:rPr>
              <a:t>/</a:t>
            </a:r>
            <a:r>
              <a:rPr lang="en-US" sz="1000" err="1">
                <a:cs typeface="Calibri"/>
              </a:rPr>
              <a:t>oppilaalla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oikeus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kieltäytyä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palaverista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Voidaan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tarvittaessa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konsultoida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sosiaalitoimea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tehdä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lastensuojeluilmoitus</a:t>
            </a:r>
            <a:r>
              <a:rPr lang="en-US" sz="1000">
                <a:cs typeface="Calibri"/>
              </a:rPr>
              <a:t>.</a:t>
            </a:r>
          </a:p>
          <a:p>
            <a:pPr algn="ctr"/>
            <a:endParaRPr lang="en-US" sz="1000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Palaverissa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käydään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läpi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poissaolojen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syitä</a:t>
            </a:r>
            <a:r>
              <a:rPr lang="en-US" sz="1000">
                <a:cs typeface="Calibri"/>
              </a:rPr>
              <a:t>, </a:t>
            </a:r>
            <a:r>
              <a:rPr lang="en-US" sz="1000" err="1">
                <a:cs typeface="Calibri"/>
              </a:rPr>
              <a:t>tähänastiset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tukitoimet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oppilaan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sitoutuminen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niihin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Sovitaan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jatkon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tuesta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sekä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seurantapalaverista</a:t>
            </a:r>
            <a:r>
              <a:rPr lang="en-US" sz="1000">
                <a:cs typeface="Calibri"/>
              </a:rPr>
              <a:t> 1-2 kk </a:t>
            </a:r>
            <a:r>
              <a:rPr lang="en-US" sz="1000" err="1">
                <a:cs typeface="Calibri"/>
              </a:rPr>
              <a:t>päähän</a:t>
            </a:r>
            <a:r>
              <a:rPr lang="en-US" sz="1000">
                <a:cs typeface="Calibri"/>
              </a:rPr>
              <a:t>. OHR-</a:t>
            </a:r>
            <a:r>
              <a:rPr lang="en-US" sz="1000" err="1">
                <a:cs typeface="Calibri"/>
              </a:rPr>
              <a:t>palaverista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tehdään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muistio</a:t>
            </a:r>
            <a:r>
              <a:rPr lang="en-US" sz="1000">
                <a:cs typeface="Calibri"/>
              </a:rPr>
              <a:t>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B42748-313E-469A-AE0A-34C94B57491D}"/>
              </a:ext>
            </a:extLst>
          </p:cNvPr>
          <p:cNvSpPr/>
          <p:nvPr/>
        </p:nvSpPr>
        <p:spPr>
          <a:xfrm>
            <a:off x="7867649" y="1133475"/>
            <a:ext cx="1866900" cy="4857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err="1">
                <a:cs typeface="Calibri"/>
              </a:rPr>
              <a:t>Lastensuojeluilmoitus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kun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poissaoloja</a:t>
            </a:r>
            <a:r>
              <a:rPr lang="en-US" sz="1000" b="1">
                <a:cs typeface="Calibri"/>
              </a:rPr>
              <a:t> 100 h</a:t>
            </a: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solidFill>
                <a:srgbClr val="FFFFFF"/>
              </a:solidFill>
              <a:cs typeface="Calibri"/>
            </a:endParaRPr>
          </a:p>
          <a:p>
            <a:pPr algn="ctr"/>
            <a:r>
              <a:rPr lang="en-US" sz="1000" err="1">
                <a:solidFill>
                  <a:schemeClr val="bg1"/>
                </a:solidFill>
                <a:cs typeface="Calibri"/>
              </a:rPr>
              <a:t>Ilmoituksen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tekee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oppilaan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asioita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hoitanut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työntekijä</a:t>
            </a:r>
            <a:r>
              <a:rPr lang="en-US" sz="1000">
                <a:solidFill>
                  <a:schemeClr val="bg1"/>
                </a:solidFill>
                <a:cs typeface="Calibri"/>
              </a:rPr>
              <a:t>;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opettaja</a:t>
            </a:r>
            <a:r>
              <a:rPr lang="en-US" sz="1000">
                <a:solidFill>
                  <a:schemeClr val="bg1"/>
                </a:solidFill>
                <a:cs typeface="Calibri"/>
              </a:rPr>
              <a:t>,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oppilashuollon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työntekijä</a:t>
            </a:r>
            <a:r>
              <a:rPr lang="en-US" sz="1000">
                <a:solidFill>
                  <a:schemeClr val="bg1"/>
                </a:solidFill>
                <a:cs typeface="Calibri"/>
              </a:rPr>
              <a:t> tai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rehtori</a:t>
            </a:r>
            <a:r>
              <a:rPr lang="en-US" sz="1000">
                <a:solidFill>
                  <a:schemeClr val="bg1"/>
                </a:solidFill>
                <a:cs typeface="Calibri"/>
              </a:rPr>
              <a:t>.</a:t>
            </a:r>
          </a:p>
          <a:p>
            <a:pPr algn="ctr"/>
            <a:endParaRPr lang="en-US" sz="1000" b="1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Ilmoituksen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yhteydessä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tieto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sosiaalitoimeen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poissaolojen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määrästä</a:t>
            </a:r>
            <a:r>
              <a:rPr lang="en-US" sz="1000">
                <a:cs typeface="Calibri"/>
              </a:rPr>
              <a:t>, </a:t>
            </a:r>
            <a:r>
              <a:rPr lang="en-US" sz="1000" err="1">
                <a:cs typeface="Calibri"/>
              </a:rPr>
              <a:t>tehdyistä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tukitoimista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palaverin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tarpeesta</a:t>
            </a:r>
            <a:r>
              <a:rPr lang="en-US" sz="1000">
                <a:cs typeface="Calibri"/>
              </a:rPr>
              <a:t>. </a:t>
            </a:r>
            <a:br>
              <a:rPr lang="en-US" sz="1000">
                <a:cs typeface="Calibri"/>
              </a:rPr>
            </a:br>
            <a:br>
              <a:rPr lang="en-US" sz="1000">
                <a:cs typeface="Calibri"/>
              </a:rPr>
            </a:br>
            <a:r>
              <a:rPr lang="en-US" sz="1000" err="1">
                <a:cs typeface="Calibri"/>
              </a:rPr>
              <a:t>Koulu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luovuttaa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tarvittavat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tiedot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sosiaalitoimelle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tuen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tarpeen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selvityksessä</a:t>
            </a:r>
            <a:r>
              <a:rPr lang="en-US" sz="1000">
                <a:cs typeface="Calibri"/>
              </a:rPr>
              <a:t>. </a:t>
            </a:r>
            <a:br>
              <a:rPr lang="en-US" sz="1000">
                <a:cs typeface="Calibri"/>
              </a:rPr>
            </a:br>
            <a:endParaRPr lang="en-US" sz="1000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Koulu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osallistuu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kutsuttuna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sosiaalitoimen</a:t>
            </a:r>
            <a:r>
              <a:rPr lang="en-US" sz="1000">
                <a:cs typeface="Calibri"/>
              </a:rPr>
              <a:t>/</a:t>
            </a:r>
            <a:r>
              <a:rPr lang="en-US" sz="1000" err="1">
                <a:cs typeface="Calibri"/>
              </a:rPr>
              <a:t>lastensuojelun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järjestämään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palaveriin</a:t>
            </a:r>
            <a:r>
              <a:rPr lang="en-US" sz="1000">
                <a:cs typeface="Calibri"/>
              </a:rPr>
              <a:t>.</a:t>
            </a:r>
          </a:p>
          <a:p>
            <a:pPr algn="ctr"/>
            <a:endParaRPr lang="en-US" sz="1000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Huomioidaan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mahdollinen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luokallejäämis-vaara</a:t>
            </a:r>
            <a:r>
              <a:rPr lang="en-US" sz="1000">
                <a:cs typeface="Calibri"/>
              </a:rPr>
              <a:t> tai VSO-</a:t>
            </a:r>
            <a:r>
              <a:rPr lang="en-US" sz="1000" err="1">
                <a:cs typeface="Calibri"/>
              </a:rPr>
              <a:t>järjestelyjen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teko</a:t>
            </a:r>
            <a:r>
              <a:rPr lang="en-US" sz="1000">
                <a:cs typeface="Calibri"/>
              </a:rPr>
              <a:t>.</a:t>
            </a:r>
          </a:p>
          <a:p>
            <a:pPr algn="ctr"/>
            <a:endParaRPr lang="en-US" sz="1000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>
              <a:cs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FA865EB-BB29-4E1B-85F6-FB1DE052B014}"/>
              </a:ext>
            </a:extLst>
          </p:cNvPr>
          <p:cNvSpPr/>
          <p:nvPr/>
        </p:nvSpPr>
        <p:spPr>
          <a:xfrm>
            <a:off x="10096499" y="1133475"/>
            <a:ext cx="1085850" cy="48482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err="1">
                <a:cs typeface="Calibri"/>
              </a:rPr>
              <a:t>Rikosilmoitus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vanhemmista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lapsen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koulunkäynnin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valvonnan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laiminlyönnistä</a:t>
            </a:r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Rehtori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tekee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rikosilmoituksen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mikäli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jatkuvat</a:t>
            </a:r>
            <a:r>
              <a:rPr lang="en-US" sz="1000">
                <a:cs typeface="Calibri"/>
              </a:rPr>
              <a:t>.</a:t>
            </a:r>
          </a:p>
          <a:p>
            <a:pPr algn="ctr"/>
            <a:endParaRPr lang="en-US" sz="1000">
              <a:cs typeface="Calibri"/>
            </a:endParaRPr>
          </a:p>
          <a:p>
            <a:pPr algn="ctr"/>
            <a:endParaRPr lang="en-US" sz="1000" i="1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Tarpeen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vaatiessa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erotodistus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mikäli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suorituksia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ei</a:t>
            </a:r>
            <a:r>
              <a:rPr lang="en-US" sz="1000">
                <a:cs typeface="Calibri"/>
              </a:rPr>
              <a:t> ole </a:t>
            </a:r>
            <a:r>
              <a:rPr lang="en-US" sz="1000" err="1">
                <a:cs typeface="Calibri"/>
              </a:rPr>
              <a:t>tullut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Oppilas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jää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ilman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päättötodistusta</a:t>
            </a:r>
            <a:r>
              <a:rPr lang="en-US" sz="1000">
                <a:cs typeface="Calibri"/>
              </a:rPr>
              <a:t>.</a:t>
            </a:r>
          </a:p>
          <a:p>
            <a:pPr algn="ctr"/>
            <a:endParaRPr lang="en-US" sz="1000" b="1" i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>
              <a:cs typeface="Calibri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14DDC0F0-6419-4897-838C-F9BC79737CB1}"/>
              </a:ext>
            </a:extLst>
          </p:cNvPr>
          <p:cNvSpPr/>
          <p:nvPr/>
        </p:nvSpPr>
        <p:spPr>
          <a:xfrm>
            <a:off x="9731120" y="3253358"/>
            <a:ext cx="466725" cy="485775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00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19f72d-0a97-4d71-b4de-c7da1234cabc">
      <Terms xmlns="http://schemas.microsoft.com/office/infopath/2007/PartnerControls"/>
    </lcf76f155ced4ddcb4097134ff3c332f>
    <TaxCatchAll xmlns="49feae39-f952-4b73-857a-9e4ceb71d7d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9E68852360932468D83C2D1446D69AB" ma:contentTypeVersion="12" ma:contentTypeDescription="Luo uusi asiakirja." ma:contentTypeScope="" ma:versionID="6473b5c36e16be2f3fa15697cbc12709">
  <xsd:schema xmlns:xsd="http://www.w3.org/2001/XMLSchema" xmlns:xs="http://www.w3.org/2001/XMLSchema" xmlns:p="http://schemas.microsoft.com/office/2006/metadata/properties" xmlns:ns2="ad19f72d-0a97-4d71-b4de-c7da1234cabc" xmlns:ns3="49feae39-f952-4b73-857a-9e4ceb71d7d9" targetNamespace="http://schemas.microsoft.com/office/2006/metadata/properties" ma:root="true" ma:fieldsID="e96b9a106868a71f47ad1ce1f5a5d730" ns2:_="" ns3:_="">
    <xsd:import namespace="ad19f72d-0a97-4d71-b4de-c7da1234cabc"/>
    <xsd:import namespace="49feae39-f952-4b73-857a-9e4ceb71d7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19f72d-0a97-4d71-b4de-c7da1234ca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3939dd1c-870e-4d3a-87a3-83930460d4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feae39-f952-4b73-857a-9e4ceb71d7d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e9d527bf-782e-44e8-a1aa-3cbb1b933ba1}" ma:internalName="TaxCatchAll" ma:showField="CatchAllData" ma:web="49feae39-f952-4b73-857a-9e4ceb71d7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B813A7-9497-4605-A53C-D4A24ED0B37C}">
  <ds:schemaRefs>
    <ds:schemaRef ds:uri="http://schemas.microsoft.com/office/2006/metadata/properties"/>
    <ds:schemaRef ds:uri="http://schemas.microsoft.com/office/infopath/2007/PartnerControls"/>
    <ds:schemaRef ds:uri="ad19f72d-0a97-4d71-b4de-c7da1234cabc"/>
    <ds:schemaRef ds:uri="49feae39-f952-4b73-857a-9e4ceb71d7d9"/>
  </ds:schemaRefs>
</ds:datastoreItem>
</file>

<file path=customXml/itemProps2.xml><?xml version="1.0" encoding="utf-8"?>
<ds:datastoreItem xmlns:ds="http://schemas.openxmlformats.org/officeDocument/2006/customXml" ds:itemID="{3443E629-A0C6-4A14-9D1B-4ED4B06CF2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FAFC51-9277-40DF-8AF7-43B63DC2C2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19f72d-0a97-4d71-b4de-c7da1234cabc"/>
    <ds:schemaRef ds:uri="49feae39-f952-4b73-857a-9e4ceb71d7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Laajakuva</PresentationFormat>
  <Slides>7</Slides>
  <Notes>0</Notes>
  <HiddenSlides>1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 theme</vt:lpstr>
      <vt:lpstr>Varhaisen puuttumisen malli koulupoissaoloihin Lapinlahti</vt:lpstr>
      <vt:lpstr>Varhaisen puuttumisen malli koulupoissaoloihin Lapinlahti</vt:lpstr>
      <vt:lpstr>PowerPoint-esitys</vt:lpstr>
      <vt:lpstr>PowerPoint-esitys</vt:lpstr>
      <vt:lpstr>PowerPoint-esitys</vt:lpstr>
      <vt:lpstr>PowerPoint-esitys</vt:lpstr>
      <vt:lpstr>Porrasmalli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</cp:revision>
  <dcterms:created xsi:type="dcterms:W3CDTF">2021-08-09T09:07:41Z</dcterms:created>
  <dcterms:modified xsi:type="dcterms:W3CDTF">2023-08-24T10:39:35Z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0x01010069E68852360932468D83C2D1446D69AB</vt:lpwstr>
  </property>
</Properties>
</file>