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F2A27A-4DE7-4CD7-9204-FE7F38DCD1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akkusatiivi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20C55A9-0FCA-409C-8A06-8947ACAAB4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416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9BB4FC-5AD0-4C1B-A249-9FAE083C6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Akkusatiivi</a:t>
            </a:r>
            <a:br>
              <a:rPr lang="fi-FI" dirty="0"/>
            </a:br>
            <a:r>
              <a:rPr lang="fi-FI" dirty="0"/>
              <a:t>= sanan muoto, jota käytetään kohteena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2B9C7576-D5F5-43A5-9FAC-AEDCB6B3AC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713241"/>
              </p:ext>
            </p:extLst>
          </p:nvPr>
        </p:nvGraphicFramePr>
        <p:xfrm>
          <a:off x="1450479" y="2026033"/>
          <a:ext cx="9604375" cy="3266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875">
                  <a:extLst>
                    <a:ext uri="{9D8B030D-6E8A-4147-A177-3AD203B41FA5}">
                      <a16:colId xmlns:a16="http://schemas.microsoft.com/office/drawing/2014/main" val="113561985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1510513379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2458656491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2211585052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1560462190"/>
                    </a:ext>
                  </a:extLst>
                </a:gridCol>
              </a:tblGrid>
              <a:tr h="766709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der</a:t>
                      </a:r>
                      <a:r>
                        <a:rPr lang="fi-FI" dirty="0"/>
                        <a:t>-sanat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das</a:t>
                      </a:r>
                      <a:r>
                        <a:rPr lang="fi-FI" dirty="0"/>
                        <a:t>-sanat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die</a:t>
                      </a:r>
                      <a:r>
                        <a:rPr lang="fi-FI" dirty="0"/>
                        <a:t>-sanat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monikko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3088"/>
                  </a:ext>
                </a:extLst>
              </a:tr>
              <a:tr h="786555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r>
                        <a:rPr lang="fi-FI" sz="2000" dirty="0"/>
                        <a:t>nominatiivi (eli perusmuoto)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ein / </a:t>
                      </a:r>
                      <a:r>
                        <a:rPr lang="fi-FI" dirty="0" err="1"/>
                        <a:t>der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Hund</a:t>
                      </a:r>
                      <a:endParaRPr lang="fi-FI" dirty="0"/>
                    </a:p>
                    <a:p>
                      <a:r>
                        <a:rPr lang="fi-FI" dirty="0" err="1"/>
                        <a:t>mein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Hund</a:t>
                      </a:r>
                      <a:endParaRPr lang="fi-FI" dirty="0"/>
                    </a:p>
                    <a:p>
                      <a:r>
                        <a:rPr lang="fi-FI" dirty="0" err="1"/>
                        <a:t>kein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Hund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ein /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das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Pferd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mein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Pferd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kein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Pferd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eine /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Katze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meine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Katze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Katze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 /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Vögel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meine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Vögel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Vögel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3575"/>
                  </a:ext>
                </a:extLst>
              </a:tr>
              <a:tr h="489120">
                <a:tc>
                  <a:txBody>
                    <a:bodyPr/>
                    <a:lstStyle/>
                    <a:p>
                      <a:r>
                        <a:rPr lang="fi-FI" sz="2000" dirty="0"/>
                        <a:t>akkusatiivi (eli kohdemuoto)</a:t>
                      </a:r>
                    </a:p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einen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den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Hund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meinen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Hund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keinen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Hund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ein /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das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Pferd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mein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Pferd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kein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Pferd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eine /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Katze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meine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Katze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Katze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 /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Vögel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meine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Vögel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Vögel</a:t>
                      </a:r>
                      <a:endParaRPr kumimoji="0" lang="fi-FI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916733"/>
                  </a:ext>
                </a:extLst>
              </a:tr>
            </a:tbl>
          </a:graphicData>
        </a:graphic>
      </p:graphicFrame>
      <p:sp>
        <p:nvSpPr>
          <p:cNvPr id="7" name="Tekstiruutu 6">
            <a:extLst>
              <a:ext uri="{FF2B5EF4-FFF2-40B4-BE49-F238E27FC236}">
                <a16:creationId xmlns:a16="http://schemas.microsoft.com/office/drawing/2014/main" id="{41AA635C-11FA-4D51-9824-D4956E5FBF49}"/>
              </a:ext>
            </a:extLst>
          </p:cNvPr>
          <p:cNvSpPr txBox="1"/>
          <p:nvPr/>
        </p:nvSpPr>
        <p:spPr>
          <a:xfrm>
            <a:off x="0" y="4603797"/>
            <a:ext cx="22926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KOHTEENA OLEMINEN NÄKYY VAIN DER-SUKUISISSA SANOISSA</a:t>
            </a:r>
          </a:p>
        </p:txBody>
      </p:sp>
      <p:sp>
        <p:nvSpPr>
          <p:cNvPr id="8" name="Nuoli: Oikea 7">
            <a:extLst>
              <a:ext uri="{FF2B5EF4-FFF2-40B4-BE49-F238E27FC236}">
                <a16:creationId xmlns:a16="http://schemas.microsoft.com/office/drawing/2014/main" id="{386221F6-7028-4E70-AFE1-5730F0FF5024}"/>
              </a:ext>
            </a:extLst>
          </p:cNvPr>
          <p:cNvSpPr/>
          <p:nvPr/>
        </p:nvSpPr>
        <p:spPr>
          <a:xfrm rot="20500793">
            <a:off x="2343997" y="49995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98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6DC044-57C3-4457-853C-BE28928CF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prstClr val="black"/>
                </a:solidFill>
              </a:rPr>
              <a:t>TAVALLISIA VERBEJÄ, JOIDEN KANSSA PITÄÄ MUISTAA AKKUSATIIVI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DBFBF7-E64B-47C2-AA0D-CDAFC46709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 err="1"/>
              <a:t>haben</a:t>
            </a:r>
            <a:endParaRPr lang="fi-FI" dirty="0"/>
          </a:p>
          <a:p>
            <a:r>
              <a:rPr lang="fi-FI" dirty="0" err="1"/>
              <a:t>mögen</a:t>
            </a:r>
            <a:endParaRPr lang="fi-FI" dirty="0"/>
          </a:p>
          <a:p>
            <a:r>
              <a:rPr lang="fi-FI" dirty="0" err="1"/>
              <a:t>kennen</a:t>
            </a:r>
            <a:endParaRPr lang="fi-FI" dirty="0"/>
          </a:p>
          <a:p>
            <a:r>
              <a:rPr lang="fi-FI" dirty="0" err="1"/>
              <a:t>lieben</a:t>
            </a:r>
            <a:endParaRPr lang="fi-FI" dirty="0"/>
          </a:p>
          <a:p>
            <a:r>
              <a:rPr lang="fi-FI" dirty="0" err="1"/>
              <a:t>sehnen</a:t>
            </a:r>
            <a:endParaRPr lang="fi-FI" dirty="0"/>
          </a:p>
          <a:p>
            <a:r>
              <a:rPr lang="fi-FI" dirty="0" err="1"/>
              <a:t>kaufen</a:t>
            </a:r>
            <a:endParaRPr lang="fi-FI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9E0C790-BE4B-45C5-9C52-A614A10C44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err="1"/>
              <a:t>trinken</a:t>
            </a:r>
            <a:endParaRPr lang="fi-FI" dirty="0"/>
          </a:p>
          <a:p>
            <a:r>
              <a:rPr lang="fi-FI" dirty="0" err="1"/>
              <a:t>finden</a:t>
            </a:r>
            <a:endParaRPr lang="fi-FI" dirty="0"/>
          </a:p>
          <a:p>
            <a:r>
              <a:rPr lang="fi-FI" dirty="0" err="1"/>
              <a:t>treffen</a:t>
            </a:r>
            <a:endParaRPr lang="fi-FI" dirty="0"/>
          </a:p>
          <a:p>
            <a:r>
              <a:rPr lang="fi-FI" dirty="0" err="1"/>
              <a:t>essen</a:t>
            </a:r>
            <a:endParaRPr lang="fi-FI" dirty="0"/>
          </a:p>
          <a:p>
            <a:r>
              <a:rPr lang="fi-FI" dirty="0" err="1"/>
              <a:t>nehmen</a:t>
            </a:r>
            <a:endParaRPr lang="fi-FI" dirty="0"/>
          </a:p>
          <a:p>
            <a:r>
              <a:rPr lang="fi-FI" dirty="0" err="1"/>
              <a:t>sehen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321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C433AC-CE90-49CD-95D9-A4058AB1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persoonapronomineilla on myös akkusatiivimuodot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6F7D8145-458D-4B31-A31C-66DA84FD26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290909"/>
              </p:ext>
            </p:extLst>
          </p:nvPr>
        </p:nvGraphicFramePr>
        <p:xfrm>
          <a:off x="1450975" y="2016125"/>
          <a:ext cx="9604374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187">
                  <a:extLst>
                    <a:ext uri="{9D8B030D-6E8A-4147-A177-3AD203B41FA5}">
                      <a16:colId xmlns:a16="http://schemas.microsoft.com/office/drawing/2014/main" val="1678207568"/>
                    </a:ext>
                  </a:extLst>
                </a:gridCol>
                <a:gridCol w="4802187">
                  <a:extLst>
                    <a:ext uri="{9D8B030D-6E8A-4147-A177-3AD203B41FA5}">
                      <a16:colId xmlns:a16="http://schemas.microsoft.com/office/drawing/2014/main" val="20548946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nominatiivi (pronomini tekijänä)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akkusatiivi (pronomini kohteena)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414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ich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mich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232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dich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680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er</a:t>
                      </a:r>
                      <a:r>
                        <a:rPr lang="fi-FI" dirty="0"/>
                        <a:t> (mies)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ihn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4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es (se)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487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sie</a:t>
                      </a:r>
                      <a:r>
                        <a:rPr lang="fi-FI" dirty="0"/>
                        <a:t> (nainen)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sie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98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wir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uns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ihr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euch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62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sie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sie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631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Sie</a:t>
                      </a:r>
                      <a:r>
                        <a:rPr lang="fi-FI" dirty="0"/>
                        <a:t> (teitittely)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Sie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922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73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70CEAB-3BB5-4338-8A72-EE213D50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3E4360-C074-4C15-917B-EE973A081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Ich</a:t>
            </a:r>
            <a:r>
              <a:rPr lang="fi-FI" dirty="0"/>
              <a:t> </a:t>
            </a:r>
            <a:r>
              <a:rPr lang="fi-FI" dirty="0" err="1"/>
              <a:t>treffe</a:t>
            </a:r>
            <a:r>
              <a:rPr lang="fi-FI" dirty="0"/>
              <a:t> </a:t>
            </a:r>
            <a:r>
              <a:rPr lang="fi-FI" dirty="0" err="1"/>
              <a:t>dich</a:t>
            </a:r>
            <a:r>
              <a:rPr lang="fi-FI" dirty="0"/>
              <a:t> am </a:t>
            </a:r>
            <a:r>
              <a:rPr lang="fi-FI" dirty="0" err="1"/>
              <a:t>Abend</a:t>
            </a:r>
            <a:r>
              <a:rPr lang="fi-FI" dirty="0"/>
              <a:t>.</a:t>
            </a:r>
          </a:p>
          <a:p>
            <a:r>
              <a:rPr lang="fi-FI" dirty="0" err="1"/>
              <a:t>Wir</a:t>
            </a:r>
            <a:r>
              <a:rPr lang="fi-FI" dirty="0"/>
              <a:t> </a:t>
            </a:r>
            <a:r>
              <a:rPr lang="fi-FI" dirty="0" err="1"/>
              <a:t>treffen</a:t>
            </a:r>
            <a:r>
              <a:rPr lang="fi-FI" dirty="0"/>
              <a:t> </a:t>
            </a:r>
            <a:r>
              <a:rPr lang="fi-FI" dirty="0" err="1"/>
              <a:t>ihn</a:t>
            </a:r>
            <a:r>
              <a:rPr lang="fi-FI" dirty="0"/>
              <a:t>. = Me tapaamme hänet. (miespuolinen)</a:t>
            </a:r>
          </a:p>
          <a:p>
            <a:r>
              <a:rPr lang="fi-FI" dirty="0" err="1"/>
              <a:t>Wir</a:t>
            </a:r>
            <a:r>
              <a:rPr lang="fi-FI" dirty="0"/>
              <a:t> </a:t>
            </a:r>
            <a:r>
              <a:rPr lang="fi-FI" dirty="0" err="1"/>
              <a:t>treffen</a:t>
            </a:r>
            <a:r>
              <a:rPr lang="fi-FI" dirty="0"/>
              <a:t> </a:t>
            </a:r>
            <a:r>
              <a:rPr lang="fi-FI" dirty="0" err="1"/>
              <a:t>sie</a:t>
            </a:r>
            <a:r>
              <a:rPr lang="fi-FI" dirty="0"/>
              <a:t>. = Me tapaamme hänet (naispuolinen). / Me tapaamme heidät.</a:t>
            </a:r>
          </a:p>
          <a:p>
            <a:r>
              <a:rPr lang="fi-FI" dirty="0" err="1"/>
              <a:t>Wir</a:t>
            </a:r>
            <a:r>
              <a:rPr lang="fi-FI" dirty="0"/>
              <a:t> </a:t>
            </a:r>
            <a:r>
              <a:rPr lang="fi-FI" dirty="0" err="1"/>
              <a:t>treffen</a:t>
            </a:r>
            <a:r>
              <a:rPr lang="fi-FI" dirty="0"/>
              <a:t> </a:t>
            </a:r>
            <a:r>
              <a:rPr lang="fi-FI" dirty="0" err="1"/>
              <a:t>euch</a:t>
            </a:r>
            <a:r>
              <a:rPr lang="fi-FI" dirty="0"/>
              <a:t>. = Me tapaamme teidät. (tuttavallinen)</a:t>
            </a:r>
          </a:p>
          <a:p>
            <a:r>
              <a:rPr lang="fi-FI" dirty="0" err="1"/>
              <a:t>Wir</a:t>
            </a:r>
            <a:r>
              <a:rPr lang="fi-FI" dirty="0"/>
              <a:t> </a:t>
            </a:r>
            <a:r>
              <a:rPr lang="fi-FI" dirty="0" err="1"/>
              <a:t>treffen</a:t>
            </a:r>
            <a:r>
              <a:rPr lang="fi-FI" dirty="0"/>
              <a:t> </a:t>
            </a:r>
            <a:r>
              <a:rPr lang="fi-FI" dirty="0" err="1"/>
              <a:t>Sie</a:t>
            </a:r>
            <a:r>
              <a:rPr lang="fi-FI" dirty="0"/>
              <a:t>. = Me tapaamme Teidät. (teitittely, kohtelias)</a:t>
            </a:r>
          </a:p>
        </p:txBody>
      </p:sp>
    </p:spTree>
    <p:extLst>
      <p:ext uri="{BB962C8B-B14F-4D97-AF65-F5344CB8AC3E}">
        <p14:creationId xmlns:p14="http://schemas.microsoft.com/office/powerpoint/2010/main" val="1019024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376922-3455-4512-916A-D9BADE43E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Akkusatiiviprepositiot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F51937-0F4D-4405-967C-3BAF64E85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näiden prepositioiden kanssa käytetään aina akkusatiivimuotoa substantiivista tai persoonapronominista:</a:t>
            </a:r>
          </a:p>
          <a:p>
            <a:r>
              <a:rPr lang="fi-FI" sz="2400" dirty="0" err="1"/>
              <a:t>durch</a:t>
            </a:r>
            <a:r>
              <a:rPr lang="fi-FI" sz="2400" dirty="0"/>
              <a:t> = läpi; kautta</a:t>
            </a:r>
          </a:p>
          <a:p>
            <a:r>
              <a:rPr lang="fi-FI" sz="2400" dirty="0" err="1"/>
              <a:t>für</a:t>
            </a:r>
            <a:r>
              <a:rPr lang="fi-FI" sz="2400" dirty="0"/>
              <a:t> = -</a:t>
            </a:r>
            <a:r>
              <a:rPr lang="fi-FI" sz="2400" dirty="0" err="1"/>
              <a:t>lle</a:t>
            </a:r>
            <a:r>
              <a:rPr lang="fi-FI" sz="2400" dirty="0"/>
              <a:t>, varten, puolesta</a:t>
            </a:r>
          </a:p>
          <a:p>
            <a:r>
              <a:rPr lang="fi-FI" sz="2400" dirty="0" err="1"/>
              <a:t>gegen</a:t>
            </a:r>
            <a:r>
              <a:rPr lang="fi-FI" sz="2400" dirty="0"/>
              <a:t> = vastaan, päin</a:t>
            </a:r>
          </a:p>
          <a:p>
            <a:r>
              <a:rPr lang="fi-FI" sz="2400" dirty="0" err="1"/>
              <a:t>ohne</a:t>
            </a:r>
            <a:r>
              <a:rPr lang="fi-FI" sz="2400" dirty="0"/>
              <a:t> = ilman</a:t>
            </a:r>
          </a:p>
          <a:p>
            <a:r>
              <a:rPr lang="fi-FI" sz="2400" dirty="0" err="1"/>
              <a:t>um</a:t>
            </a:r>
            <a:r>
              <a:rPr lang="fi-FI" sz="2400" dirty="0"/>
              <a:t> = ympärillä, ympärille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D057342F-8B17-4FBE-AC4C-3A01205A6E97}"/>
              </a:ext>
            </a:extLst>
          </p:cNvPr>
          <p:cNvSpPr txBox="1"/>
          <p:nvPr/>
        </p:nvSpPr>
        <p:spPr>
          <a:xfrm rot="20377877">
            <a:off x="7023652" y="2975113"/>
            <a:ext cx="32202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 err="1"/>
              <a:t>für</a:t>
            </a:r>
            <a:r>
              <a:rPr lang="fi-FI" sz="2800" dirty="0"/>
              <a:t> </a:t>
            </a:r>
            <a:r>
              <a:rPr lang="fi-FI" sz="2800" dirty="0" err="1"/>
              <a:t>mich</a:t>
            </a:r>
            <a:endParaRPr lang="fi-FI" sz="2800" dirty="0"/>
          </a:p>
          <a:p>
            <a:r>
              <a:rPr lang="fi-FI" sz="2800" dirty="0" err="1"/>
              <a:t>ohne</a:t>
            </a:r>
            <a:r>
              <a:rPr lang="fi-FI" sz="2800" dirty="0"/>
              <a:t> </a:t>
            </a:r>
            <a:r>
              <a:rPr lang="fi-FI" sz="2800" dirty="0" err="1"/>
              <a:t>meinen</a:t>
            </a:r>
            <a:r>
              <a:rPr lang="fi-FI" sz="2800" dirty="0"/>
              <a:t> </a:t>
            </a:r>
            <a:r>
              <a:rPr lang="fi-FI" sz="2800" dirty="0" err="1"/>
              <a:t>Hund</a:t>
            </a:r>
            <a:endParaRPr lang="fi-FI" sz="2800" dirty="0"/>
          </a:p>
          <a:p>
            <a:r>
              <a:rPr lang="fi-FI" sz="2800" dirty="0" err="1"/>
              <a:t>durch</a:t>
            </a:r>
            <a:r>
              <a:rPr lang="fi-FI" sz="2800" dirty="0"/>
              <a:t> </a:t>
            </a:r>
            <a:r>
              <a:rPr lang="fi-FI" sz="2800" dirty="0" err="1"/>
              <a:t>den</a:t>
            </a:r>
            <a:r>
              <a:rPr lang="fi-FI" sz="2800" dirty="0"/>
              <a:t> </a:t>
            </a:r>
            <a:r>
              <a:rPr lang="fi-FI" sz="2800" dirty="0" err="1"/>
              <a:t>Garten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9720501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TM10001114[[fn=Galleria]]</Template>
  <TotalTime>33</TotalTime>
  <Words>265</Words>
  <Application>Microsoft Office PowerPoint</Application>
  <PresentationFormat>Laajakuva</PresentationFormat>
  <Paragraphs>84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Galleria</vt:lpstr>
      <vt:lpstr>akkusatiivi</vt:lpstr>
      <vt:lpstr>Akkusatiivi = sanan muoto, jota käytetään kohteena</vt:lpstr>
      <vt:lpstr>TAVALLISIA VERBEJÄ, JOIDEN KANSSA PITÄÄ MUISTAA AKKUSATIIVI</vt:lpstr>
      <vt:lpstr>persoonapronomineilla on myös akkusatiivimuodot</vt:lpstr>
      <vt:lpstr>esimerkkejä</vt:lpstr>
      <vt:lpstr>Akkusatiiviprepositiot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akkusatiivi</dc:title>
  <dc:creator>Partanen Jenni</dc:creator>
  <cp:lastModifiedBy>Partanen Jenni</cp:lastModifiedBy>
  <cp:revision>4</cp:revision>
  <dcterms:created xsi:type="dcterms:W3CDTF">2020-05-19T08:35:57Z</dcterms:created>
  <dcterms:modified xsi:type="dcterms:W3CDTF">2022-08-31T09:24:33Z</dcterms:modified>
</cp:coreProperties>
</file>