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21"/>
  </p:notesMasterIdLst>
  <p:sldIdLst>
    <p:sldId id="256" r:id="rId2"/>
    <p:sldId id="284" r:id="rId3"/>
    <p:sldId id="275" r:id="rId4"/>
    <p:sldId id="258" r:id="rId5"/>
    <p:sldId id="263" r:id="rId6"/>
    <p:sldId id="265" r:id="rId7"/>
    <p:sldId id="267" r:id="rId8"/>
    <p:sldId id="270" r:id="rId9"/>
    <p:sldId id="271" r:id="rId10"/>
    <p:sldId id="257" r:id="rId11"/>
    <p:sldId id="274" r:id="rId12"/>
    <p:sldId id="279" r:id="rId13"/>
    <p:sldId id="277" r:id="rId14"/>
    <p:sldId id="281" r:id="rId15"/>
    <p:sldId id="283" r:id="rId16"/>
    <p:sldId id="268" r:id="rId17"/>
    <p:sldId id="273" r:id="rId18"/>
    <p:sldId id="276" r:id="rId19"/>
    <p:sldId id="282" r:id="rId20"/>
  </p:sldIdLst>
  <p:sldSz cx="9144000" cy="6858000" type="screen4x3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lönen Jyri" initials="YJ" lastIdx="1" clrIdx="0">
    <p:extLst>
      <p:ext uri="{19B8F6BF-5375-455C-9EA6-DF929625EA0E}">
        <p15:presenceInfo xmlns:p15="http://schemas.microsoft.com/office/powerpoint/2012/main" userId="S::Jyri.Ylonen@jyvaskyla.fi::5d022c06-320f-40a8-8d85-1380a6a292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Vaalea tyyli 3 - Korostus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Vaalea tyyli 3 - Korostus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hyperlink" Target="https://opintopolku.fi/konfo/fi/sivu/huoltajan-muistilista" TargetMode="Externa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hyperlink" Target="https://opintopolku.fi/konfo/fi/sivu/huoltajan-muistilista" TargetMode="External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47FD18-A1DA-407D-80AF-D4D88DE5856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81F8B608-941F-4DF4-8C00-9A6E542F960F}">
      <dgm:prSet/>
      <dgm:spPr/>
      <dgm:t>
        <a:bodyPr/>
        <a:lstStyle/>
        <a:p>
          <a:r>
            <a:rPr lang="fi-FI"/>
            <a:t>Nuori kaipaa nyt aikaa, tukea ja kannustusta tehdessään yhden isoimmista päätöksistään.</a:t>
          </a:r>
          <a:endParaRPr lang="en-US"/>
        </a:p>
      </dgm:t>
    </dgm:pt>
    <dgm:pt modelId="{28B2B457-9E1D-4D62-A6C7-E4F70DCCD15A}" type="parTrans" cxnId="{03F4B4D8-E307-4C16-B420-9DED3575D905}">
      <dgm:prSet/>
      <dgm:spPr/>
      <dgm:t>
        <a:bodyPr/>
        <a:lstStyle/>
        <a:p>
          <a:endParaRPr lang="en-US"/>
        </a:p>
      </dgm:t>
    </dgm:pt>
    <dgm:pt modelId="{15E70EFC-1D33-47CA-A6F3-186449D90C7E}" type="sibTrans" cxnId="{03F4B4D8-E307-4C16-B420-9DED3575D905}">
      <dgm:prSet/>
      <dgm:spPr/>
      <dgm:t>
        <a:bodyPr/>
        <a:lstStyle/>
        <a:p>
          <a:endParaRPr lang="en-US"/>
        </a:p>
      </dgm:t>
    </dgm:pt>
    <dgm:pt modelId="{36B34079-9EAC-42C6-8A60-67579EB3764B}">
      <dgm:prSet/>
      <dgm:spPr/>
      <dgm:t>
        <a:bodyPr/>
        <a:lstStyle/>
        <a:p>
          <a:r>
            <a:rPr lang="fi-FI"/>
            <a:t>Mieti jokin konkreettinen asia, miten sinä voit auttaa nuorta pohdinnoissa.</a:t>
          </a:r>
          <a:endParaRPr lang="en-US"/>
        </a:p>
      </dgm:t>
    </dgm:pt>
    <dgm:pt modelId="{68B34355-3681-4C2B-BC8E-4155A3C99CAC}" type="parTrans" cxnId="{A0408EDE-A6D6-4B1D-ABEF-2A6EE760D634}">
      <dgm:prSet/>
      <dgm:spPr/>
      <dgm:t>
        <a:bodyPr/>
        <a:lstStyle/>
        <a:p>
          <a:endParaRPr lang="en-US"/>
        </a:p>
      </dgm:t>
    </dgm:pt>
    <dgm:pt modelId="{65E9BDD8-E982-4246-A2CB-F2F36DAB7A9C}" type="sibTrans" cxnId="{A0408EDE-A6D6-4B1D-ABEF-2A6EE760D634}">
      <dgm:prSet/>
      <dgm:spPr/>
      <dgm:t>
        <a:bodyPr/>
        <a:lstStyle/>
        <a:p>
          <a:endParaRPr lang="en-US"/>
        </a:p>
      </dgm:t>
    </dgm:pt>
    <dgm:pt modelId="{C949F6B2-7DD6-4426-B0EA-0CBBCB7D7F67}">
      <dgm:prSet/>
      <dgm:spPr/>
      <dgm:t>
        <a:bodyPr/>
        <a:lstStyle/>
        <a:p>
          <a:r>
            <a:rPr lang="fi-FI"/>
            <a:t>Opintopolku – huoltajan muistilista </a:t>
          </a:r>
          <a:r>
            <a:rPr lang="fi-FI">
              <a:hlinkClick xmlns:r="http://schemas.openxmlformats.org/officeDocument/2006/relationships" r:id="rId1"/>
            </a:rPr>
            <a:t>huoltajan-muistilista </a:t>
          </a:r>
          <a:endParaRPr lang="en-US"/>
        </a:p>
      </dgm:t>
    </dgm:pt>
    <dgm:pt modelId="{FC5502DD-2BBE-418D-ABE0-41793EE342A0}" type="parTrans" cxnId="{C81F3FF0-B133-457C-B8F7-40677063AED0}">
      <dgm:prSet/>
      <dgm:spPr/>
      <dgm:t>
        <a:bodyPr/>
        <a:lstStyle/>
        <a:p>
          <a:endParaRPr lang="en-US"/>
        </a:p>
      </dgm:t>
    </dgm:pt>
    <dgm:pt modelId="{D5D8350F-2513-4F07-9B63-2499267316C8}" type="sibTrans" cxnId="{C81F3FF0-B133-457C-B8F7-40677063AED0}">
      <dgm:prSet/>
      <dgm:spPr/>
      <dgm:t>
        <a:bodyPr/>
        <a:lstStyle/>
        <a:p>
          <a:endParaRPr lang="en-US"/>
        </a:p>
      </dgm:t>
    </dgm:pt>
    <dgm:pt modelId="{6976FC81-FA7F-45BC-99ED-AE03D9117175}" type="pres">
      <dgm:prSet presAssocID="{F447FD18-A1DA-407D-80AF-D4D88DE58568}" presName="root" presStyleCnt="0">
        <dgm:presLayoutVars>
          <dgm:dir/>
          <dgm:resizeHandles val="exact"/>
        </dgm:presLayoutVars>
      </dgm:prSet>
      <dgm:spPr/>
    </dgm:pt>
    <dgm:pt modelId="{0D1C84CE-CC89-4A5B-AB85-0E1DB0EBA6AD}" type="pres">
      <dgm:prSet presAssocID="{81F8B608-941F-4DF4-8C00-9A6E542F960F}" presName="compNode" presStyleCnt="0"/>
      <dgm:spPr/>
    </dgm:pt>
    <dgm:pt modelId="{64129E55-B0DE-4329-A356-B44A77FA4841}" type="pres">
      <dgm:prSet presAssocID="{81F8B608-941F-4DF4-8C00-9A6E542F960F}" presName="bgRect" presStyleLbl="bgShp" presStyleIdx="0" presStyleCnt="3"/>
      <dgm:spPr/>
    </dgm:pt>
    <dgm:pt modelId="{21A30D2B-B44C-4430-9957-D3FEDABC35BA}" type="pres">
      <dgm:prSet presAssocID="{81F8B608-941F-4DF4-8C00-9A6E542F960F}" presName="iconRect" presStyleLbl="node1" presStyleIdx="0" presStyleCnt="3"/>
      <dgm:spPr>
        <a:blipFill>
          <a:blip xmlns:r="http://schemas.openxmlformats.org/officeDocument/2006/relationships"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äyttäjät ääriviiva"/>
        </a:ext>
      </dgm:extLst>
    </dgm:pt>
    <dgm:pt modelId="{5C10C102-C554-4F13-93B1-7407FF3B6A1A}" type="pres">
      <dgm:prSet presAssocID="{81F8B608-941F-4DF4-8C00-9A6E542F960F}" presName="spaceRect" presStyleCnt="0"/>
      <dgm:spPr/>
    </dgm:pt>
    <dgm:pt modelId="{6C4221AB-F81A-4B86-B5A0-E61FDA402259}" type="pres">
      <dgm:prSet presAssocID="{81F8B608-941F-4DF4-8C00-9A6E542F960F}" presName="parTx" presStyleLbl="revTx" presStyleIdx="0" presStyleCnt="3">
        <dgm:presLayoutVars>
          <dgm:chMax val="0"/>
          <dgm:chPref val="0"/>
        </dgm:presLayoutVars>
      </dgm:prSet>
      <dgm:spPr/>
    </dgm:pt>
    <dgm:pt modelId="{E77F7163-C40C-4F7B-A0B0-7173F1A3201B}" type="pres">
      <dgm:prSet presAssocID="{15E70EFC-1D33-47CA-A6F3-186449D90C7E}" presName="sibTrans" presStyleCnt="0"/>
      <dgm:spPr/>
    </dgm:pt>
    <dgm:pt modelId="{7362CA76-D9F3-4B79-B7E9-ACDFEFB43101}" type="pres">
      <dgm:prSet presAssocID="{36B34079-9EAC-42C6-8A60-67579EB3764B}" presName="compNode" presStyleCnt="0"/>
      <dgm:spPr/>
    </dgm:pt>
    <dgm:pt modelId="{3161719E-8AB8-4F56-8D77-0D57D02AA771}" type="pres">
      <dgm:prSet presAssocID="{36B34079-9EAC-42C6-8A60-67579EB3764B}" presName="bgRect" presStyleLbl="bgShp" presStyleIdx="1" presStyleCnt="3"/>
      <dgm:spPr/>
    </dgm:pt>
    <dgm:pt modelId="{1A4F4C0A-5842-4105-83B7-90009DE7C107}" type="pres">
      <dgm:prSet presAssocID="{36B34079-9EAC-42C6-8A60-67579EB3764B}" presName="iconRect" presStyleLbl="node1" presStyleIdx="1" presStyleCnt="3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jatuskupla ääriviiva"/>
        </a:ext>
      </dgm:extLst>
    </dgm:pt>
    <dgm:pt modelId="{F1D7D02C-46FC-4A00-AADF-1EC45A22A347}" type="pres">
      <dgm:prSet presAssocID="{36B34079-9EAC-42C6-8A60-67579EB3764B}" presName="spaceRect" presStyleCnt="0"/>
      <dgm:spPr/>
    </dgm:pt>
    <dgm:pt modelId="{B7B97F4D-0F92-403F-BB4A-BAE77076E32B}" type="pres">
      <dgm:prSet presAssocID="{36B34079-9EAC-42C6-8A60-67579EB3764B}" presName="parTx" presStyleLbl="revTx" presStyleIdx="1" presStyleCnt="3">
        <dgm:presLayoutVars>
          <dgm:chMax val="0"/>
          <dgm:chPref val="0"/>
        </dgm:presLayoutVars>
      </dgm:prSet>
      <dgm:spPr/>
    </dgm:pt>
    <dgm:pt modelId="{5ADD6343-8D7F-477B-BC23-CF4E2A5C1331}" type="pres">
      <dgm:prSet presAssocID="{65E9BDD8-E982-4246-A2CB-F2F36DAB7A9C}" presName="sibTrans" presStyleCnt="0"/>
      <dgm:spPr/>
    </dgm:pt>
    <dgm:pt modelId="{A1D09181-1669-4E7A-999D-C2C1C8FEAC5E}" type="pres">
      <dgm:prSet presAssocID="{C949F6B2-7DD6-4426-B0EA-0CBBCB7D7F67}" presName="compNode" presStyleCnt="0"/>
      <dgm:spPr/>
    </dgm:pt>
    <dgm:pt modelId="{203E757D-7CD2-47BE-AC2C-D067634AF111}" type="pres">
      <dgm:prSet presAssocID="{C949F6B2-7DD6-4426-B0EA-0CBBCB7D7F67}" presName="bgRect" presStyleLbl="bgShp" presStyleIdx="2" presStyleCnt="3"/>
      <dgm:spPr/>
    </dgm:pt>
    <dgm:pt modelId="{CF7AE168-1AA5-4278-8A24-AEB4B2711537}" type="pres">
      <dgm:prSet presAssocID="{C949F6B2-7DD6-4426-B0EA-0CBBCB7D7F67}" presName="iconRect" presStyleLbl="node1" presStyleIdx="2" presStyleCnt="3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kstitykset"/>
        </a:ext>
      </dgm:extLst>
    </dgm:pt>
    <dgm:pt modelId="{9C9514D4-D00C-4019-9AD3-59A9FD106982}" type="pres">
      <dgm:prSet presAssocID="{C949F6B2-7DD6-4426-B0EA-0CBBCB7D7F67}" presName="spaceRect" presStyleCnt="0"/>
      <dgm:spPr/>
    </dgm:pt>
    <dgm:pt modelId="{E89D87A0-4205-4DF8-9FD5-F841F9BC3633}" type="pres">
      <dgm:prSet presAssocID="{C949F6B2-7DD6-4426-B0EA-0CBBCB7D7F67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5C738701-A117-4A14-A3EC-C48DA436A665}" type="presOf" srcId="{81F8B608-941F-4DF4-8C00-9A6E542F960F}" destId="{6C4221AB-F81A-4B86-B5A0-E61FDA402259}" srcOrd="0" destOrd="0" presId="urn:microsoft.com/office/officeart/2018/2/layout/IconVerticalSolidList"/>
    <dgm:cxn modelId="{8508042F-1D9F-4FB4-86B5-91859FED1CFB}" type="presOf" srcId="{36B34079-9EAC-42C6-8A60-67579EB3764B}" destId="{B7B97F4D-0F92-403F-BB4A-BAE77076E32B}" srcOrd="0" destOrd="0" presId="urn:microsoft.com/office/officeart/2018/2/layout/IconVerticalSolidList"/>
    <dgm:cxn modelId="{83337273-07F2-4936-A23B-B95CBA81A15C}" type="presOf" srcId="{F447FD18-A1DA-407D-80AF-D4D88DE58568}" destId="{6976FC81-FA7F-45BC-99ED-AE03D9117175}" srcOrd="0" destOrd="0" presId="urn:microsoft.com/office/officeart/2018/2/layout/IconVerticalSolidList"/>
    <dgm:cxn modelId="{87A9D5AE-AD7E-4243-9F3A-BD4C528CC34B}" type="presOf" srcId="{C949F6B2-7DD6-4426-B0EA-0CBBCB7D7F67}" destId="{E89D87A0-4205-4DF8-9FD5-F841F9BC3633}" srcOrd="0" destOrd="0" presId="urn:microsoft.com/office/officeart/2018/2/layout/IconVerticalSolidList"/>
    <dgm:cxn modelId="{03F4B4D8-E307-4C16-B420-9DED3575D905}" srcId="{F447FD18-A1DA-407D-80AF-D4D88DE58568}" destId="{81F8B608-941F-4DF4-8C00-9A6E542F960F}" srcOrd="0" destOrd="0" parTransId="{28B2B457-9E1D-4D62-A6C7-E4F70DCCD15A}" sibTransId="{15E70EFC-1D33-47CA-A6F3-186449D90C7E}"/>
    <dgm:cxn modelId="{A0408EDE-A6D6-4B1D-ABEF-2A6EE760D634}" srcId="{F447FD18-A1DA-407D-80AF-D4D88DE58568}" destId="{36B34079-9EAC-42C6-8A60-67579EB3764B}" srcOrd="1" destOrd="0" parTransId="{68B34355-3681-4C2B-BC8E-4155A3C99CAC}" sibTransId="{65E9BDD8-E982-4246-A2CB-F2F36DAB7A9C}"/>
    <dgm:cxn modelId="{C81F3FF0-B133-457C-B8F7-40677063AED0}" srcId="{F447FD18-A1DA-407D-80AF-D4D88DE58568}" destId="{C949F6B2-7DD6-4426-B0EA-0CBBCB7D7F67}" srcOrd="2" destOrd="0" parTransId="{FC5502DD-2BBE-418D-ABE0-41793EE342A0}" sibTransId="{D5D8350F-2513-4F07-9B63-2499267316C8}"/>
    <dgm:cxn modelId="{3981EC29-741C-4B3E-84EB-D5BEE110A9BF}" type="presParOf" srcId="{6976FC81-FA7F-45BC-99ED-AE03D9117175}" destId="{0D1C84CE-CC89-4A5B-AB85-0E1DB0EBA6AD}" srcOrd="0" destOrd="0" presId="urn:microsoft.com/office/officeart/2018/2/layout/IconVerticalSolidList"/>
    <dgm:cxn modelId="{75586F1C-D1F0-48A7-9D99-50EB7DB5624A}" type="presParOf" srcId="{0D1C84CE-CC89-4A5B-AB85-0E1DB0EBA6AD}" destId="{64129E55-B0DE-4329-A356-B44A77FA4841}" srcOrd="0" destOrd="0" presId="urn:microsoft.com/office/officeart/2018/2/layout/IconVerticalSolidList"/>
    <dgm:cxn modelId="{2C30025E-3C4C-43E8-9C33-632B17C078FF}" type="presParOf" srcId="{0D1C84CE-CC89-4A5B-AB85-0E1DB0EBA6AD}" destId="{21A30D2B-B44C-4430-9957-D3FEDABC35BA}" srcOrd="1" destOrd="0" presId="urn:microsoft.com/office/officeart/2018/2/layout/IconVerticalSolidList"/>
    <dgm:cxn modelId="{9827203B-074C-411D-A846-D1AE0794D410}" type="presParOf" srcId="{0D1C84CE-CC89-4A5B-AB85-0E1DB0EBA6AD}" destId="{5C10C102-C554-4F13-93B1-7407FF3B6A1A}" srcOrd="2" destOrd="0" presId="urn:microsoft.com/office/officeart/2018/2/layout/IconVerticalSolidList"/>
    <dgm:cxn modelId="{AD7F4B26-9E38-486D-9886-E7D7F2AB2161}" type="presParOf" srcId="{0D1C84CE-CC89-4A5B-AB85-0E1DB0EBA6AD}" destId="{6C4221AB-F81A-4B86-B5A0-E61FDA402259}" srcOrd="3" destOrd="0" presId="urn:microsoft.com/office/officeart/2018/2/layout/IconVerticalSolidList"/>
    <dgm:cxn modelId="{CCFF7A4F-D9EB-453E-8E9E-324CE63A787C}" type="presParOf" srcId="{6976FC81-FA7F-45BC-99ED-AE03D9117175}" destId="{E77F7163-C40C-4F7B-A0B0-7173F1A3201B}" srcOrd="1" destOrd="0" presId="urn:microsoft.com/office/officeart/2018/2/layout/IconVerticalSolidList"/>
    <dgm:cxn modelId="{0D17EE3E-448C-4DA5-B49C-F8BC2573BE9E}" type="presParOf" srcId="{6976FC81-FA7F-45BC-99ED-AE03D9117175}" destId="{7362CA76-D9F3-4B79-B7E9-ACDFEFB43101}" srcOrd="2" destOrd="0" presId="urn:microsoft.com/office/officeart/2018/2/layout/IconVerticalSolidList"/>
    <dgm:cxn modelId="{EBB5B56B-6661-43D6-9B4B-ADB6F9257D22}" type="presParOf" srcId="{7362CA76-D9F3-4B79-B7E9-ACDFEFB43101}" destId="{3161719E-8AB8-4F56-8D77-0D57D02AA771}" srcOrd="0" destOrd="0" presId="urn:microsoft.com/office/officeart/2018/2/layout/IconVerticalSolidList"/>
    <dgm:cxn modelId="{F56E1C08-7ABF-4F2A-8C2D-9F3517B45784}" type="presParOf" srcId="{7362CA76-D9F3-4B79-B7E9-ACDFEFB43101}" destId="{1A4F4C0A-5842-4105-83B7-90009DE7C107}" srcOrd="1" destOrd="0" presId="urn:microsoft.com/office/officeart/2018/2/layout/IconVerticalSolidList"/>
    <dgm:cxn modelId="{97E3035B-0733-4ADD-9171-80E2136FD536}" type="presParOf" srcId="{7362CA76-D9F3-4B79-B7E9-ACDFEFB43101}" destId="{F1D7D02C-46FC-4A00-AADF-1EC45A22A347}" srcOrd="2" destOrd="0" presId="urn:microsoft.com/office/officeart/2018/2/layout/IconVerticalSolidList"/>
    <dgm:cxn modelId="{0FB10B9D-4C96-4634-84EF-9E4E82D45AFC}" type="presParOf" srcId="{7362CA76-D9F3-4B79-B7E9-ACDFEFB43101}" destId="{B7B97F4D-0F92-403F-BB4A-BAE77076E32B}" srcOrd="3" destOrd="0" presId="urn:microsoft.com/office/officeart/2018/2/layout/IconVerticalSolidList"/>
    <dgm:cxn modelId="{7B9A245C-A318-40E8-BBBC-C28B2CB01B99}" type="presParOf" srcId="{6976FC81-FA7F-45BC-99ED-AE03D9117175}" destId="{5ADD6343-8D7F-477B-BC23-CF4E2A5C1331}" srcOrd="3" destOrd="0" presId="urn:microsoft.com/office/officeart/2018/2/layout/IconVerticalSolidList"/>
    <dgm:cxn modelId="{EB84BD5C-AD76-4924-8844-95612AEABDA2}" type="presParOf" srcId="{6976FC81-FA7F-45BC-99ED-AE03D9117175}" destId="{A1D09181-1669-4E7A-999D-C2C1C8FEAC5E}" srcOrd="4" destOrd="0" presId="urn:microsoft.com/office/officeart/2018/2/layout/IconVerticalSolidList"/>
    <dgm:cxn modelId="{2572F8A0-3867-468F-A92F-CC9506D0128E}" type="presParOf" srcId="{A1D09181-1669-4E7A-999D-C2C1C8FEAC5E}" destId="{203E757D-7CD2-47BE-AC2C-D067634AF111}" srcOrd="0" destOrd="0" presId="urn:microsoft.com/office/officeart/2018/2/layout/IconVerticalSolidList"/>
    <dgm:cxn modelId="{DF272A16-F9CA-474B-87E2-A853DB4F2DE7}" type="presParOf" srcId="{A1D09181-1669-4E7A-999D-C2C1C8FEAC5E}" destId="{CF7AE168-1AA5-4278-8A24-AEB4B2711537}" srcOrd="1" destOrd="0" presId="urn:microsoft.com/office/officeart/2018/2/layout/IconVerticalSolidList"/>
    <dgm:cxn modelId="{32A24799-9387-414B-93BF-41566DCF41D1}" type="presParOf" srcId="{A1D09181-1669-4E7A-999D-C2C1C8FEAC5E}" destId="{9C9514D4-D00C-4019-9AD3-59A9FD106982}" srcOrd="2" destOrd="0" presId="urn:microsoft.com/office/officeart/2018/2/layout/IconVerticalSolidList"/>
    <dgm:cxn modelId="{E06B1E72-872E-400B-820F-A49C2F960076}" type="presParOf" srcId="{A1D09181-1669-4E7A-999D-C2C1C8FEAC5E}" destId="{E89D87A0-4205-4DF8-9FD5-F841F9BC363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129E55-B0DE-4329-A356-B44A77FA4841}">
      <dsp:nvSpPr>
        <dsp:cNvPr id="0" name=""/>
        <dsp:cNvSpPr/>
      </dsp:nvSpPr>
      <dsp:spPr>
        <a:xfrm>
          <a:off x="0" y="440"/>
          <a:ext cx="7253699" cy="103175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A30D2B-B44C-4430-9957-D3FEDABC35BA}">
      <dsp:nvSpPr>
        <dsp:cNvPr id="0" name=""/>
        <dsp:cNvSpPr/>
      </dsp:nvSpPr>
      <dsp:spPr>
        <a:xfrm>
          <a:off x="312105" y="232585"/>
          <a:ext cx="567464" cy="56746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4221AB-F81A-4B86-B5A0-E61FDA402259}">
      <dsp:nvSpPr>
        <dsp:cNvPr id="0" name=""/>
        <dsp:cNvSpPr/>
      </dsp:nvSpPr>
      <dsp:spPr>
        <a:xfrm>
          <a:off x="1191675" y="440"/>
          <a:ext cx="6062023" cy="10317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194" tIns="109194" rIns="109194" bIns="10919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Nuori kaipaa nyt aikaa, tukea ja kannustusta tehdessään yhden isoimmista päätöksistään.</a:t>
          </a:r>
          <a:endParaRPr lang="en-US" sz="2500" kern="1200"/>
        </a:p>
      </dsp:txBody>
      <dsp:txXfrm>
        <a:off x="1191675" y="440"/>
        <a:ext cx="6062023" cy="1031753"/>
      </dsp:txXfrm>
    </dsp:sp>
    <dsp:sp modelId="{3161719E-8AB8-4F56-8D77-0D57D02AA771}">
      <dsp:nvSpPr>
        <dsp:cNvPr id="0" name=""/>
        <dsp:cNvSpPr/>
      </dsp:nvSpPr>
      <dsp:spPr>
        <a:xfrm>
          <a:off x="0" y="1290133"/>
          <a:ext cx="7253699" cy="103175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4F4C0A-5842-4105-83B7-90009DE7C107}">
      <dsp:nvSpPr>
        <dsp:cNvPr id="0" name=""/>
        <dsp:cNvSpPr/>
      </dsp:nvSpPr>
      <dsp:spPr>
        <a:xfrm>
          <a:off x="312105" y="1522277"/>
          <a:ext cx="567464" cy="56746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B97F4D-0F92-403F-BB4A-BAE77076E32B}">
      <dsp:nvSpPr>
        <dsp:cNvPr id="0" name=""/>
        <dsp:cNvSpPr/>
      </dsp:nvSpPr>
      <dsp:spPr>
        <a:xfrm>
          <a:off x="1191675" y="1290133"/>
          <a:ext cx="6062023" cy="10317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194" tIns="109194" rIns="109194" bIns="10919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Mieti jokin konkreettinen asia, miten sinä voit auttaa nuorta pohdinnoissa.</a:t>
          </a:r>
          <a:endParaRPr lang="en-US" sz="2500" kern="1200"/>
        </a:p>
      </dsp:txBody>
      <dsp:txXfrm>
        <a:off x="1191675" y="1290133"/>
        <a:ext cx="6062023" cy="1031753"/>
      </dsp:txXfrm>
    </dsp:sp>
    <dsp:sp modelId="{203E757D-7CD2-47BE-AC2C-D067634AF111}">
      <dsp:nvSpPr>
        <dsp:cNvPr id="0" name=""/>
        <dsp:cNvSpPr/>
      </dsp:nvSpPr>
      <dsp:spPr>
        <a:xfrm>
          <a:off x="0" y="2579825"/>
          <a:ext cx="7253699" cy="103175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7AE168-1AA5-4278-8A24-AEB4B2711537}">
      <dsp:nvSpPr>
        <dsp:cNvPr id="0" name=""/>
        <dsp:cNvSpPr/>
      </dsp:nvSpPr>
      <dsp:spPr>
        <a:xfrm>
          <a:off x="312105" y="2811969"/>
          <a:ext cx="567464" cy="56746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9D87A0-4205-4DF8-9FD5-F841F9BC3633}">
      <dsp:nvSpPr>
        <dsp:cNvPr id="0" name=""/>
        <dsp:cNvSpPr/>
      </dsp:nvSpPr>
      <dsp:spPr>
        <a:xfrm>
          <a:off x="1191675" y="2579825"/>
          <a:ext cx="6062023" cy="10317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194" tIns="109194" rIns="109194" bIns="10919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Opintopolku – huoltajan muistilista </a:t>
          </a:r>
          <a:r>
            <a:rPr lang="fi-FI" sz="2500" kern="1200">
              <a:hlinkClick xmlns:r="http://schemas.openxmlformats.org/officeDocument/2006/relationships" r:id="rId7"/>
            </a:rPr>
            <a:t>huoltajan-muistilista </a:t>
          </a:r>
          <a:endParaRPr lang="en-US" sz="2500" kern="1200"/>
        </a:p>
      </dsp:txBody>
      <dsp:txXfrm>
        <a:off x="1191675" y="2579825"/>
        <a:ext cx="6062023" cy="10317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347" cy="496490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1343" y="1"/>
            <a:ext cx="2946347" cy="496490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r">
              <a:defRPr sz="1200"/>
            </a:lvl1pPr>
          </a:lstStyle>
          <a:p>
            <a:fld id="{52576A8B-77B4-402C-8F00-DC3668C3C3E3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9" tIns="45725" rIns="91449" bIns="45725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vert="horz" lIns="91449" tIns="45725" rIns="91449" bIns="45725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1" y="9431600"/>
            <a:ext cx="2946347" cy="496490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1343" y="9431600"/>
            <a:ext cx="2946347" cy="496490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r">
              <a:defRPr sz="1200"/>
            </a:lvl1pPr>
          </a:lstStyle>
          <a:p>
            <a:fld id="{DA3CEEA4-132C-4421-919C-2CCB251FD2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9237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4113" cy="3722687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16525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03930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0148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45959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9604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4113" cy="3722687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210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4113" cy="3722687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3730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Tässä</a:t>
            </a:r>
            <a:r>
              <a:rPr lang="fi-FI" baseline="0"/>
              <a:t> kohtaa voi muistuttaa siitä vaaleanpunaisesta paperista, jossa olemme asiaa tiedustelleet.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9321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Hakutoiveita voi olla niin</a:t>
            </a:r>
            <a:r>
              <a:rPr lang="fi-FI" baseline="0"/>
              <a:t> ammatillisen kuin lukion vaikka vuorotellen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08223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38725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47072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69328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4113" cy="3722687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5609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2A60-CADE-4664-BB3D-7B202837743A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8994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2A60-CADE-4664-BB3D-7B202837743A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6384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2A60-CADE-4664-BB3D-7B202837743A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1443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2A60-CADE-4664-BB3D-7B202837743A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010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2A60-CADE-4664-BB3D-7B202837743A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2454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2A60-CADE-4664-BB3D-7B202837743A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9597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2A60-CADE-4664-BB3D-7B202837743A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9153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2A60-CADE-4664-BB3D-7B202837743A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7587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2A60-CADE-4664-BB3D-7B202837743A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8701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82E12A60-CADE-4664-BB3D-7B202837743A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454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2A60-CADE-4664-BB3D-7B202837743A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4383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2E12A60-CADE-4664-BB3D-7B202837743A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1852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radia.fi/hae-opiskelemaan/yhteishaku/perusopetuksen-yhteishakuilla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peda.net/laukaa/lukio/hakijalle" TargetMode="External"/><Relationship Id="rId3" Type="http://schemas.openxmlformats.org/officeDocument/2006/relationships/hyperlink" Target="https://www.gradia.fi/yhteishaku" TargetMode="External"/><Relationship Id="rId7" Type="http://schemas.openxmlformats.org/officeDocument/2006/relationships/hyperlink" Target="https://poke.fi/oppimaan/yhteishak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jypao.fi/" TargetMode="External"/><Relationship Id="rId5" Type="http://schemas.openxmlformats.org/officeDocument/2006/relationships/hyperlink" Target="https://jko.fi/" TargetMode="External"/><Relationship Id="rId4" Type="http://schemas.openxmlformats.org/officeDocument/2006/relationships/hyperlink" Target="https://www.norssi.jyu.fi/lukio" TargetMode="External"/><Relationship Id="rId9" Type="http://schemas.openxmlformats.org/officeDocument/2006/relationships/hyperlink" Target="https://www.spesia.fi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750581" y="836713"/>
            <a:ext cx="5079111" cy="3456384"/>
          </a:xfrm>
        </p:spPr>
        <p:txBody>
          <a:bodyPr>
            <a:normAutofit/>
          </a:bodyPr>
          <a:lstStyle/>
          <a:p>
            <a:r>
              <a:rPr lang="fi-FI" sz="5400"/>
              <a:t>TERVETULOA</a:t>
            </a:r>
            <a:br>
              <a:rPr lang="fi-FI" sz="6600"/>
            </a:br>
            <a:r>
              <a:rPr lang="fi-FI" sz="6600"/>
              <a:t>YHTEISHAKU-ILTAAN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740333" y="4597185"/>
            <a:ext cx="4695304" cy="162375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000" b="1" dirty="0"/>
              <a:t>Huhtasuon yhtenäiskoulu</a:t>
            </a:r>
          </a:p>
          <a:p>
            <a:r>
              <a:rPr lang="fi-FI" sz="2000" b="1" dirty="0"/>
              <a:t>ti 2.12. 2025 klo 18.00</a:t>
            </a:r>
            <a:endParaRPr lang="fi-FI" sz="2000" b="1" dirty="0">
              <a:cs typeface="Calibri Light"/>
            </a:endParaRPr>
          </a:p>
          <a:p>
            <a:r>
              <a:rPr lang="fi-FI" sz="2000" b="1" dirty="0"/>
              <a:t>Eriikka Kontio ja </a:t>
            </a:r>
            <a:r>
              <a:rPr lang="fi-FI" sz="2000" b="1" dirty="0" err="1"/>
              <a:t>jyri</a:t>
            </a:r>
            <a:r>
              <a:rPr lang="fi-FI" sz="2000" b="1" dirty="0"/>
              <a:t> </a:t>
            </a:r>
            <a:r>
              <a:rPr lang="fi-FI" sz="2000" b="1" dirty="0" err="1"/>
              <a:t>ylönen</a:t>
            </a:r>
            <a:endParaRPr lang="fi-FI" sz="2000" dirty="0"/>
          </a:p>
          <a:p>
            <a:endParaRPr lang="fi-FI" sz="2000" dirty="0">
              <a:solidFill>
                <a:srgbClr val="0070C0"/>
              </a:solidFill>
            </a:endParaRPr>
          </a:p>
        </p:txBody>
      </p:sp>
      <p:pic>
        <p:nvPicPr>
          <p:cNvPr id="1026" name="Picture 2" descr="where to go – My Rent Guide CO">
            <a:extLst>
              <a:ext uri="{FF2B5EF4-FFF2-40B4-BE49-F238E27FC236}">
                <a16:creationId xmlns:a16="http://schemas.microsoft.com/office/drawing/2014/main" id="{3FC47821-E258-4336-9CB9-77EFD3BB14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693" y="1432215"/>
            <a:ext cx="27813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6149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834333" y="286604"/>
            <a:ext cx="7532427" cy="1371146"/>
          </a:xfrm>
        </p:spPr>
        <p:txBody>
          <a:bodyPr>
            <a:normAutofit/>
          </a:bodyPr>
          <a:lstStyle/>
          <a:p>
            <a:r>
              <a:rPr lang="fi-FI" sz="4000" b="1"/>
              <a:t>Pääsy-, soveltuvuus- ja kielikokeet </a:t>
            </a:r>
            <a:endParaRPr lang="fi-FI" sz="400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914864" y="1950886"/>
            <a:ext cx="7363687" cy="4057676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fi-FI" i="1" dirty="0">
                <a:cs typeface="Calibri" panose="020F0502020204030204"/>
              </a:rPr>
              <a:t>Musiikkiala, turvallisuusala sekä liikunnanohjaus (Gradia), kasvatus- ja ohjausala (Jyväskylän Kristillinen opisto)</a:t>
            </a:r>
          </a:p>
          <a:p>
            <a:r>
              <a:rPr lang="fi-FI" i="1" dirty="0">
                <a:cs typeface="Calibri" panose="020F0502020204030204"/>
              </a:rPr>
              <a:t>Schildtin lukion musiikkilinja</a:t>
            </a:r>
          </a:p>
          <a:p>
            <a:endParaRPr lang="fi-FI" dirty="0"/>
          </a:p>
          <a:p>
            <a:r>
              <a:rPr lang="fi-FI" dirty="0"/>
              <a:t>Kokeet järjestetään huhti-toukokuussa.</a:t>
            </a:r>
            <a:endParaRPr lang="fi-FI" dirty="0">
              <a:cs typeface="Calibri"/>
            </a:endParaRPr>
          </a:p>
          <a:p>
            <a:r>
              <a:rPr lang="fi-FI" dirty="0"/>
              <a:t>Jos koulutukseen järjestetään pääsy-, soveltuvuus- tai kielikoe, niin kaikki hakukelpoiset hakijat kutsutaan kokeeseen. </a:t>
            </a:r>
            <a:endParaRPr lang="fi-FI" dirty="0">
              <a:cs typeface="Calibri"/>
            </a:endParaRPr>
          </a:p>
          <a:p>
            <a:r>
              <a:rPr lang="fi-FI" b="1" dirty="0"/>
              <a:t>Et voi tulla valituksi koulutukseen, jos et ole osallistunut pääsy- tai soveltuvuuskokeeseen.</a:t>
            </a:r>
            <a:endParaRPr lang="fi-FI" dirty="0">
              <a:cs typeface="Calibri" panose="020F0502020204030204"/>
            </a:endParaRPr>
          </a:p>
          <a:p>
            <a:r>
              <a:rPr lang="fi-FI" dirty="0"/>
              <a:t>Kutsut kokeeseen lähetetään </a:t>
            </a:r>
            <a:r>
              <a:rPr lang="fi-FI" b="1" dirty="0"/>
              <a:t>hakijan </a:t>
            </a:r>
            <a:r>
              <a:rPr lang="fi-FI" dirty="0"/>
              <a:t>sähköpostiin. </a:t>
            </a:r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0878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b="1"/>
              <a:t>TUTKINTOJEN YHDISTÄMINEN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lvl="1" indent="0">
              <a:buNone/>
            </a:pPr>
            <a:endParaRPr lang="fi-FI" altLang="fi-FI"/>
          </a:p>
          <a:p>
            <a:pPr marL="365760" lvl="1" indent="0">
              <a:buNone/>
            </a:pPr>
            <a:endParaRPr lang="fi-FI" altLang="fi-FI"/>
          </a:p>
          <a:p>
            <a:pPr marL="365760" lvl="1" indent="0">
              <a:buNone/>
            </a:pPr>
            <a:r>
              <a:rPr lang="fi-FI" altLang="fi-FI"/>
              <a:t>KAKSOISTUTKINTO (noin 3v.)</a:t>
            </a:r>
          </a:p>
          <a:p>
            <a:pPr marL="365760" lvl="1" indent="0">
              <a:buNone/>
            </a:pPr>
            <a:r>
              <a:rPr lang="fi-FI" altLang="fi-FI"/>
              <a:t>Ammatillinen perustutkinto +yo-tutkinto</a:t>
            </a:r>
          </a:p>
          <a:p>
            <a:pPr marL="365760" lvl="1" indent="0">
              <a:buNone/>
            </a:pPr>
            <a:r>
              <a:rPr lang="fi-FI" altLang="fi-FI" b="1"/>
              <a:t>Haku ammatilliseen koulutukseen.</a:t>
            </a:r>
          </a:p>
          <a:p>
            <a:pPr marL="365760" lvl="1" indent="0">
              <a:buNone/>
            </a:pPr>
            <a:endParaRPr lang="fi-FI" altLang="fi-FI"/>
          </a:p>
          <a:p>
            <a:pPr marL="365760" lvl="1" indent="0">
              <a:buNone/>
            </a:pPr>
            <a:r>
              <a:rPr lang="fi-FI" altLang="fi-FI"/>
              <a:t>KOLMOISTUTKINTO (noin 4v.)</a:t>
            </a:r>
          </a:p>
          <a:p>
            <a:pPr marL="365760" lvl="1" indent="0">
              <a:buNone/>
            </a:pPr>
            <a:r>
              <a:rPr lang="fi-FI" altLang="fi-FI"/>
              <a:t>Lukio + yo-tutkinto + ammatillinen</a:t>
            </a:r>
          </a:p>
          <a:p>
            <a:pPr marL="365760" lvl="1" indent="0">
              <a:buNone/>
            </a:pPr>
            <a:r>
              <a:rPr lang="fi-FI" altLang="fi-FI" b="1"/>
              <a:t>Haku lukiokoulutukseen.</a:t>
            </a:r>
          </a:p>
          <a:p>
            <a:endParaRPr lang="fi-FI" b="1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6808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99806" y="1043515"/>
            <a:ext cx="7024744" cy="601136"/>
          </a:xfrm>
        </p:spPr>
        <p:txBody>
          <a:bodyPr>
            <a:normAutofit fontScale="90000"/>
          </a:bodyPr>
          <a:lstStyle/>
          <a:p>
            <a:r>
              <a:rPr lang="fi-FI" b="1"/>
              <a:t>Harkintaan perustuva valinta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27452" y="2172799"/>
            <a:ext cx="7485164" cy="3841652"/>
          </a:xfrm>
        </p:spPr>
        <p:txBody>
          <a:bodyPr vert="horz" lIns="0" tIns="45720" rIns="0" bIns="45720" rtlCol="0" anchor="t">
            <a:normAutofit lnSpcReduction="10000"/>
          </a:bodyPr>
          <a:lstStyle/>
          <a:p>
            <a:r>
              <a:rPr lang="fi-FI" dirty="0"/>
              <a:t>Henkilökohtaisen syyn perusteella:</a:t>
            </a:r>
            <a:endParaRPr lang="fi-FI" dirty="0">
              <a:cs typeface="Calibri" panose="020F0502020204030204"/>
            </a:endParaRPr>
          </a:p>
          <a:p>
            <a:r>
              <a:rPr lang="fi-FI" dirty="0"/>
              <a:t> * oppimisvaikeudet, </a:t>
            </a:r>
            <a:endParaRPr lang="fi-FI" dirty="0">
              <a:cs typeface="Calibri"/>
            </a:endParaRPr>
          </a:p>
          <a:p>
            <a:r>
              <a:rPr lang="fi-FI" dirty="0"/>
              <a:t> * sosiaaliset syyt, </a:t>
            </a:r>
            <a:endParaRPr lang="fi-FI" dirty="0">
              <a:cs typeface="Calibri"/>
            </a:endParaRPr>
          </a:p>
          <a:p>
            <a:r>
              <a:rPr lang="fi-FI" dirty="0"/>
              <a:t> * rajattu (aik. yksilöllistetty) oppimäärä </a:t>
            </a:r>
            <a:endParaRPr lang="fi-FI" dirty="0">
              <a:cs typeface="Calibri"/>
            </a:endParaRPr>
          </a:p>
          <a:p>
            <a:r>
              <a:rPr lang="fi-FI" dirty="0"/>
              <a:t> * tai riittämätön tutkintokielen kielitaito</a:t>
            </a:r>
            <a:endParaRPr lang="fi-FI" dirty="0">
              <a:cs typeface="Calibri"/>
            </a:endParaRPr>
          </a:p>
          <a:p>
            <a:r>
              <a:rPr lang="fi-FI" dirty="0"/>
              <a:t>Koulutuksen järjestäjä arvioi erikseen hakijan valinnan, koulutustarpeen ja edellytykset suoriutua opinnoista. Hakijalle ei lasketa valintapisteitä.</a:t>
            </a:r>
          </a:p>
          <a:p>
            <a:r>
              <a:rPr lang="fi-FI" dirty="0"/>
              <a:t>Keskustelu oppilaanohjaajan, luokanvalvojan tai erityisopettajan kanssa.</a:t>
            </a:r>
          </a:p>
          <a:p>
            <a:pPr marL="68580" indent="0">
              <a:buNone/>
            </a:pPr>
            <a:endParaRPr lang="fi-FI" dirty="0"/>
          </a:p>
          <a:p>
            <a:pPr>
              <a:buFontTx/>
              <a:buChar char="-"/>
            </a:pPr>
            <a:endParaRPr lang="fi-FI" dirty="0"/>
          </a:p>
          <a:p>
            <a:pPr marL="68580" indent="0">
              <a:buNone/>
            </a:pPr>
            <a:endParaRPr lang="fi-FI" dirty="0"/>
          </a:p>
          <a:p>
            <a:pPr marL="68580" indent="0">
              <a:buNone/>
            </a:pPr>
            <a:endParaRPr lang="fi-FI" dirty="0"/>
          </a:p>
          <a:p>
            <a:pPr marL="68580" indent="0">
              <a:buNone/>
            </a:pPr>
            <a:endParaRPr lang="fi-FI" dirty="0"/>
          </a:p>
          <a:p>
            <a:pPr marL="68580" indent="0">
              <a:buNone/>
            </a:pPr>
            <a:endParaRPr lang="fi-FI" dirty="0"/>
          </a:p>
          <a:p>
            <a:pPr marL="68580" indent="0">
              <a:buNone/>
            </a:pPr>
            <a:endParaRPr lang="fi-FI" dirty="0"/>
          </a:p>
          <a:p>
            <a:pPr marL="6858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0140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/>
              <a:t>Terveydelliset tekijät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63735" y="2164182"/>
            <a:ext cx="7805383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65760" lvl="1" indent="0">
              <a:buNone/>
            </a:pPr>
            <a:endParaRPr lang="fi-FI" altLang="fi-FI" sz="2000">
              <a:cs typeface="Calibri"/>
            </a:endParaRPr>
          </a:p>
          <a:p>
            <a:pPr marL="365760" lvl="1" indent="0">
              <a:buNone/>
            </a:pPr>
            <a:r>
              <a:rPr lang="fi-FI" altLang="fi-FI" sz="2000"/>
              <a:t>Ammatinvalintaan vaikuttavat terveydelliset seikat on otettava huomioon hakutoiveita pohdittaessa. Kysy tarvittaessa terveydenhoitajalta.</a:t>
            </a:r>
            <a:endParaRPr lang="fi-FI" altLang="fi-FI" sz="2000">
              <a:cs typeface="Calibri" panose="020F0502020204030204"/>
            </a:endParaRPr>
          </a:p>
          <a:p>
            <a:pPr marL="365760" lvl="1" indent="0">
              <a:buNone/>
            </a:pPr>
            <a:endParaRPr lang="fi-FI" altLang="fi-FI" sz="2000">
              <a:cs typeface="Calibri" panose="020F0502020204030204"/>
            </a:endParaRPr>
          </a:p>
          <a:p>
            <a:pPr marL="365760" lvl="1" indent="0">
              <a:buNone/>
            </a:pPr>
            <a:r>
              <a:rPr lang="fi-FI" altLang="fi-FI" sz="2000"/>
              <a:t>Opiskelijaksi ei voida ottaa henkilöä joka ei ole terveydentilaltaan/toimintakyvyltään kykenevä opintoihin liittyviin käytännön tehtäviin/harjoitteluun.</a:t>
            </a:r>
            <a:endParaRPr lang="fi-FI" altLang="fi-FI" sz="2000">
              <a:cs typeface="Calibri"/>
            </a:endParaRPr>
          </a:p>
          <a:p>
            <a:pPr marL="365760" lvl="1" indent="0">
              <a:buNone/>
            </a:pPr>
            <a:endParaRPr lang="fi-FI" altLang="fi-FI"/>
          </a:p>
          <a:p>
            <a:pPr marL="365760" lvl="1" indent="0">
              <a:buNone/>
            </a:pPr>
            <a:endParaRPr lang="fi-FI" altLang="fi-FI"/>
          </a:p>
          <a:p>
            <a:endParaRPr lang="fi-FI" b="1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8756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E60F6E-E1B2-36BE-B5D4-E2A0496AF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>
                <a:cs typeface="Calibri Light"/>
              </a:rPr>
              <a:t>Huoltajan kuuleminen</a:t>
            </a:r>
            <a:endParaRPr lang="fi-FI" b="1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6177C5A-4353-8EBD-4FD3-CA07635D4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1198" y="2008190"/>
            <a:ext cx="7543801" cy="3860904"/>
          </a:xfrm>
        </p:spPr>
        <p:txBody>
          <a:bodyPr vert="horz" lIns="0" tIns="45720" rIns="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fi-FI" sz="2200" dirty="0">
                <a:cs typeface="Calibri"/>
              </a:rPr>
              <a:t>Hallintolaki edellyttää huoltajan kuulemista</a:t>
            </a:r>
          </a:p>
          <a:p>
            <a:pPr marL="383540" lvl="1">
              <a:lnSpc>
                <a:spcPct val="150000"/>
              </a:lnSpc>
              <a:buFont typeface="Courier New" panose="020F0502020204030204" pitchFamily="34" charset="0"/>
              <a:buChar char="o"/>
            </a:pPr>
            <a:r>
              <a:rPr lang="fi-FI" sz="2200" dirty="0">
                <a:cs typeface="Calibri"/>
              </a:rPr>
              <a:t> Kuuleminen tulee tehdä todistettavasti (allekirjoitus tai Wilma-viesti)</a:t>
            </a:r>
          </a:p>
          <a:p>
            <a:pPr marL="383540" lvl="1">
              <a:lnSpc>
                <a:spcPct val="150000"/>
              </a:lnSpc>
              <a:buFont typeface="Courier New" panose="020F0502020204030204" pitchFamily="34" charset="0"/>
              <a:buChar char="o"/>
            </a:pPr>
            <a:r>
              <a:rPr lang="fi-FI" sz="2200" dirty="0">
                <a:cs typeface="Calibri"/>
              </a:rPr>
              <a:t> Harjoitushaku tehdään koululla viikoilla 49-50  </a:t>
            </a:r>
          </a:p>
          <a:p>
            <a:pPr marL="383540" lvl="1">
              <a:lnSpc>
                <a:spcPct val="150000"/>
              </a:lnSpc>
              <a:buFont typeface="Courier New" panose="020F0502020204030204" pitchFamily="34" charset="0"/>
              <a:buChar char="o"/>
            </a:pPr>
            <a:r>
              <a:rPr lang="fi-FI" sz="2200" dirty="0">
                <a:cs typeface="Calibri"/>
              </a:rPr>
              <a:t>Tuloste kotiin allekirjoitettavaksi </a:t>
            </a:r>
          </a:p>
          <a:p>
            <a:endParaRPr lang="fi-FI" sz="2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7355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4C5A9E5-0F35-4AA6-AF26-B90A2D47B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 descr="Kuva, joka sisältää kohteen teksti, kuvakaappaus&#10;&#10;Kuvaus luotu automaattisesti">
            <a:extLst>
              <a:ext uri="{FF2B5EF4-FFF2-40B4-BE49-F238E27FC236}">
                <a16:creationId xmlns:a16="http://schemas.microsoft.com/office/drawing/2014/main" id="{DFBF6747-E6C2-A7F1-BFA3-1CA129B2AF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496" y="261723"/>
            <a:ext cx="6880270" cy="293630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4D9DB69D-7E48-4FDF-806E-F0B4BF005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34316"/>
            <a:ext cx="9144000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6BF69C-4724-4F8D-8EA6-1487E9C9C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15F6D20D-536A-7CD8-BED5-4CB992A630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2167" y="2950182"/>
            <a:ext cx="7077722" cy="338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9878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CECF0FC6-D57B-48B6-9036-F4FFD91A4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43199" y="286603"/>
            <a:ext cx="5063240" cy="1450757"/>
          </a:xfrm>
        </p:spPr>
        <p:txBody>
          <a:bodyPr>
            <a:normAutofit/>
          </a:bodyPr>
          <a:lstStyle/>
          <a:p>
            <a:r>
              <a:rPr lang="fi-FI" b="1">
                <a:solidFill>
                  <a:schemeClr val="accent2"/>
                </a:solidFill>
              </a:rPr>
              <a:t>Yhteishaun tulokset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83153" y="2023962"/>
            <a:ext cx="5023286" cy="3845131"/>
          </a:xfrm>
        </p:spPr>
        <p:txBody>
          <a:bodyPr vert="horz" lIns="0" tIns="45720" rIns="0" bIns="45720" rtlCol="0">
            <a:normAutofit/>
          </a:bodyPr>
          <a:lstStyle/>
          <a:p>
            <a:pPr marL="0" indent="0">
              <a:buNone/>
            </a:pPr>
            <a:r>
              <a:rPr lang="fi-FI" dirty="0"/>
              <a:t> Tulokset aikaisintaan </a:t>
            </a:r>
            <a:r>
              <a:rPr lang="fi-FI" b="1" dirty="0">
                <a:solidFill>
                  <a:srgbClr val="FF0000"/>
                </a:solidFill>
              </a:rPr>
              <a:t>to 11.6.2026</a:t>
            </a:r>
            <a:r>
              <a:rPr lang="fi-FI" b="1" dirty="0"/>
              <a:t>. </a:t>
            </a:r>
          </a:p>
          <a:p>
            <a:r>
              <a:rPr lang="fi-FI" dirty="0"/>
              <a:t>OPISKELUPAIKAN VASTAANOTTAMINEN</a:t>
            </a:r>
            <a:endParaRPr lang="fi-FI" dirty="0">
              <a:cs typeface="Calibri"/>
            </a:endParaRPr>
          </a:p>
          <a:p>
            <a:pPr>
              <a:buFontTx/>
              <a:buChar char="-"/>
            </a:pPr>
            <a:r>
              <a:rPr lang="fi-FI" dirty="0"/>
              <a:t> Tulokset ilmoitetaan hakijan sähköpostiin. Puhelimeen ilmoitus sähköpostin tulemisesta. Toimi niiden ohjeiden mukaisesti</a:t>
            </a:r>
          </a:p>
          <a:p>
            <a:pPr>
              <a:buFontTx/>
              <a:buChar char="-"/>
            </a:pPr>
            <a:r>
              <a:rPr lang="fi-FI" dirty="0"/>
              <a:t> Opiskelupaikka vastaanotettava </a:t>
            </a:r>
            <a:r>
              <a:rPr lang="fi-FI" b="1" dirty="0">
                <a:solidFill>
                  <a:srgbClr val="FF0000"/>
                </a:solidFill>
              </a:rPr>
              <a:t>25.6.2026 </a:t>
            </a:r>
            <a:r>
              <a:rPr lang="fi-FI" dirty="0"/>
              <a:t>mennessä.</a:t>
            </a:r>
            <a:endParaRPr lang="fi-FI" dirty="0">
              <a:cs typeface="Calibri"/>
            </a:endParaRPr>
          </a:p>
          <a:p>
            <a:pPr>
              <a:buFontTx/>
              <a:buChar char="-"/>
            </a:pPr>
            <a:r>
              <a:rPr lang="fi-FI" dirty="0"/>
              <a:t> Varasijat on voimassa </a:t>
            </a:r>
            <a:r>
              <a:rPr lang="fi-FI" dirty="0">
                <a:solidFill>
                  <a:srgbClr val="FF0000"/>
                </a:solidFill>
              </a:rPr>
              <a:t>14.8.2026</a:t>
            </a:r>
            <a:r>
              <a:rPr lang="fi-FI" dirty="0"/>
              <a:t> asti.</a:t>
            </a:r>
            <a:endParaRPr lang="fi-FI" dirty="0">
              <a:cs typeface="Calibri"/>
            </a:endParaRPr>
          </a:p>
          <a:p>
            <a:pPr marL="68580" indent="0">
              <a:buNone/>
            </a:pPr>
            <a:endParaRPr lang="fi-FI" dirty="0"/>
          </a:p>
          <a:p>
            <a:pPr>
              <a:buFontTx/>
              <a:buChar char="-"/>
            </a:pPr>
            <a:endParaRPr lang="fi-FI" dirty="0"/>
          </a:p>
          <a:p>
            <a:pPr marL="68580" indent="0">
              <a:buNone/>
            </a:pPr>
            <a:endParaRPr lang="fi-FI" dirty="0"/>
          </a:p>
          <a:p>
            <a:pPr marL="68580" indent="0">
              <a:buNone/>
            </a:pPr>
            <a:endParaRPr lang="fi-FI" dirty="0"/>
          </a:p>
          <a:p>
            <a:pPr marL="68580" indent="0">
              <a:buNone/>
            </a:pPr>
            <a:endParaRPr lang="fi-FI" dirty="0"/>
          </a:p>
          <a:p>
            <a:pPr marL="68580" indent="0">
              <a:buNone/>
            </a:pPr>
            <a:endParaRPr lang="fi-FI" dirty="0"/>
          </a:p>
          <a:p>
            <a:pPr marL="68580" indent="0">
              <a:buNone/>
            </a:pPr>
            <a:endParaRPr lang="fi-FI" dirty="0"/>
          </a:p>
          <a:p>
            <a:pPr marL="68580" indent="0">
              <a:buNone/>
            </a:pPr>
            <a:endParaRPr lang="fi-FI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17A211C-5863-4303-AC3D-AEBFDF6D6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081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87519CD-2FFF-42E3-BB0C-FEAA828B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9617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02160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81036" y="757867"/>
            <a:ext cx="7628154" cy="889168"/>
          </a:xfrm>
        </p:spPr>
        <p:txBody>
          <a:bodyPr>
            <a:noAutofit/>
          </a:bodyPr>
          <a:lstStyle/>
          <a:p>
            <a:r>
              <a:rPr lang="fi-FI" sz="3500" b="1"/>
              <a:t>Mitä jos yhteishaussa jää paikka saamatta?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2132856"/>
            <a:ext cx="6777317" cy="4176464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fi-FI" dirty="0"/>
              <a:t>Opo päivystää tulosten tultua </a:t>
            </a:r>
            <a:endParaRPr lang="fi-FI" dirty="0">
              <a:cs typeface="Calibri" panose="020F0502020204030204"/>
            </a:endParaRPr>
          </a:p>
          <a:p>
            <a:pPr marL="68580" indent="0">
              <a:buNone/>
            </a:pPr>
            <a:r>
              <a:rPr lang="fi-FI" b="1" dirty="0"/>
              <a:t>                      To-pe 11.6.-12.6.2026 koululla</a:t>
            </a:r>
            <a:endParaRPr lang="fi-FI" b="1" dirty="0">
              <a:cs typeface="Calibri"/>
            </a:endParaRPr>
          </a:p>
          <a:p>
            <a:pPr marL="68580" indent="0">
              <a:buNone/>
            </a:pPr>
            <a:r>
              <a:rPr lang="fi-FI" b="1" dirty="0"/>
              <a:t>                      Maanantaina 15.6. puhelinpäivystys</a:t>
            </a:r>
            <a:endParaRPr lang="fi-FI" b="1" dirty="0">
              <a:cs typeface="Calibri"/>
            </a:endParaRPr>
          </a:p>
          <a:p>
            <a:pPr>
              <a:buFont typeface="Wingdings" panose="020F0502020204030204" pitchFamily="34" charset="0"/>
              <a:buChar char="Ø"/>
            </a:pPr>
            <a:endParaRPr lang="fi-FI" b="1" dirty="0">
              <a:cs typeface="Calibri"/>
            </a:endParaRPr>
          </a:p>
          <a:p>
            <a:pPr marL="0" indent="0">
              <a:buNone/>
            </a:pPr>
            <a:r>
              <a:rPr lang="fi-FI" b="1" dirty="0"/>
              <a:t>Jatkuvan haun </a:t>
            </a:r>
            <a:r>
              <a:rPr lang="fi-FI" dirty="0"/>
              <a:t>kautta suoraan oppilaitokseen: ammatilliseen koulutukseen, lukioon, </a:t>
            </a:r>
            <a:r>
              <a:rPr lang="fi-FI" dirty="0" err="1"/>
              <a:t>TUVAlle</a:t>
            </a:r>
            <a:r>
              <a:rPr lang="fi-FI" dirty="0"/>
              <a:t> tai opistovuosi oppivelvollisille</a:t>
            </a:r>
            <a:endParaRPr lang="fi-FI" dirty="0">
              <a:cs typeface="Calibri" panose="020F0502020204030204"/>
            </a:endParaRPr>
          </a:p>
          <a:p>
            <a:pPr marL="0" indent="0">
              <a:buNone/>
            </a:pPr>
            <a:r>
              <a:rPr lang="fi-FI" dirty="0">
                <a:solidFill>
                  <a:schemeClr val="tx1"/>
                </a:solidFill>
              </a:rPr>
              <a:t>Jyväskylässä TUVA-koulutusta järjestää;</a:t>
            </a:r>
            <a:endParaRPr lang="fi-FI" dirty="0">
              <a:solidFill>
                <a:schemeClr val="tx1"/>
              </a:solidFill>
              <a:cs typeface="Calibri" panose="020F0502020204030204"/>
            </a:endParaRPr>
          </a:p>
          <a:p>
            <a:pPr>
              <a:buFont typeface="Wingdings" panose="020F0502020204030204" pitchFamily="34" charset="0"/>
              <a:buChar char="Ø"/>
            </a:pPr>
            <a:r>
              <a:rPr lang="fi-FI" dirty="0">
                <a:solidFill>
                  <a:schemeClr val="tx1"/>
                </a:solidFill>
              </a:rPr>
              <a:t>   Jyväskylän Kristillinen opisto, Kuokkala</a:t>
            </a:r>
            <a:endParaRPr lang="fi-FI" dirty="0">
              <a:solidFill>
                <a:schemeClr val="tx1"/>
              </a:solidFill>
              <a:cs typeface="Calibri"/>
            </a:endParaRPr>
          </a:p>
          <a:p>
            <a:pPr>
              <a:buFont typeface="Wingdings" panose="020F0502020204030204" pitchFamily="34" charset="0"/>
              <a:buChar char="Ø"/>
            </a:pPr>
            <a:r>
              <a:rPr lang="fi-FI" dirty="0">
                <a:solidFill>
                  <a:schemeClr val="tx1"/>
                </a:solidFill>
              </a:rPr>
              <a:t>   Gradia, Viitaniemi</a:t>
            </a:r>
            <a:endParaRPr lang="fi-FI" dirty="0">
              <a:solidFill>
                <a:schemeClr val="tx1"/>
              </a:solidFill>
              <a:cs typeface="Calibri" panose="020F0502020204030204"/>
            </a:endParaRPr>
          </a:p>
          <a:p>
            <a:pPr marL="68580" indent="0">
              <a:buNone/>
            </a:pPr>
            <a:endParaRPr lang="fi-FI" dirty="0"/>
          </a:p>
          <a:p>
            <a:pPr marL="68580" indent="0">
              <a:buNone/>
            </a:pPr>
            <a:endParaRPr lang="fi-FI" dirty="0"/>
          </a:p>
          <a:p>
            <a:pPr>
              <a:buFont typeface="Wingdings" panose="020F0502020204030204" pitchFamily="34" charset="0"/>
              <a:buChar char="Ø"/>
            </a:pPr>
            <a:endParaRPr lang="fi-FI" sz="18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359033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3813" y="170562"/>
            <a:ext cx="7543800" cy="1450757"/>
          </a:xfrm>
        </p:spPr>
        <p:txBody>
          <a:bodyPr>
            <a:normAutofit/>
          </a:bodyPr>
          <a:lstStyle/>
          <a:p>
            <a:r>
              <a:rPr lang="fi-FI" sz="4400" b="1"/>
              <a:t>Miten tukea nuorta valinnassa?</a:t>
            </a:r>
            <a:endParaRPr lang="fi-FI" sz="4400" b="1">
              <a:cs typeface="Calibri Light"/>
            </a:endParaRPr>
          </a:p>
        </p:txBody>
      </p:sp>
      <p:graphicFrame>
        <p:nvGraphicFramePr>
          <p:cNvPr id="15" name="Sisällön paikkamerkki 2">
            <a:extLst>
              <a:ext uri="{FF2B5EF4-FFF2-40B4-BE49-F238E27FC236}">
                <a16:creationId xmlns:a16="http://schemas.microsoft.com/office/drawing/2014/main" id="{38B2AC86-3274-FC1D-1479-9412BBF577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8161846"/>
              </p:ext>
            </p:extLst>
          </p:nvPr>
        </p:nvGraphicFramePr>
        <p:xfrm>
          <a:off x="973575" y="2121723"/>
          <a:ext cx="7253699" cy="36120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599671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1D42E7-7537-53C4-6F4A-84BCCE359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84" y="263858"/>
            <a:ext cx="7543800" cy="1450757"/>
          </a:xfrm>
        </p:spPr>
        <p:txBody>
          <a:bodyPr/>
          <a:lstStyle/>
          <a:p>
            <a:r>
              <a:rPr lang="fi-FI" sz="5400" b="1" err="1">
                <a:cs typeface="Calibri Light"/>
              </a:rPr>
              <a:t>Gradian</a:t>
            </a:r>
            <a:r>
              <a:rPr lang="fi-FI" sz="5400" b="1">
                <a:cs typeface="Calibri Light"/>
              </a:rPr>
              <a:t> yhteishakuinfo</a:t>
            </a:r>
            <a:endParaRPr lang="fi-FI" sz="5400" b="1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A0EDC9-56F9-99FE-B39E-E5EFF8FA0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2221047"/>
            <a:ext cx="7543801" cy="3648047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fi-FI" sz="2400" dirty="0">
                <a:ea typeface="+mn-lt"/>
                <a:cs typeface="+mn-lt"/>
                <a:hlinkClick r:id="rId2"/>
              </a:rPr>
              <a:t>https://www.gradia.fi/hae-opiskelemaan/yhteishaku/perusopetuksen-yhteishakuillat</a:t>
            </a:r>
            <a:r>
              <a:rPr lang="fi-FI" sz="2400" dirty="0">
                <a:ea typeface="+mn-lt"/>
                <a:cs typeface="+mn-lt"/>
              </a:rPr>
              <a:t> 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82235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44CC594A-A820-450F-B363-C19201FCF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59FAB3DA-E9ED-4574-ABCC-378BC0FF1B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42EE6F7-0F6A-6CD8-6296-8AAED53D9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2103875"/>
          </a:xfrm>
        </p:spPr>
        <p:txBody>
          <a:bodyPr>
            <a:normAutofit/>
          </a:bodyPr>
          <a:lstStyle/>
          <a:p>
            <a:r>
              <a:rPr lang="fi-FI" sz="3100" dirty="0">
                <a:solidFill>
                  <a:srgbClr val="FFFFFF"/>
                </a:solidFill>
              </a:rPr>
              <a:t>Suomen koulutus-järjestelmä</a:t>
            </a:r>
          </a:p>
        </p:txBody>
      </p:sp>
      <p:sp>
        <p:nvSpPr>
          <p:cNvPr id="1030" name="Content Placeholder 1029">
            <a:extLst>
              <a:ext uri="{FF2B5EF4-FFF2-40B4-BE49-F238E27FC236}">
                <a16:creationId xmlns:a16="http://schemas.microsoft.com/office/drawing/2014/main" id="{08422F9A-CEE6-F775-81C2-B775A5811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278" y="2653800"/>
            <a:ext cx="2313633" cy="3335519"/>
          </a:xfrm>
        </p:spPr>
        <p:txBody>
          <a:bodyPr>
            <a:normAutofit/>
          </a:bodyPr>
          <a:lstStyle/>
          <a:p>
            <a:endParaRPr lang="en-US" sz="1300" dirty="0">
              <a:solidFill>
                <a:srgbClr val="FFFFFF"/>
              </a:solidFill>
            </a:endParaRPr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53B8D6B0-55D6-48DC-86D8-FD95D5F11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pic>
        <p:nvPicPr>
          <p:cNvPr id="1026" name="Picture 2" descr="Koulutusta Suomessa - Yki.fi">
            <a:extLst>
              <a:ext uri="{FF2B5EF4-FFF2-40B4-BE49-F238E27FC236}">
                <a16:creationId xmlns:a16="http://schemas.microsoft.com/office/drawing/2014/main" id="{DA77FE8B-32F3-A8DE-77B9-2F2A52C805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56512" y="962571"/>
            <a:ext cx="5098562" cy="493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7521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b="1"/>
              <a:t>YHTEISHAKU – oppivelvollisuuden laajeneminen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22960" y="2225998"/>
            <a:ext cx="7252247" cy="3775307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fi-FI" sz="2000"/>
              <a:t>Oppivelvollisen on hakeuduttava ennen perusopetuksen viimeisen vuosiluokan päättymistä toisen asteen koulutukseen, nivelvaiheen koulutukseen tai muuhun oppivelvollisuuden piiriin kuuluvaan koulutukseen.</a:t>
            </a:r>
          </a:p>
          <a:p>
            <a:r>
              <a:rPr lang="fi-FI" sz="2000"/>
              <a:t>Hakeutumisvelvollisuus jatkuu niin kauan kunnes oppivelvollinen saa koulutuspaikan tai täyttää </a:t>
            </a:r>
            <a:r>
              <a:rPr lang="fi-FI" b="1"/>
              <a:t>18 vuotta</a:t>
            </a:r>
            <a:r>
              <a:rPr lang="fi-FI" sz="2000"/>
              <a:t>.</a:t>
            </a:r>
            <a:endParaRPr lang="fi-FI" sz="2000">
              <a:cs typeface="Calibri"/>
            </a:endParaRPr>
          </a:p>
          <a:p>
            <a:r>
              <a:rPr lang="fi-FI" sz="2000" b="1"/>
              <a:t>Opiskelu on oppivelvollisille maksutonta</a:t>
            </a:r>
            <a:r>
              <a:rPr lang="fi-FI" sz="2000"/>
              <a:t> (opetusvälineet sekä koulumatkat yli 7km.)</a:t>
            </a:r>
          </a:p>
          <a:p>
            <a:endParaRPr lang="fi-FI" sz="2000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196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1059628" y="836712"/>
            <a:ext cx="7024744" cy="817160"/>
          </a:xfrm>
        </p:spPr>
        <p:txBody>
          <a:bodyPr>
            <a:normAutofit/>
          </a:bodyPr>
          <a:lstStyle/>
          <a:p>
            <a:r>
              <a:rPr lang="fi-FI" sz="3600" b="1"/>
              <a:t>Yhteishaku  (www.opintopolku.fi)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27584" y="1988840"/>
            <a:ext cx="7488832" cy="4038764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fi-FI" dirty="0"/>
              <a:t>Valtakunnallinen hakujärjestelmä, jonka kautta haetaan keskitetysti toisen asteen koulutukseen </a:t>
            </a:r>
          </a:p>
          <a:p>
            <a:pPr marL="383540" lvl="1"/>
            <a:r>
              <a:rPr lang="fi-FI" sz="1900" dirty="0"/>
              <a:t>Lukioihin</a:t>
            </a:r>
            <a:endParaRPr lang="fi-FI" sz="1900" dirty="0">
              <a:cs typeface="Calibri"/>
            </a:endParaRPr>
          </a:p>
          <a:p>
            <a:pPr marL="383540" lvl="1"/>
            <a:r>
              <a:rPr lang="fi-FI" sz="1900" dirty="0"/>
              <a:t>Ammatillisiin tutkintoihin</a:t>
            </a:r>
            <a:endParaRPr lang="fi-FI" sz="1900" dirty="0">
              <a:cs typeface="Calibri"/>
            </a:endParaRPr>
          </a:p>
          <a:p>
            <a:pPr marL="383540" lvl="1"/>
            <a:r>
              <a:rPr lang="fi-FI" sz="1900" dirty="0"/>
              <a:t>Tutkintokoulutukseen valmentavaan koulutukseen (TUVA)</a:t>
            </a:r>
            <a:endParaRPr lang="fi-FI" sz="1900" dirty="0">
              <a:cs typeface="Calibri"/>
            </a:endParaRPr>
          </a:p>
          <a:p>
            <a:pPr marL="383540" lvl="1"/>
            <a:r>
              <a:rPr lang="fi-FI" sz="1900" dirty="0"/>
              <a:t>Kansanopistoihin (opistovuosi oppivelvollisille)</a:t>
            </a:r>
            <a:endParaRPr lang="fi-FI" sz="1900" dirty="0">
              <a:cs typeface="Calibri"/>
            </a:endParaRPr>
          </a:p>
          <a:p>
            <a:pPr marL="383540" lvl="1"/>
            <a:r>
              <a:rPr lang="fi-FI" sz="1900" dirty="0"/>
              <a:t>Vaativan oppilaskohtaisen tuen perusteella järjestettävään ammatilliseen koulutukseen</a:t>
            </a:r>
            <a:endParaRPr lang="fi-FI" sz="1900" dirty="0">
              <a:cs typeface="Calibri"/>
            </a:endParaRPr>
          </a:p>
          <a:p>
            <a:pPr marL="365760" lvl="1" indent="0">
              <a:buNone/>
            </a:pPr>
            <a:endParaRPr lang="fi-FI" dirty="0"/>
          </a:p>
          <a:p>
            <a:r>
              <a:rPr lang="fi-FI" dirty="0"/>
              <a:t>Meitä lähellä olevat oppilaitokset: </a:t>
            </a:r>
            <a:r>
              <a:rPr lang="fi-FI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Gradia</a:t>
            </a:r>
            <a:r>
              <a:rPr lang="fi-FI" dirty="0">
                <a:solidFill>
                  <a:schemeClr val="tx1"/>
                </a:solidFill>
              </a:rPr>
              <a:t>, </a:t>
            </a:r>
            <a:r>
              <a:rPr lang="fi-FI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Normaalikoulun lukio</a:t>
            </a:r>
            <a:r>
              <a:rPr lang="fi-FI" dirty="0">
                <a:solidFill>
                  <a:schemeClr val="tx1"/>
                </a:solidFill>
              </a:rPr>
              <a:t>, </a:t>
            </a:r>
            <a:r>
              <a:rPr lang="fi-FI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Kristillinen opisto</a:t>
            </a:r>
            <a:r>
              <a:rPr lang="fi-FI" dirty="0">
                <a:solidFill>
                  <a:schemeClr val="tx1"/>
                </a:solidFill>
              </a:rPr>
              <a:t>, </a:t>
            </a:r>
            <a:r>
              <a:rPr lang="fi-FI"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Jyväskylän palvelualan opisto</a:t>
            </a:r>
            <a:r>
              <a:rPr lang="fi-FI" dirty="0">
                <a:solidFill>
                  <a:schemeClr val="tx1"/>
                </a:solidFill>
              </a:rPr>
              <a:t>, </a:t>
            </a:r>
            <a:r>
              <a:rPr lang="fi-FI" dirty="0">
                <a:solidFill>
                  <a:schemeClr val="tx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POKE Laukaa</a:t>
            </a:r>
            <a:r>
              <a:rPr lang="fi-FI" dirty="0">
                <a:solidFill>
                  <a:schemeClr val="tx1"/>
                </a:solidFill>
              </a:rPr>
              <a:t>, </a:t>
            </a:r>
            <a:r>
              <a:rPr lang="fi-FI" dirty="0">
                <a:solidFill>
                  <a:schemeClr val="tx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Laukaan lukio, </a:t>
            </a:r>
            <a:r>
              <a:rPr lang="fi-FI" dirty="0" err="1">
                <a:solidFill>
                  <a:schemeClr val="tx1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Spesia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/>
              <a:t>erityisammattioppilaitos).</a:t>
            </a:r>
          </a:p>
          <a:p>
            <a:pPr marL="68580" indent="0">
              <a:buNone/>
            </a:pPr>
            <a:endParaRPr lang="fi-FI" sz="19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02001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491" y="1027664"/>
            <a:ext cx="7024744" cy="673144"/>
          </a:xfrm>
        </p:spPr>
        <p:txBody>
          <a:bodyPr>
            <a:normAutofit fontScale="90000"/>
          </a:bodyPr>
          <a:lstStyle/>
          <a:p>
            <a:r>
              <a:rPr lang="fi-FI" b="1"/>
              <a:t>Hakuohjeita: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59628" y="1844824"/>
            <a:ext cx="7024743" cy="4248472"/>
          </a:xfrm>
        </p:spPr>
        <p:txBody>
          <a:bodyPr vert="horz" lIns="0" tIns="45720" rIns="0" bIns="45720" rtlCol="0" anchor="t">
            <a:normAutofit/>
          </a:bodyPr>
          <a:lstStyle/>
          <a:p>
            <a:endParaRPr lang="fi-FI" b="1" dirty="0"/>
          </a:p>
          <a:p>
            <a:r>
              <a:rPr lang="fi-FI" sz="2200" b="1" dirty="0"/>
              <a:t>HAKUAIKA 17.2.-17.3.2026</a:t>
            </a:r>
            <a:endParaRPr lang="fi-FI" sz="2200" dirty="0">
              <a:cs typeface="Calibri"/>
            </a:endParaRPr>
          </a:p>
          <a:p>
            <a:r>
              <a:rPr lang="fi-FI" sz="2200" dirty="0"/>
              <a:t>Hakuaika päättyy viimeisenä hakupäivänä klo </a:t>
            </a:r>
            <a:r>
              <a:rPr lang="fi-FI" sz="2200" b="1" dirty="0"/>
              <a:t>15.00.</a:t>
            </a:r>
            <a:endParaRPr lang="fi-FI" sz="2200" dirty="0">
              <a:cs typeface="Calibri"/>
            </a:endParaRPr>
          </a:p>
          <a:p>
            <a:endParaRPr lang="fi-FI" sz="2200" dirty="0">
              <a:cs typeface="Calibri"/>
            </a:endParaRPr>
          </a:p>
          <a:p>
            <a:r>
              <a:rPr lang="fi-FI" sz="2200" dirty="0"/>
              <a:t>Oppilas täyttää </a:t>
            </a:r>
            <a:r>
              <a:rPr lang="fi-FI" sz="2200" b="1" dirty="0"/>
              <a:t>sähköisen hakemuksen </a:t>
            </a:r>
            <a:r>
              <a:rPr lang="fi-FI" sz="2200" dirty="0"/>
              <a:t>hakuaikana koulussa ohjatusti opon kanssa, ellei huoltaja muuta ilmoita.</a:t>
            </a:r>
            <a:endParaRPr lang="fi-FI" sz="2200" dirty="0">
              <a:cs typeface="Calibri"/>
            </a:endParaRPr>
          </a:p>
          <a:p>
            <a:r>
              <a:rPr lang="fi-FI" sz="2200" b="1" dirty="0"/>
              <a:t>Koulussa haku tehdään pääsääntöisesti viikoilla 8,</a:t>
            </a:r>
            <a:r>
              <a:rPr lang="fi-FI" sz="2200" b="1" u="sng" dirty="0"/>
              <a:t>10</a:t>
            </a:r>
            <a:r>
              <a:rPr lang="fi-FI" sz="2200" b="1" dirty="0"/>
              <a:t> tai 11.</a:t>
            </a:r>
            <a:endParaRPr lang="fi-FI" sz="2200" b="1" dirty="0">
              <a:cs typeface="Calibri"/>
            </a:endParaRPr>
          </a:p>
          <a:p>
            <a:endParaRPr lang="fi-FI" b="1" dirty="0"/>
          </a:p>
          <a:p>
            <a:pPr marL="68580" indent="0">
              <a:buNone/>
            </a:pPr>
            <a:endParaRPr lang="fi-FI" b="1" dirty="0"/>
          </a:p>
          <a:p>
            <a:pPr>
              <a:buFontTx/>
              <a:buChar char="-"/>
            </a:pPr>
            <a:endParaRPr lang="fi-FI" b="1" dirty="0"/>
          </a:p>
          <a:p>
            <a:pPr>
              <a:buFontTx/>
              <a:buChar char="-"/>
            </a:pPr>
            <a:endParaRPr lang="fi-FI" dirty="0"/>
          </a:p>
          <a:p>
            <a:pPr>
              <a:buFontTx/>
              <a:buChar char="-"/>
            </a:pP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286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491" y="1027664"/>
            <a:ext cx="7024744" cy="601136"/>
          </a:xfrm>
        </p:spPr>
        <p:txBody>
          <a:bodyPr>
            <a:normAutofit fontScale="90000"/>
          </a:bodyPr>
          <a:lstStyle/>
          <a:p>
            <a:r>
              <a:rPr lang="fi-FI" b="1"/>
              <a:t>Hakutoiveet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04244" y="1988840"/>
            <a:ext cx="7469877" cy="4241321"/>
          </a:xfrm>
        </p:spPr>
        <p:txBody>
          <a:bodyPr vert="horz" lIns="0" tIns="45720" rIns="0" bIns="45720" rtlCol="0" anchor="t">
            <a:normAutofit fontScale="92500"/>
          </a:bodyPr>
          <a:lstStyle/>
          <a:p>
            <a:r>
              <a:rPr lang="fi-FI"/>
              <a:t>Yhteishaussa voi hakea </a:t>
            </a:r>
            <a:r>
              <a:rPr lang="fi-FI" b="1"/>
              <a:t>enintään seitsemään (7)</a:t>
            </a:r>
            <a:r>
              <a:rPr lang="fi-FI"/>
              <a:t> haluamaansa koulutukseen. </a:t>
            </a:r>
          </a:p>
          <a:p>
            <a:pPr marL="383540" lvl="1">
              <a:buFont typeface="Wingdings,Sans-Serif" panose="020F0502020204030204" pitchFamily="34" charset="0"/>
              <a:buChar char="à"/>
            </a:pPr>
            <a:r>
              <a:rPr lang="fi-FI">
                <a:cs typeface="Calibri"/>
              </a:rPr>
              <a:t>Hakukohteita tulee olla riittävästi</a:t>
            </a:r>
            <a:endParaRPr lang="fi-FI"/>
          </a:p>
          <a:p>
            <a:endParaRPr lang="fi-FI">
              <a:cs typeface="Calibri" panose="020F0502020204030204"/>
            </a:endParaRPr>
          </a:p>
          <a:p>
            <a:r>
              <a:rPr lang="fi-FI"/>
              <a:t>Hakutoiveiden järjestys oppilaan kannalta tärkeä,</a:t>
            </a:r>
            <a:endParaRPr lang="fi-FI"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à"/>
            </a:pPr>
            <a:r>
              <a:rPr lang="fi-FI">
                <a:sym typeface="Wingdings" panose="05000000000000000000" pitchFamily="2" charset="2"/>
              </a:rPr>
              <a:t>nuori valitaan </a:t>
            </a:r>
            <a:r>
              <a:rPr lang="fi-FI" b="1">
                <a:sym typeface="Wingdings" panose="05000000000000000000" pitchFamily="2" charset="2"/>
              </a:rPr>
              <a:t>yhteen</a:t>
            </a:r>
            <a:r>
              <a:rPr lang="fi-FI">
                <a:sym typeface="Wingdings" panose="05000000000000000000" pitchFamily="2" charset="2"/>
              </a:rPr>
              <a:t> koulutukseen</a:t>
            </a:r>
            <a:endParaRPr lang="fi-FI"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à"/>
            </a:pPr>
            <a:r>
              <a:rPr lang="fi-FI">
                <a:sym typeface="Wingdings" panose="05000000000000000000" pitchFamily="2" charset="2"/>
              </a:rPr>
              <a:t>eli ylimpään hakutoiveeseen, johon keskiarvo/pisteet riittävät.</a:t>
            </a:r>
            <a:endParaRPr lang="fi-FI">
              <a:cs typeface="Calibri" panose="020F0502020204030204"/>
            </a:endParaRPr>
          </a:p>
          <a:p>
            <a:endParaRPr lang="fi-FI" b="1">
              <a:cs typeface="Calibri" panose="020F0502020204030204"/>
            </a:endParaRPr>
          </a:p>
          <a:p>
            <a:r>
              <a:rPr lang="fi-FI" b="1"/>
              <a:t>Hakutoivejärjestys</a:t>
            </a:r>
            <a:r>
              <a:rPr lang="fi-FI"/>
              <a:t> on sitova – hakuajan päätyttyä toiveita ei voi muuttaa.</a:t>
            </a:r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r>
              <a:rPr lang="fi-FI"/>
              <a:t>Opiskelijaksi ottamisessa käytetään perusopetuksen </a:t>
            </a:r>
            <a:r>
              <a:rPr lang="fi-FI" b="1"/>
              <a:t>päättötodistusta.</a:t>
            </a:r>
            <a:endParaRPr lang="fi-FI">
              <a:cs typeface="Calibri" panose="020F0502020204030204"/>
            </a:endParaRPr>
          </a:p>
          <a:p>
            <a:endParaRPr lang="fi-FI">
              <a:cs typeface="Calibri" panose="020F0502020204030204"/>
            </a:endParaRPr>
          </a:p>
          <a:p>
            <a:endParaRPr lang="fi-FI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57344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59628" y="692943"/>
            <a:ext cx="7024744" cy="1296144"/>
          </a:xfrm>
        </p:spPr>
        <p:txBody>
          <a:bodyPr>
            <a:normAutofit fontScale="90000"/>
          </a:bodyPr>
          <a:lstStyle/>
          <a:p>
            <a:br>
              <a:rPr lang="fi-FI" sz="3200"/>
            </a:br>
            <a:br>
              <a:rPr lang="fi-FI" sz="3200"/>
            </a:br>
            <a:br>
              <a:rPr lang="fi-FI" sz="3200"/>
            </a:br>
            <a:r>
              <a:rPr lang="fi-FI" sz="2400"/>
              <a:t>OPISKELIJAKSI OTTAMISEN PERUSTEET:</a:t>
            </a:r>
            <a:br>
              <a:rPr lang="fi-FI" sz="3200"/>
            </a:br>
            <a:r>
              <a:rPr lang="fi-FI" sz="3200" b="1"/>
              <a:t>AMMATILLINEN KOULUTUS</a:t>
            </a:r>
            <a:br>
              <a:rPr lang="fi-FI" sz="3200" i="1" u="sng"/>
            </a:br>
            <a:endParaRPr lang="fi-FI" sz="3200" b="1" i="1" u="sng"/>
          </a:p>
        </p:txBody>
      </p:sp>
      <p:graphicFrame>
        <p:nvGraphicFramePr>
          <p:cNvPr id="4" name="Taulukko 4">
            <a:extLst>
              <a:ext uri="{FF2B5EF4-FFF2-40B4-BE49-F238E27FC236}">
                <a16:creationId xmlns:a16="http://schemas.microsoft.com/office/drawing/2014/main" id="{0EB668DB-E0BA-7C89-4633-F28EB171A5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395136"/>
              </p:ext>
            </p:extLst>
          </p:nvPr>
        </p:nvGraphicFramePr>
        <p:xfrm>
          <a:off x="911424" y="2115343"/>
          <a:ext cx="7321152" cy="3761998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648744">
                  <a:extLst>
                    <a:ext uri="{9D8B030D-6E8A-4147-A177-3AD203B41FA5}">
                      <a16:colId xmlns:a16="http://schemas.microsoft.com/office/drawing/2014/main" val="3379237429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97658186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r>
                        <a:rPr lang="fi-FI" sz="1400" b="0"/>
                        <a:t>Perusopetus suoritettu (tai valmentava koulutus) hakuvuonna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0"/>
                        <a:t>6 pistettä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289327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r>
                        <a:rPr lang="fi-FI" sz="1400">
                          <a:solidFill>
                            <a:schemeClr val="tx1"/>
                          </a:solidFill>
                        </a:rPr>
                        <a:t>Yleinen koulumenestys (kaikkien aineiden keskiarvo)</a:t>
                      </a:r>
                      <a:endParaRPr lang="fi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1-16 pistettä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449423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r>
                        <a:rPr lang="fi-FI" sz="1400"/>
                        <a:t>Kolmen parhaan taito- ja taideaineen keskiarvo (kuvataide, käsityö, kotitalous, musiikki, liikunta),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1-8 pistettä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8084392"/>
                  </a:ext>
                </a:extLst>
              </a:tr>
              <a:tr h="810230">
                <a:tc>
                  <a:txBody>
                    <a:bodyPr/>
                    <a:lstStyle/>
                    <a:p>
                      <a:r>
                        <a:rPr lang="fi-FI" sz="1400"/>
                        <a:t>Saat lisäksi 2 pistettä siihen hakukohteeseen, jonka laitat 1. hakutoiveeksi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2/0 pistettä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0497208"/>
                  </a:ext>
                </a:extLst>
              </a:tr>
              <a:tr h="719520">
                <a:tc>
                  <a:txBody>
                    <a:bodyPr/>
                    <a:lstStyle/>
                    <a:p>
                      <a:r>
                        <a:rPr lang="fi-FI" sz="1400"/>
                        <a:t>Mahdollinen pääsy-/soveltuvuuskoe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0-10 pistettä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9987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0548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39155" y="548680"/>
            <a:ext cx="7245221" cy="1154604"/>
          </a:xfrm>
        </p:spPr>
        <p:txBody>
          <a:bodyPr>
            <a:normAutofit fontScale="90000"/>
          </a:bodyPr>
          <a:lstStyle/>
          <a:p>
            <a:r>
              <a:rPr lang="fi-FI" sz="3100"/>
              <a:t>OPISKELIJAKSI OTTAMISEN PERUSTEET</a:t>
            </a:r>
            <a:r>
              <a:rPr lang="fi-FI"/>
              <a:t>: </a:t>
            </a:r>
            <a:r>
              <a:rPr lang="fi-FI" b="1"/>
              <a:t>LUKIOKOULUTUS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7395" y="2492896"/>
            <a:ext cx="6849209" cy="3508977"/>
          </a:xfrm>
        </p:spPr>
        <p:txBody>
          <a:bodyPr>
            <a:normAutofit/>
          </a:bodyPr>
          <a:lstStyle/>
          <a:p>
            <a:r>
              <a:rPr lang="fi-FI" sz="2000" b="1"/>
              <a:t>Opiskelijat valitaan päättötodistuksen </a:t>
            </a:r>
            <a:r>
              <a:rPr lang="fi-FI" sz="2000" b="1" u="sng"/>
              <a:t>lukuaineiden </a:t>
            </a:r>
            <a:r>
              <a:rPr lang="fi-FI" sz="2000" b="1"/>
              <a:t>keskiarvon perusteella </a:t>
            </a:r>
          </a:p>
          <a:p>
            <a:endParaRPr lang="fi-FI" sz="2000" b="1"/>
          </a:p>
          <a:p>
            <a:r>
              <a:rPr lang="fi-FI" sz="2000"/>
              <a:t>Joillekin erityislinjoille pääsykoe ja/tai saa pisteitä harrastuneisuudesta</a:t>
            </a:r>
          </a:p>
          <a:p>
            <a:pPr lvl="1"/>
            <a:r>
              <a:rPr lang="fi-FI" sz="2000"/>
              <a:t>Schildtin lukion musiikkilinja</a:t>
            </a:r>
          </a:p>
          <a:p>
            <a:pPr lvl="1"/>
            <a:r>
              <a:rPr lang="fi-FI" sz="2000"/>
              <a:t>Schildtin lukion urheilulinja </a:t>
            </a:r>
          </a:p>
          <a:p>
            <a:pPr lvl="1"/>
            <a:r>
              <a:rPr lang="fi-FI" sz="2000"/>
              <a:t>Jyväskylän Normaalikoulun liikuntalinja</a:t>
            </a:r>
          </a:p>
        </p:txBody>
      </p:sp>
    </p:spTree>
    <p:extLst>
      <p:ext uri="{BB962C8B-B14F-4D97-AF65-F5344CB8AC3E}">
        <p14:creationId xmlns:p14="http://schemas.microsoft.com/office/powerpoint/2010/main" val="115973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0315" y="1082781"/>
            <a:ext cx="7024744" cy="576064"/>
          </a:xfrm>
        </p:spPr>
        <p:txBody>
          <a:bodyPr>
            <a:normAutofit fontScale="90000"/>
          </a:bodyPr>
          <a:lstStyle/>
          <a:p>
            <a:r>
              <a:rPr lang="fi-FI" b="1"/>
              <a:t>Lukion lisälomakkeet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71600" y="1844824"/>
            <a:ext cx="6849209" cy="4608512"/>
          </a:xfrm>
        </p:spPr>
        <p:txBody>
          <a:bodyPr vert="horz" lIns="0" tIns="45720" rIns="0" bIns="45720" rtlCol="0" anchor="t">
            <a:normAutofit/>
          </a:bodyPr>
          <a:lstStyle/>
          <a:p>
            <a:pPr marL="68580" indent="0">
              <a:buNone/>
            </a:pPr>
            <a:r>
              <a:rPr lang="fi-FI" sz="1800" b="1" dirty="0"/>
              <a:t>1. ainevalintakortti (sähköisenä)</a:t>
            </a:r>
            <a:endParaRPr lang="fi-FI" sz="1800" b="1" dirty="0">
              <a:cs typeface="Calibri"/>
            </a:endParaRPr>
          </a:p>
          <a:p>
            <a:pPr marL="525780" indent="-457200">
              <a:buFont typeface="Wingdings" panose="020F0502020204030204" pitchFamily="34" charset="0"/>
              <a:buChar char="§"/>
            </a:pPr>
            <a:endParaRPr lang="fi-FI" sz="1800" dirty="0">
              <a:cs typeface="Calibri" panose="020F0502020204030204"/>
            </a:endParaRPr>
          </a:p>
          <a:p>
            <a:pPr marL="68580" indent="0">
              <a:buNone/>
            </a:pPr>
            <a:r>
              <a:rPr lang="fi-FI" sz="1800" b="1" dirty="0"/>
              <a:t>2. erityislinjojen hakulomakkeet</a:t>
            </a:r>
            <a:r>
              <a:rPr lang="fi-FI" sz="1800" dirty="0"/>
              <a:t>:</a:t>
            </a:r>
            <a:endParaRPr lang="fi-FI" sz="1800" dirty="0">
              <a:cs typeface="Calibri"/>
            </a:endParaRPr>
          </a:p>
          <a:p>
            <a:pPr marL="411480" indent="-342900">
              <a:buFont typeface="Wingdings" panose="020F0502020204030204" pitchFamily="34" charset="0"/>
              <a:buChar char="§"/>
            </a:pPr>
            <a:r>
              <a:rPr lang="fi-FI" sz="1800" dirty="0"/>
              <a:t>Jyväskylän Normaalikoulu:</a:t>
            </a:r>
            <a:endParaRPr lang="fi-FI" sz="1800" dirty="0">
              <a:cs typeface="Calibri" panose="020F0502020204030204"/>
            </a:endParaRPr>
          </a:p>
          <a:p>
            <a:pPr marL="703580" lvl="1" indent="-342900">
              <a:buFont typeface="Courier New" panose="020F0502020204030204" pitchFamily="34" charset="0"/>
              <a:buChar char="o"/>
            </a:pPr>
            <a:r>
              <a:rPr lang="fi-FI" sz="1600" b="1" dirty="0">
                <a:solidFill>
                  <a:schemeClr val="tx1"/>
                </a:solidFill>
              </a:rPr>
              <a:t>Liikuntalinja</a:t>
            </a:r>
            <a:r>
              <a:rPr lang="fi-FI" sz="1600" dirty="0">
                <a:solidFill>
                  <a:schemeClr val="tx1"/>
                </a:solidFill>
              </a:rPr>
              <a:t> (sähköinen lomake)</a:t>
            </a:r>
            <a:endParaRPr lang="fi-FI" sz="1600" dirty="0">
              <a:solidFill>
                <a:schemeClr val="tx1"/>
              </a:solidFill>
              <a:cs typeface="Calibri"/>
            </a:endParaRPr>
          </a:p>
          <a:p>
            <a:pPr marL="411480" indent="-342900">
              <a:buFont typeface="Wingdings" panose="020F0502020204030204" pitchFamily="34" charset="0"/>
              <a:buChar char="§"/>
            </a:pPr>
            <a:r>
              <a:rPr lang="fi-FI" sz="1800" dirty="0"/>
              <a:t>Schildtin lukio:</a:t>
            </a:r>
            <a:endParaRPr lang="fi-FI" sz="1800" dirty="0">
              <a:cs typeface="Calibri"/>
            </a:endParaRPr>
          </a:p>
          <a:p>
            <a:pPr marL="703580" lvl="1">
              <a:buFont typeface="Courier New" panose="020F0502020204030204" pitchFamily="34" charset="0"/>
              <a:buChar char="o"/>
            </a:pPr>
            <a:r>
              <a:rPr lang="fi-FI" sz="1600" b="1" dirty="0"/>
              <a:t>Musiikkilinja</a:t>
            </a:r>
            <a:r>
              <a:rPr lang="fi-FI" sz="1600" dirty="0"/>
              <a:t> hakuajan päätyttyä sähköpostiin </a:t>
            </a:r>
            <a:r>
              <a:rPr lang="fi-FI" sz="1600" dirty="0" err="1"/>
              <a:t>Forms</a:t>
            </a:r>
            <a:r>
              <a:rPr lang="fi-FI" sz="1600" dirty="0"/>
              <a:t>-lomake, jossa ilmoittaudut live- tai </a:t>
            </a:r>
            <a:r>
              <a:rPr lang="fi-FI" sz="1600" dirty="0" err="1"/>
              <a:t>Teams</a:t>
            </a:r>
            <a:r>
              <a:rPr lang="fi-FI" sz="1600" dirty="0"/>
              <a:t>-pääsykokeeseen + valintakoe; videovalintakoe (pitää hoitaa 30.4. mennessä) tai live-valintakoe on 4.5.</a:t>
            </a:r>
          </a:p>
          <a:p>
            <a:pPr marL="703580" lvl="1">
              <a:buFont typeface="Courier New" panose="020F0502020204030204" pitchFamily="34" charset="0"/>
              <a:buChar char="o"/>
            </a:pPr>
            <a:r>
              <a:rPr lang="fi-FI" b="1" dirty="0"/>
              <a:t>Urheilulukio</a:t>
            </a:r>
            <a:r>
              <a:rPr lang="fi-FI" dirty="0"/>
              <a:t> (sähköinen lomake haun yhteydessä)</a:t>
            </a:r>
            <a:endParaRPr lang="fi-FI" dirty="0">
              <a:cs typeface="Calibri"/>
            </a:endParaRPr>
          </a:p>
          <a:p>
            <a:pPr marL="68580" indent="0">
              <a:buNone/>
            </a:pPr>
            <a:endParaRPr lang="fi-FI" sz="1800" dirty="0">
              <a:cs typeface="Calibri"/>
            </a:endParaRPr>
          </a:p>
          <a:p>
            <a:pPr marL="68580" indent="0">
              <a:buNone/>
            </a:pPr>
            <a:r>
              <a:rPr lang="fi-FI" sz="1800" b="1" dirty="0">
                <a:sym typeface="Wingdings" panose="05000000000000000000" pitchFamily="2" charset="2"/>
              </a:rPr>
              <a:t>Huoltaja/ oppilas vastaavat lisälomakkeiden toimittamisesta hakukohteisiin hakuaikana.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261775879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">
  <a:themeElements>
    <a:clrScheme name="Retr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124</TotalTime>
  <Words>770</Words>
  <Application>Microsoft Office PowerPoint</Application>
  <PresentationFormat>Näytössä katseltava diaesitys (4:3)</PresentationFormat>
  <Paragraphs>158</Paragraphs>
  <Slides>19</Slides>
  <Notes>13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5" baseType="lpstr">
      <vt:lpstr>Calibri</vt:lpstr>
      <vt:lpstr>Calibri Light</vt:lpstr>
      <vt:lpstr>Courier New</vt:lpstr>
      <vt:lpstr>Wingdings</vt:lpstr>
      <vt:lpstr>Wingdings,Sans-Serif</vt:lpstr>
      <vt:lpstr>Retro</vt:lpstr>
      <vt:lpstr>TERVETULOA YHTEISHAKU-ILTAAN</vt:lpstr>
      <vt:lpstr>Suomen koulutus-järjestelmä</vt:lpstr>
      <vt:lpstr>YHTEISHAKU – oppivelvollisuuden laajeneminen</vt:lpstr>
      <vt:lpstr>Yhteishaku  (www.opintopolku.fi)</vt:lpstr>
      <vt:lpstr>Hakuohjeita:</vt:lpstr>
      <vt:lpstr>Hakutoiveet</vt:lpstr>
      <vt:lpstr>   OPISKELIJAKSI OTTAMISEN PERUSTEET: AMMATILLINEN KOULUTUS </vt:lpstr>
      <vt:lpstr>OPISKELIJAKSI OTTAMISEN PERUSTEET: LUKIOKOULUTUS</vt:lpstr>
      <vt:lpstr>Lukion lisälomakkeet</vt:lpstr>
      <vt:lpstr>Pääsy-, soveltuvuus- ja kielikokeet </vt:lpstr>
      <vt:lpstr>TUTKINTOJEN YHDISTÄMINEN</vt:lpstr>
      <vt:lpstr>Harkintaan perustuva valinta</vt:lpstr>
      <vt:lpstr>Terveydelliset tekijät</vt:lpstr>
      <vt:lpstr>Huoltajan kuuleminen</vt:lpstr>
      <vt:lpstr>PowerPoint-esitys</vt:lpstr>
      <vt:lpstr>Yhteishaun tulokset</vt:lpstr>
      <vt:lpstr>Mitä jos yhteishaussa jää paikka saamatta?</vt:lpstr>
      <vt:lpstr>Miten tukea nuorta valinnassa?</vt:lpstr>
      <vt:lpstr>Gradian yhteishakuinfo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YHTEISHAKUILTA</dc:title>
  <dc:creator>Hanna</dc:creator>
  <cp:lastModifiedBy>Kontio Eriikka</cp:lastModifiedBy>
  <cp:revision>8</cp:revision>
  <cp:lastPrinted>2023-11-27T11:47:36Z</cp:lastPrinted>
  <dcterms:created xsi:type="dcterms:W3CDTF">2014-01-15T18:00:25Z</dcterms:created>
  <dcterms:modified xsi:type="dcterms:W3CDTF">2025-12-03T13:37:51Z</dcterms:modified>
</cp:coreProperties>
</file>