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5e4d301b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5e4d301b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6f54253f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6f54253f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0bbb5dc4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0bbb5dc4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6f54253f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6f54253f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51db2f0278600b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51db2f0278600b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c2a7a13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c2a7a13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c2a7a13c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c2a7a13c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6f54253f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6f54253f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5e4d301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5e4d301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5e4d301b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5e4d301b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5e4d301b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5e4d301b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7f8220b2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7f8220b2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Vihertäjä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8. tai 9.lk, 2 viikkotuntia, numeroarviointi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850" y="1338599"/>
            <a:ext cx="8030649" cy="136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0" y="445025"/>
            <a:ext cx="8520600" cy="4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2400"/>
              <a:t>Suunniteltuja retkikohteita olivat</a:t>
            </a:r>
            <a:endParaRPr sz="2400">
              <a:solidFill>
                <a:srgbClr val="353E41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353E41"/>
              </a:buClr>
              <a:buSzPts val="2400"/>
              <a:buChar char="●"/>
            </a:pPr>
            <a:r>
              <a:rPr lang="fi" sz="2400">
                <a:solidFill>
                  <a:srgbClr val="353E41"/>
                </a:solidFill>
                <a:highlight>
                  <a:srgbClr val="FFFFFF"/>
                </a:highlight>
              </a:rPr>
              <a:t>Ruokaviraston Loimaan toimipiste</a:t>
            </a:r>
            <a:endParaRPr sz="2400">
              <a:solidFill>
                <a:srgbClr val="353E41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53E41"/>
              </a:buClr>
              <a:buSzPts val="2400"/>
              <a:buChar char="●"/>
            </a:pPr>
            <a:r>
              <a:rPr lang="fi" sz="2400">
                <a:solidFill>
                  <a:srgbClr val="353E41"/>
                </a:solidFill>
                <a:highlight>
                  <a:srgbClr val="FFFFFF"/>
                </a:highlight>
              </a:rPr>
              <a:t>Megatuuli Oy, Jokioisten tuulipuisto/Vantaan pääkonttori</a:t>
            </a:r>
            <a:endParaRPr sz="2400">
              <a:solidFill>
                <a:srgbClr val="353E41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53E41"/>
              </a:buClr>
              <a:buSzPts val="2400"/>
              <a:buChar char="●"/>
            </a:pPr>
            <a:r>
              <a:rPr lang="fi" sz="2400">
                <a:solidFill>
                  <a:srgbClr val="353E41"/>
                </a:solidFill>
                <a:highlight>
                  <a:srgbClr val="FFFFFF"/>
                </a:highlight>
              </a:rPr>
              <a:t>Elonkierto, Jokioinen</a:t>
            </a:r>
            <a:endParaRPr sz="2400">
              <a:solidFill>
                <a:srgbClr val="353E4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2400">
                <a:solidFill>
                  <a:srgbClr val="353E41"/>
                </a:solidFill>
                <a:highlight>
                  <a:srgbClr val="FFFFFF"/>
                </a:highlight>
              </a:rPr>
              <a:t>Näistä koronan takia toteutui vain käynti ruoka-</a:t>
            </a:r>
            <a:endParaRPr sz="2400">
              <a:solidFill>
                <a:srgbClr val="353E4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2400">
                <a:solidFill>
                  <a:srgbClr val="353E41"/>
                </a:solidFill>
                <a:highlight>
                  <a:srgbClr val="FFFFFF"/>
                </a:highlight>
              </a:rPr>
              <a:t>virastossa</a:t>
            </a:r>
            <a:endParaRPr sz="2400">
              <a:solidFill>
                <a:srgbClr val="353E4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353E41"/>
              </a:solidFill>
              <a:highlight>
                <a:srgbClr val="FFFFFF"/>
              </a:highlight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7550" y="3034050"/>
            <a:ext cx="1657350" cy="196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ctrTitle"/>
          </p:nvPr>
        </p:nvSpPr>
        <p:spPr>
          <a:xfrm>
            <a:off x="311700" y="744575"/>
            <a:ext cx="85206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/>
              <a:t>Hyöty- ja koristekasvien kasvatusta</a:t>
            </a:r>
            <a:endParaRPr sz="3600"/>
          </a:p>
        </p:txBody>
      </p:sp>
      <p:sp>
        <p:nvSpPr>
          <p:cNvPr id="124" name="Google Shape;124;p23"/>
          <p:cNvSpPr txBox="1"/>
          <p:nvPr>
            <p:ph idx="1" type="subTitle"/>
          </p:nvPr>
        </p:nvSpPr>
        <p:spPr>
          <a:xfrm>
            <a:off x="311700" y="1883200"/>
            <a:ext cx="8520600" cy="10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fi"/>
              <a:t>itselle ja lähiympäristölle iloksi tai vaikka  myytäväksi koulun tapahtumissa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175" y="2939800"/>
            <a:ext cx="3839650" cy="204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103975"/>
            <a:ext cx="8520600" cy="7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/>
              <a:t>Vihertäjissä voit vaikuttaa</a:t>
            </a:r>
            <a:endParaRPr sz="3600"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887875"/>
            <a:ext cx="8520600" cy="3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/>
              <a:t>Edistämme koulussamme kestävän kehityksen periaatteita</a:t>
            </a:r>
            <a:r>
              <a:rPr lang="fi" sz="2400"/>
              <a:t>: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fi" sz="2400"/>
              <a:t>projektityöt, jotka liittyvät koulun käytäntöjen muuttamiseen kestävämmiksi mm. muovinkeräys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" sz="2400"/>
              <a:t>aamunavaukset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" sz="2400"/>
              <a:t>tietoiskut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" sz="2400"/>
              <a:t>opastuvideot</a:t>
            </a:r>
            <a:endParaRPr sz="2400"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0450" y="2427250"/>
            <a:ext cx="3431600" cy="251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285750"/>
            <a:ext cx="8520600" cy="8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Opiskelijoiden kommentteja kurssista: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8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" sz="2400"/>
              <a:t>tuntien ansiosta mietin valinnoissani enemmän ympäristöä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" sz="2400"/>
              <a:t>en itse toimi miten kurssi “opettaa”, mutta se on laittanut ajattelemaan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" sz="2400"/>
              <a:t>pystyy itse vaikuttamaan oppitunteihin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" sz="2400"/>
              <a:t>oppii paljon uutta ja tarpeellista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" sz="2400"/>
              <a:t>rentoa tekemistä ja leppoisa meno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" sz="2400"/>
              <a:t>kivaa, hauskaa ja hyödyllistä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" sz="2400"/>
              <a:t>tehdään kivoja ja monipuolisia juttuja mm. vierailut</a:t>
            </a:r>
            <a:endParaRPr sz="2400"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1050" y="2071525"/>
            <a:ext cx="2218000" cy="22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13462" l="11625" r="44437" t="10520"/>
          <a:stretch/>
        </p:blipFill>
        <p:spPr>
          <a:xfrm>
            <a:off x="1638850" y="0"/>
            <a:ext cx="52875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Vihertäjissä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-pääset opiskelemaan ja edistämään monipuolisesti ympäristöasioita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- perehdytään luonnon monimuotoisuuteen lähellä ja kaukana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- suunnitellaan ja kokeillaan ympäristöä säästäviä valintoja kotona, koulussa ja lähiseudulla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- tutkitaan, keksitään, keskustellaan, välitetään tietoa ja  otetaan kantaa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- retkeillään ja vieraillaan eri kohteissa mahdollisuuksien mukaan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- pääset itse vaikuttamaan kurssilla toteutettavien projektien ja työtapojen valintaan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Kurssin tavoite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antaa opiskelijalle keinoja ja motivaatiota kestävän kehityksen mukaiseen elämäntapaan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lisätä ympäristötietoutta opiskelijan lähiympäristössä ja kotiseudulla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tukea  koulumme kestävän kehityksen periaatteiden mukaista toimintaa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2800"/>
              <a:t>Arviointi</a:t>
            </a:r>
            <a:endParaRPr sz="2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kurssitöistä opiskelija kokoaa oman portfolion, joka yhdessä jatkuvan näytön kanssa toimii kurssiarvioinnin pohjana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ctrTitle"/>
          </p:nvPr>
        </p:nvSpPr>
        <p:spPr>
          <a:xfrm>
            <a:off x="311700" y="0"/>
            <a:ext cx="8832300" cy="13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4300"/>
              <a:t>Esimerkkejä lv. 2019-2020 toiminnasta: </a:t>
            </a:r>
            <a:endParaRPr sz="4300"/>
          </a:p>
        </p:txBody>
      </p:sp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1574443"/>
            <a:ext cx="8520600" cy="8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TILAVIERAILUJA ja YRITYSVIERAILUJA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9525" y="2218000"/>
            <a:ext cx="3557151" cy="27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803868"/>
            <a:ext cx="3984725" cy="1992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Tilavierailu Levomäen opetusmaatilalle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325" y="1466850"/>
            <a:ext cx="6863350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725" y="732350"/>
            <a:ext cx="6863350" cy="456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325" y="606800"/>
            <a:ext cx="6863350" cy="453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 rot="1041866">
            <a:off x="4689495" y="1680498"/>
            <a:ext cx="4041907" cy="57272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Reissu tehtiin ympäristöystävällisesti pyöräillen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438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50" y="1214450"/>
            <a:ext cx="3521401" cy="329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050" y="1214450"/>
            <a:ext cx="3521401" cy="32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