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A4FAFF-C11E-4115-890B-92DAB9E93A47}" type="datetimeFigureOut">
              <a:rPr lang="sv-FI" smtClean="0"/>
              <a:pPr/>
              <a:t>14.4.2015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B5F1CB-A055-4852-A284-2CFB6F659DF4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Kalla kriget</a:t>
            </a:r>
            <a:endParaRPr lang="sv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323354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663666" cy="26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19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953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Kriget</a:t>
            </a:r>
            <a:r>
              <a:rPr lang="fi-FI" dirty="0" smtClean="0"/>
              <a:t> i </a:t>
            </a:r>
            <a:r>
              <a:rPr lang="fi-FI" dirty="0" err="1" smtClean="0"/>
              <a:t>Afghanistan</a:t>
            </a:r>
            <a:r>
              <a:rPr lang="fi-FI" dirty="0" smtClean="0"/>
              <a:t> 1979–1989</a:t>
            </a:r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156" y="2180619"/>
            <a:ext cx="6169687" cy="37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40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Berlinblockaden</a:t>
            </a:r>
            <a:r>
              <a:rPr lang="fi-FI" dirty="0" smtClean="0"/>
              <a:t> 1948–1949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Sovjetunionen</a:t>
            </a:r>
            <a:r>
              <a:rPr lang="fi-FI" dirty="0" smtClean="0"/>
              <a:t> </a:t>
            </a:r>
            <a:r>
              <a:rPr lang="fi-FI" dirty="0" err="1" smtClean="0"/>
              <a:t>försökte</a:t>
            </a:r>
            <a:r>
              <a:rPr lang="fi-FI" dirty="0" smtClean="0"/>
              <a:t> </a:t>
            </a:r>
            <a:r>
              <a:rPr lang="fi-FI" u="sng" dirty="0" err="1" smtClean="0"/>
              <a:t>klippa</a:t>
            </a:r>
            <a:r>
              <a:rPr lang="fi-FI" u="sng" dirty="0" smtClean="0"/>
              <a:t> av </a:t>
            </a:r>
            <a:r>
              <a:rPr lang="fi-FI" u="sng" dirty="0" err="1" smtClean="0"/>
              <a:t>landförbindelserna</a:t>
            </a:r>
            <a:r>
              <a:rPr lang="fi-FI" u="sng" dirty="0" smtClean="0"/>
              <a:t> </a:t>
            </a:r>
            <a:r>
              <a:rPr lang="fi-FI" u="sng" dirty="0" err="1" smtClean="0"/>
              <a:t>till</a:t>
            </a:r>
            <a:r>
              <a:rPr lang="fi-FI" u="sng" dirty="0" smtClean="0"/>
              <a:t> Berlin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få</a:t>
            </a:r>
            <a:r>
              <a:rPr lang="fi-FI" dirty="0" smtClean="0"/>
              <a:t> </a:t>
            </a:r>
            <a:r>
              <a:rPr lang="fi-FI" dirty="0" err="1" smtClean="0"/>
              <a:t>västmakterna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överge</a:t>
            </a:r>
            <a:r>
              <a:rPr lang="fi-FI" dirty="0" smtClean="0"/>
              <a:t> </a:t>
            </a:r>
            <a:r>
              <a:rPr lang="fi-FI" dirty="0" err="1" smtClean="0"/>
              <a:t>staden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Västländerna</a:t>
            </a:r>
            <a:r>
              <a:rPr lang="fi-FI" dirty="0" smtClean="0"/>
              <a:t> </a:t>
            </a:r>
            <a:r>
              <a:rPr lang="fi-FI" dirty="0" err="1" smtClean="0"/>
              <a:t>försörjde</a:t>
            </a:r>
            <a:r>
              <a:rPr lang="fi-FI" dirty="0" smtClean="0"/>
              <a:t> Berlin </a:t>
            </a:r>
            <a:r>
              <a:rPr lang="fi-FI" dirty="0" err="1" smtClean="0"/>
              <a:t>med</a:t>
            </a:r>
            <a:r>
              <a:rPr lang="fi-FI" dirty="0" smtClean="0"/>
              <a:t> en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kallad</a:t>
            </a:r>
            <a:r>
              <a:rPr lang="fi-FI" dirty="0" smtClean="0"/>
              <a:t> </a:t>
            </a:r>
            <a:r>
              <a:rPr lang="fi-FI" u="sng" dirty="0" err="1" smtClean="0"/>
              <a:t>luftbro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Sovjetunionen</a:t>
            </a:r>
            <a:r>
              <a:rPr lang="fi-FI" dirty="0" smtClean="0"/>
              <a:t> </a:t>
            </a:r>
            <a:r>
              <a:rPr lang="fi-FI" dirty="0" err="1" smtClean="0"/>
              <a:t>avbröt</a:t>
            </a:r>
            <a:r>
              <a:rPr lang="fi-FI" dirty="0" smtClean="0"/>
              <a:t> </a:t>
            </a:r>
            <a:r>
              <a:rPr lang="fi-FI" dirty="0" err="1" smtClean="0"/>
              <a:t>blockaden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08"/>
            <a:ext cx="238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8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Byggandet</a:t>
            </a:r>
            <a:r>
              <a:rPr lang="fi-FI" dirty="0" smtClean="0"/>
              <a:t> av berlinmuren 1961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Byggdes</a:t>
            </a:r>
            <a:r>
              <a:rPr lang="fi-FI" dirty="0" smtClean="0"/>
              <a:t> av </a:t>
            </a:r>
            <a:r>
              <a:rPr lang="fi-FI" dirty="0" err="1" smtClean="0"/>
              <a:t>regeringen</a:t>
            </a:r>
            <a:r>
              <a:rPr lang="fi-FI" dirty="0" smtClean="0"/>
              <a:t> i DDR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u="sng" dirty="0" err="1" smtClean="0"/>
              <a:t>förhindra</a:t>
            </a:r>
            <a:r>
              <a:rPr lang="fi-FI" u="sng" dirty="0" smtClean="0"/>
              <a:t> </a:t>
            </a:r>
            <a:r>
              <a:rPr lang="fi-FI" u="sng" dirty="0" err="1" smtClean="0"/>
              <a:t>flyttningsrörelsen</a:t>
            </a:r>
            <a:r>
              <a:rPr lang="fi-FI" u="sng" dirty="0" smtClean="0"/>
              <a:t> </a:t>
            </a:r>
            <a:r>
              <a:rPr lang="fi-FI" u="sng" dirty="0" err="1" smtClean="0"/>
              <a:t>från</a:t>
            </a:r>
            <a:r>
              <a:rPr lang="fi-FI" u="sng" dirty="0" smtClean="0"/>
              <a:t> </a:t>
            </a:r>
            <a:r>
              <a:rPr lang="fi-FI" u="sng" dirty="0" err="1" smtClean="0"/>
              <a:t>Östberlin</a:t>
            </a:r>
            <a:r>
              <a:rPr lang="fi-FI" u="sng" dirty="0" smtClean="0"/>
              <a:t> </a:t>
            </a:r>
            <a:r>
              <a:rPr lang="fi-FI" u="sng" dirty="0" err="1" smtClean="0"/>
              <a:t>till</a:t>
            </a:r>
            <a:r>
              <a:rPr lang="fi-FI" u="sng" dirty="0" smtClean="0"/>
              <a:t> </a:t>
            </a:r>
            <a:r>
              <a:rPr lang="fi-FI" u="sng" dirty="0" err="1" smtClean="0"/>
              <a:t>Västberlin</a:t>
            </a:r>
            <a:endParaRPr lang="fi-FI" u="sng" dirty="0" smtClean="0"/>
          </a:p>
          <a:p>
            <a:endParaRPr lang="fi-FI" dirty="0"/>
          </a:p>
          <a:p>
            <a:r>
              <a:rPr lang="fi-FI" dirty="0" smtClean="0"/>
              <a:t>Muren </a:t>
            </a:r>
            <a:r>
              <a:rPr lang="fi-FI" dirty="0" err="1" smtClean="0"/>
              <a:t>revs</a:t>
            </a:r>
            <a:r>
              <a:rPr lang="fi-FI" dirty="0" smtClean="0"/>
              <a:t> 9.11.1989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380298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2978944" cy="22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59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fi-FI" dirty="0" err="1" smtClean="0"/>
              <a:t>Koreakriget</a:t>
            </a:r>
            <a:r>
              <a:rPr lang="fi-FI" dirty="0" smtClean="0"/>
              <a:t> 1950–1953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2376264"/>
          </a:xfrm>
        </p:spPr>
        <p:txBody>
          <a:bodyPr/>
          <a:lstStyle/>
          <a:p>
            <a:r>
              <a:rPr lang="fi-FI" dirty="0" err="1" smtClean="0"/>
              <a:t>Krig</a:t>
            </a:r>
            <a:r>
              <a:rPr lang="fi-FI" dirty="0" smtClean="0"/>
              <a:t> </a:t>
            </a:r>
            <a:r>
              <a:rPr lang="fi-FI" dirty="0" err="1" smtClean="0"/>
              <a:t>mellan</a:t>
            </a:r>
            <a:r>
              <a:rPr lang="fi-FI" dirty="0" smtClean="0"/>
              <a:t> </a:t>
            </a:r>
            <a:r>
              <a:rPr lang="fi-FI" dirty="0" err="1" smtClean="0"/>
              <a:t>Nordkorea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stöddes</a:t>
            </a:r>
            <a:r>
              <a:rPr lang="fi-FI" dirty="0" smtClean="0"/>
              <a:t> av Kina </a:t>
            </a:r>
            <a:r>
              <a:rPr lang="fi-FI" dirty="0" err="1" smtClean="0"/>
              <a:t>samt</a:t>
            </a:r>
            <a:r>
              <a:rPr lang="fi-FI" dirty="0" smtClean="0"/>
              <a:t> </a:t>
            </a:r>
            <a:r>
              <a:rPr lang="fi-FI" dirty="0" err="1" smtClean="0"/>
              <a:t>Sydkorea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fick</a:t>
            </a:r>
            <a:r>
              <a:rPr lang="fi-FI" dirty="0" smtClean="0"/>
              <a:t> </a:t>
            </a:r>
            <a:r>
              <a:rPr lang="fi-FI" dirty="0" err="1" smtClean="0"/>
              <a:t>stöd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FN.</a:t>
            </a:r>
          </a:p>
          <a:p>
            <a:endParaRPr lang="fi-FI" dirty="0"/>
          </a:p>
          <a:p>
            <a:r>
              <a:rPr lang="fi-FI" dirty="0" err="1" smtClean="0"/>
              <a:t>Kriget</a:t>
            </a:r>
            <a:r>
              <a:rPr lang="fi-FI" dirty="0" smtClean="0"/>
              <a:t> </a:t>
            </a:r>
            <a:r>
              <a:rPr lang="fi-FI" dirty="0" err="1" smtClean="0"/>
              <a:t>slutade</a:t>
            </a:r>
            <a:r>
              <a:rPr lang="fi-FI" dirty="0" smtClean="0"/>
              <a:t> i </a:t>
            </a:r>
            <a:r>
              <a:rPr lang="fi-FI" u="sng" dirty="0" err="1" smtClean="0"/>
              <a:t>vapenstillestånd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koreanska</a:t>
            </a:r>
            <a:r>
              <a:rPr lang="fi-FI" dirty="0" smtClean="0"/>
              <a:t> </a:t>
            </a:r>
            <a:r>
              <a:rPr lang="fi-FI" dirty="0" err="1" smtClean="0"/>
              <a:t>halvön</a:t>
            </a:r>
            <a:r>
              <a:rPr lang="fi-FI" dirty="0" smtClean="0"/>
              <a:t> </a:t>
            </a:r>
            <a:r>
              <a:rPr lang="fi-FI" dirty="0" err="1" smtClean="0"/>
              <a:t>delades</a:t>
            </a:r>
            <a:r>
              <a:rPr lang="fi-FI" dirty="0" smtClean="0"/>
              <a:t> </a:t>
            </a:r>
            <a:r>
              <a:rPr lang="fi-FI" dirty="0" err="1" smtClean="0"/>
              <a:t>upp</a:t>
            </a:r>
            <a:r>
              <a:rPr lang="fi-FI" dirty="0" smtClean="0"/>
              <a:t> i </a:t>
            </a:r>
            <a:r>
              <a:rPr lang="fi-FI" u="sng" dirty="0" err="1" smtClean="0"/>
              <a:t>två</a:t>
            </a:r>
            <a:r>
              <a:rPr lang="fi-FI" u="sng" dirty="0" smtClean="0"/>
              <a:t> </a:t>
            </a:r>
            <a:r>
              <a:rPr lang="fi-FI" u="sng" dirty="0" err="1" smtClean="0"/>
              <a:t>koreanska</a:t>
            </a:r>
            <a:r>
              <a:rPr lang="fi-FI" u="sng" dirty="0" smtClean="0"/>
              <a:t> </a:t>
            </a:r>
            <a:r>
              <a:rPr lang="fi-FI" u="sng" dirty="0" err="1" smtClean="0"/>
              <a:t>stater</a:t>
            </a:r>
            <a:r>
              <a:rPr lang="fi-FI" u="sng" dirty="0" smtClean="0"/>
              <a:t>.</a:t>
            </a:r>
            <a:endParaRPr lang="fi-FI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672620" cy="20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1"/>
            <a:ext cx="2718332" cy="34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71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Kubakrisen</a:t>
            </a:r>
            <a:r>
              <a:rPr lang="fi-FI" dirty="0" smtClean="0"/>
              <a:t> 1962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Sovjetunionen</a:t>
            </a:r>
            <a:r>
              <a:rPr lang="fi-FI" dirty="0" smtClean="0"/>
              <a:t> </a:t>
            </a:r>
            <a:r>
              <a:rPr lang="fi-FI" dirty="0" err="1" smtClean="0"/>
              <a:t>försökte</a:t>
            </a:r>
            <a:r>
              <a:rPr lang="fi-FI" dirty="0" smtClean="0"/>
              <a:t> </a:t>
            </a:r>
            <a:r>
              <a:rPr lang="fi-FI" u="sng" dirty="0" err="1" smtClean="0"/>
              <a:t>skeppa</a:t>
            </a:r>
            <a:r>
              <a:rPr lang="fi-FI" u="sng" dirty="0" smtClean="0"/>
              <a:t> </a:t>
            </a:r>
            <a:r>
              <a:rPr lang="fi-FI" u="sng" dirty="0" err="1" smtClean="0"/>
              <a:t>missiler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Kuba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USA </a:t>
            </a:r>
            <a:r>
              <a:rPr lang="fi-FI" dirty="0" err="1" smtClean="0"/>
              <a:t>upptäckte</a:t>
            </a:r>
            <a:r>
              <a:rPr lang="fi-FI" dirty="0" smtClean="0"/>
              <a:t> </a:t>
            </a:r>
            <a:r>
              <a:rPr lang="fi-FI" dirty="0" err="1" smtClean="0"/>
              <a:t>detta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förhandlingar</a:t>
            </a:r>
            <a:r>
              <a:rPr lang="fi-FI" dirty="0" smtClean="0"/>
              <a:t> </a:t>
            </a:r>
            <a:r>
              <a:rPr lang="fi-FI" dirty="0" err="1" smtClean="0"/>
              <a:t>löstes</a:t>
            </a:r>
            <a:r>
              <a:rPr lang="fi-FI" dirty="0" smtClean="0"/>
              <a:t> </a:t>
            </a:r>
            <a:r>
              <a:rPr lang="fi-FI" dirty="0" err="1" smtClean="0"/>
              <a:t>krisen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219" y="3501008"/>
            <a:ext cx="3745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98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/>
          <a:lstStyle/>
          <a:p>
            <a:r>
              <a:rPr lang="fi-FI" dirty="0" err="1" smtClean="0"/>
              <a:t>Vietnamkriget</a:t>
            </a:r>
            <a:r>
              <a:rPr lang="fi-FI" dirty="0" smtClean="0"/>
              <a:t> 1955–1975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3240360"/>
          </a:xfrm>
        </p:spPr>
        <p:txBody>
          <a:bodyPr>
            <a:normAutofit lnSpcReduction="10000"/>
          </a:bodyPr>
          <a:lstStyle/>
          <a:p>
            <a:r>
              <a:rPr lang="fi-FI" dirty="0" err="1" smtClean="0"/>
              <a:t>Krig</a:t>
            </a:r>
            <a:r>
              <a:rPr lang="fi-FI" dirty="0" smtClean="0"/>
              <a:t> </a:t>
            </a:r>
            <a:r>
              <a:rPr lang="fi-FI" dirty="0" err="1" smtClean="0"/>
              <a:t>mellan</a:t>
            </a:r>
            <a:r>
              <a:rPr lang="fi-FI" dirty="0" smtClean="0"/>
              <a:t> </a:t>
            </a:r>
            <a:r>
              <a:rPr lang="fi-FI" u="sng" dirty="0" err="1" smtClean="0"/>
              <a:t>Nordvietnam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Sydvietnam</a:t>
            </a:r>
            <a:endParaRPr lang="fi-FI" u="sng" dirty="0" smtClean="0"/>
          </a:p>
          <a:p>
            <a:endParaRPr lang="fi-FI" u="sng" dirty="0"/>
          </a:p>
          <a:p>
            <a:r>
              <a:rPr lang="fi-FI" u="sng" dirty="0" smtClean="0"/>
              <a:t>USA </a:t>
            </a:r>
            <a:r>
              <a:rPr lang="fi-FI" u="sng" dirty="0" err="1" smtClean="0"/>
              <a:t>stödde</a:t>
            </a:r>
            <a:r>
              <a:rPr lang="fi-FI" u="sng" dirty="0" smtClean="0"/>
              <a:t> </a:t>
            </a:r>
            <a:r>
              <a:rPr lang="fi-FI" u="sng" dirty="0" err="1" smtClean="0"/>
              <a:t>Sydvietnam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gick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i </a:t>
            </a:r>
            <a:r>
              <a:rPr lang="fi-FI" dirty="0" err="1" smtClean="0"/>
              <a:t>kriget</a:t>
            </a:r>
            <a:r>
              <a:rPr lang="fi-FI" dirty="0" smtClean="0"/>
              <a:t> 1965. </a:t>
            </a:r>
            <a:r>
              <a:rPr lang="fi-FI" u="sng" dirty="0" err="1" smtClean="0"/>
              <a:t>Sovjetunionen</a:t>
            </a:r>
            <a:r>
              <a:rPr lang="fi-FI" u="sng" dirty="0" smtClean="0"/>
              <a:t> </a:t>
            </a:r>
            <a:r>
              <a:rPr lang="fi-FI" u="sng" dirty="0" err="1" smtClean="0"/>
              <a:t>stödde</a:t>
            </a:r>
            <a:r>
              <a:rPr lang="fi-FI" u="sng" dirty="0" smtClean="0"/>
              <a:t> det </a:t>
            </a:r>
            <a:r>
              <a:rPr lang="fi-FI" u="sng" dirty="0" err="1" smtClean="0"/>
              <a:t>kommunistiska</a:t>
            </a:r>
            <a:r>
              <a:rPr lang="fi-FI" u="sng" dirty="0" smtClean="0"/>
              <a:t> </a:t>
            </a:r>
            <a:r>
              <a:rPr lang="fi-FI" u="sng" dirty="0" err="1" smtClean="0"/>
              <a:t>Nordvietnam</a:t>
            </a:r>
            <a:r>
              <a:rPr lang="fi-FI" u="sng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USA </a:t>
            </a:r>
            <a:r>
              <a:rPr lang="fi-FI" dirty="0" err="1" smtClean="0"/>
              <a:t>drog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sist</a:t>
            </a:r>
            <a:r>
              <a:rPr lang="fi-FI" dirty="0" smtClean="0"/>
              <a:t> </a:t>
            </a:r>
            <a:r>
              <a:rPr lang="fi-FI" dirty="0" err="1" smtClean="0"/>
              <a:t>ur</a:t>
            </a:r>
            <a:r>
              <a:rPr lang="fi-FI" dirty="0" smtClean="0"/>
              <a:t> </a:t>
            </a:r>
            <a:r>
              <a:rPr lang="fi-FI" dirty="0" err="1" smtClean="0"/>
              <a:t>kriget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slutade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seger</a:t>
            </a:r>
            <a:r>
              <a:rPr lang="fi-FI" dirty="0" smtClean="0"/>
              <a:t> för </a:t>
            </a:r>
            <a:r>
              <a:rPr lang="fi-FI" dirty="0" err="1" smtClean="0"/>
              <a:t>Nordvietnam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1975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8" y="4038809"/>
            <a:ext cx="3549015" cy="272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75754"/>
            <a:ext cx="1728192" cy="28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7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Kriget</a:t>
            </a:r>
            <a:r>
              <a:rPr lang="fi-FI" dirty="0" smtClean="0"/>
              <a:t> i </a:t>
            </a:r>
            <a:r>
              <a:rPr lang="fi-FI" dirty="0" err="1" smtClean="0"/>
              <a:t>afghanistan</a:t>
            </a:r>
            <a:r>
              <a:rPr lang="fi-FI" dirty="0" smtClean="0"/>
              <a:t> 1979–1989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Sovjetunionen</a:t>
            </a:r>
            <a:r>
              <a:rPr lang="fi-FI" dirty="0" smtClean="0"/>
              <a:t> </a:t>
            </a:r>
            <a:r>
              <a:rPr lang="fi-FI" dirty="0" err="1" smtClean="0"/>
              <a:t>invaderade</a:t>
            </a:r>
            <a:r>
              <a:rPr lang="fi-FI" dirty="0" smtClean="0"/>
              <a:t> </a:t>
            </a:r>
            <a:r>
              <a:rPr lang="fi-FI" dirty="0" err="1" smtClean="0"/>
              <a:t>Afghanistan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u="sng" dirty="0" err="1" smtClean="0"/>
              <a:t>stöda</a:t>
            </a:r>
            <a:r>
              <a:rPr lang="fi-FI" u="sng" dirty="0" smtClean="0"/>
              <a:t> </a:t>
            </a:r>
            <a:r>
              <a:rPr lang="fi-FI" u="sng" dirty="0" err="1" smtClean="0"/>
              <a:t>den</a:t>
            </a:r>
            <a:r>
              <a:rPr lang="fi-FI" u="sng" dirty="0" smtClean="0"/>
              <a:t> </a:t>
            </a:r>
            <a:r>
              <a:rPr lang="fi-FI" u="sng" dirty="0" err="1" smtClean="0"/>
              <a:t>kommunistiska</a:t>
            </a:r>
            <a:r>
              <a:rPr lang="fi-FI" u="sng" dirty="0" smtClean="0"/>
              <a:t> </a:t>
            </a:r>
            <a:r>
              <a:rPr lang="fi-FI" u="sng" dirty="0" err="1" smtClean="0"/>
              <a:t>regeringen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nationalister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islamtrogna</a:t>
            </a:r>
            <a:r>
              <a:rPr lang="fi-FI" dirty="0" smtClean="0"/>
              <a:t> </a:t>
            </a:r>
            <a:r>
              <a:rPr lang="fi-FI" dirty="0" err="1" smtClean="0"/>
              <a:t>grupper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Sovjetunionen</a:t>
            </a:r>
            <a:r>
              <a:rPr lang="fi-FI" dirty="0" smtClean="0"/>
              <a:t> </a:t>
            </a:r>
            <a:r>
              <a:rPr lang="fi-FI" dirty="0" err="1" smtClean="0"/>
              <a:t>drog</a:t>
            </a:r>
            <a:r>
              <a:rPr lang="fi-FI" dirty="0" smtClean="0"/>
              <a:t>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trupper</a:t>
            </a:r>
            <a:r>
              <a:rPr lang="fi-FI" dirty="0" smtClean="0"/>
              <a:t> </a:t>
            </a:r>
            <a:r>
              <a:rPr lang="fi-FI" dirty="0" err="1" smtClean="0"/>
              <a:t>ur</a:t>
            </a:r>
            <a:r>
              <a:rPr lang="fi-FI" dirty="0" smtClean="0"/>
              <a:t> landet </a:t>
            </a:r>
            <a:r>
              <a:rPr lang="fi-FI" dirty="0" err="1" smtClean="0"/>
              <a:t>år</a:t>
            </a:r>
            <a:r>
              <a:rPr lang="fi-FI" dirty="0" smtClean="0"/>
              <a:t> 1989 </a:t>
            </a: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ha </a:t>
            </a:r>
            <a:r>
              <a:rPr lang="fi-FI" dirty="0" err="1" smtClean="0"/>
              <a:t>lidit</a:t>
            </a:r>
            <a:r>
              <a:rPr lang="fi-FI" dirty="0" smtClean="0"/>
              <a:t> </a:t>
            </a:r>
            <a:r>
              <a:rPr lang="fi-FI" dirty="0" err="1" smtClean="0"/>
              <a:t>nederlag</a:t>
            </a:r>
            <a:r>
              <a:rPr lang="fi-FI" dirty="0" smtClean="0"/>
              <a:t> i </a:t>
            </a:r>
            <a:r>
              <a:rPr lang="fi-FI" dirty="0" err="1" smtClean="0"/>
              <a:t>kriget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8650"/>
            <a:ext cx="3048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19337"/>
            <a:ext cx="4200525" cy="2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36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fi-FI" dirty="0" err="1" smtClean="0"/>
              <a:t>Vardag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nöjesliv</a:t>
            </a:r>
            <a:r>
              <a:rPr lang="fi-FI" dirty="0" smtClean="0"/>
              <a:t> </a:t>
            </a:r>
            <a:r>
              <a:rPr lang="fi-FI" dirty="0" err="1" smtClean="0"/>
              <a:t>mitt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kalla </a:t>
            </a:r>
            <a:r>
              <a:rPr lang="fi-FI" dirty="0" err="1" smtClean="0"/>
              <a:t>kriget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846320" cy="34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0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fi-FI" dirty="0" err="1" smtClean="0"/>
              <a:t>Sovjetunionen</a:t>
            </a:r>
            <a:r>
              <a:rPr lang="fi-FI" dirty="0" smtClean="0"/>
              <a:t> – </a:t>
            </a:r>
            <a:r>
              <a:rPr lang="fi-FI" dirty="0" err="1" smtClean="0"/>
              <a:t>kommuniststat</a:t>
            </a:r>
            <a:r>
              <a:rPr lang="fi-FI" dirty="0" smtClean="0"/>
              <a:t> </a:t>
            </a:r>
            <a:r>
              <a:rPr lang="fi-FI" dirty="0" err="1" smtClean="0"/>
              <a:t>nummer</a:t>
            </a:r>
            <a:r>
              <a:rPr lang="fi-FI" dirty="0" smtClean="0"/>
              <a:t> ett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u="sng" dirty="0" err="1" smtClean="0"/>
              <a:t>Planekonomi</a:t>
            </a:r>
            <a:r>
              <a:rPr lang="fi-FI" dirty="0" smtClean="0"/>
              <a:t> – </a:t>
            </a:r>
            <a:r>
              <a:rPr lang="fi-FI" dirty="0" err="1" smtClean="0"/>
              <a:t>femårsplaner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Staten </a:t>
            </a:r>
            <a:r>
              <a:rPr lang="fi-FI" u="sng" dirty="0" err="1" smtClean="0"/>
              <a:t>ägde</a:t>
            </a:r>
            <a:r>
              <a:rPr lang="fi-FI" u="sng" dirty="0" smtClean="0"/>
              <a:t> alla </a:t>
            </a:r>
            <a:r>
              <a:rPr lang="fi-FI" u="sng" dirty="0" err="1" smtClean="0"/>
              <a:t>fabriker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tog</a:t>
            </a:r>
            <a:r>
              <a:rPr lang="fi-FI" dirty="0" smtClean="0"/>
              <a:t> </a:t>
            </a:r>
            <a:r>
              <a:rPr lang="fi-FI" dirty="0" err="1" smtClean="0"/>
              <a:t>hem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u="sng" dirty="0" err="1" smtClean="0"/>
              <a:t>vinst</a:t>
            </a:r>
            <a:endParaRPr lang="fi-FI" u="sng" dirty="0" smtClean="0"/>
          </a:p>
          <a:p>
            <a:endParaRPr lang="fi-FI" u="sng" dirty="0"/>
          </a:p>
          <a:p>
            <a:r>
              <a:rPr lang="fi-FI" u="sng" dirty="0" err="1" smtClean="0"/>
              <a:t>Diktatur</a:t>
            </a:r>
            <a:r>
              <a:rPr lang="fi-FI" dirty="0" smtClean="0"/>
              <a:t> </a:t>
            </a:r>
            <a:r>
              <a:rPr lang="fi-FI" dirty="0" err="1" smtClean="0"/>
              <a:t>där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höll</a:t>
            </a:r>
            <a:r>
              <a:rPr lang="fi-FI" dirty="0" smtClean="0"/>
              <a:t> </a:t>
            </a:r>
            <a:r>
              <a:rPr lang="fi-FI" dirty="0" err="1" smtClean="0"/>
              <a:t>fast</a:t>
            </a:r>
            <a:r>
              <a:rPr lang="fi-FI" dirty="0" smtClean="0"/>
              <a:t> </a:t>
            </a:r>
            <a:r>
              <a:rPr lang="fi-FI" dirty="0" err="1" smtClean="0"/>
              <a:t>vid</a:t>
            </a:r>
            <a:r>
              <a:rPr lang="fi-FI" dirty="0" smtClean="0"/>
              <a:t> </a:t>
            </a:r>
            <a:r>
              <a:rPr lang="fi-FI" u="sng" dirty="0" err="1" smtClean="0"/>
              <a:t>socialismen</a:t>
            </a:r>
            <a:endParaRPr lang="fi-FI" u="sng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5904656" cy="206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7350"/>
            <a:ext cx="2570988" cy="17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fi-FI" dirty="0" smtClean="0"/>
              <a:t>USA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2376264"/>
          </a:xfrm>
        </p:spPr>
        <p:txBody>
          <a:bodyPr>
            <a:normAutofit lnSpcReduction="10000"/>
          </a:bodyPr>
          <a:lstStyle/>
          <a:p>
            <a:r>
              <a:rPr lang="fi-FI" u="sng" dirty="0" err="1" smtClean="0"/>
              <a:t>Marknadsekonomi</a:t>
            </a:r>
            <a:r>
              <a:rPr lang="fi-FI" dirty="0" smtClean="0"/>
              <a:t> – </a:t>
            </a:r>
            <a:r>
              <a:rPr lang="fi-FI" dirty="0" err="1" smtClean="0"/>
              <a:t>frihet</a:t>
            </a:r>
            <a:r>
              <a:rPr lang="fi-FI" dirty="0" smtClean="0"/>
              <a:t> </a:t>
            </a:r>
            <a:r>
              <a:rPr lang="fi-FI" dirty="0" err="1" smtClean="0"/>
              <a:t>inom</a:t>
            </a:r>
            <a:r>
              <a:rPr lang="fi-FI" dirty="0" smtClean="0"/>
              <a:t> </a:t>
            </a:r>
            <a:r>
              <a:rPr lang="fi-FI" dirty="0" err="1" smtClean="0"/>
              <a:t>näringslivet</a:t>
            </a:r>
            <a:endParaRPr lang="fi-FI" dirty="0" smtClean="0"/>
          </a:p>
          <a:p>
            <a:endParaRPr lang="fi-FI" dirty="0"/>
          </a:p>
          <a:p>
            <a:r>
              <a:rPr lang="fi-FI" u="sng" dirty="0" err="1" smtClean="0"/>
              <a:t>Demokrati</a:t>
            </a:r>
            <a:r>
              <a:rPr lang="fi-FI" dirty="0" smtClean="0"/>
              <a:t> – </a:t>
            </a:r>
            <a:r>
              <a:rPr lang="fi-FI" dirty="0" err="1" smtClean="0"/>
              <a:t>minoriteter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det </a:t>
            </a:r>
            <a:r>
              <a:rPr lang="fi-FI" dirty="0" err="1" smtClean="0"/>
              <a:t>dock</a:t>
            </a:r>
            <a:r>
              <a:rPr lang="fi-FI" dirty="0" smtClean="0"/>
              <a:t> </a:t>
            </a:r>
            <a:r>
              <a:rPr lang="fi-FI" dirty="0" err="1" smtClean="0"/>
              <a:t>länge</a:t>
            </a:r>
            <a:r>
              <a:rPr lang="fi-FI" dirty="0" smtClean="0"/>
              <a:t> </a:t>
            </a:r>
            <a:r>
              <a:rPr lang="fi-FI" dirty="0" err="1" smtClean="0"/>
              <a:t>illa</a:t>
            </a:r>
            <a:r>
              <a:rPr lang="fi-FI" dirty="0" smtClean="0"/>
              <a:t> </a:t>
            </a:r>
            <a:r>
              <a:rPr lang="fi-FI" dirty="0" err="1" smtClean="0"/>
              <a:t>ställt</a:t>
            </a:r>
            <a:r>
              <a:rPr lang="fi-FI" dirty="0" smtClean="0"/>
              <a:t> i landet</a:t>
            </a:r>
          </a:p>
          <a:p>
            <a:endParaRPr lang="fi-FI" dirty="0"/>
          </a:p>
          <a:p>
            <a:r>
              <a:rPr lang="fi-FI" u="sng" dirty="0" err="1" smtClean="0"/>
              <a:t>Högre</a:t>
            </a:r>
            <a:r>
              <a:rPr lang="fi-FI" u="sng" dirty="0" smtClean="0"/>
              <a:t> </a:t>
            </a:r>
            <a:r>
              <a:rPr lang="fi-FI" u="sng" dirty="0" err="1" smtClean="0"/>
              <a:t>levnadsstandard</a:t>
            </a:r>
            <a:r>
              <a:rPr lang="fi-FI" dirty="0" smtClean="0"/>
              <a:t> </a:t>
            </a:r>
            <a:r>
              <a:rPr lang="fi-FI" dirty="0" err="1" smtClean="0"/>
              <a:t>än</a:t>
            </a:r>
            <a:r>
              <a:rPr lang="fi-FI" dirty="0" smtClean="0"/>
              <a:t> i </a:t>
            </a:r>
            <a:r>
              <a:rPr lang="fi-FI" dirty="0" err="1" smtClean="0"/>
              <a:t>Sovjetunionen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32" y="4180656"/>
            <a:ext cx="4286250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5412"/>
            <a:ext cx="4452938" cy="30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01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Kalla 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7272808" cy="4873752"/>
          </a:xfrm>
        </p:spPr>
        <p:txBody>
          <a:bodyPr/>
          <a:lstStyle/>
          <a:p>
            <a:r>
              <a:rPr lang="sv-FI" dirty="0" smtClean="0"/>
              <a:t>Maktkamp mellan </a:t>
            </a:r>
            <a:r>
              <a:rPr lang="sv-FI" u="sng" dirty="0" smtClean="0"/>
              <a:t>USA</a:t>
            </a:r>
            <a:r>
              <a:rPr lang="sv-FI" dirty="0" smtClean="0"/>
              <a:t> och </a:t>
            </a:r>
            <a:r>
              <a:rPr lang="sv-FI" u="sng" dirty="0" smtClean="0"/>
              <a:t>Sovjetunionen</a:t>
            </a:r>
            <a:r>
              <a:rPr lang="sv-FI" dirty="0" smtClean="0"/>
              <a:t> och deras </a:t>
            </a:r>
            <a:r>
              <a:rPr lang="sv-FI" u="sng" dirty="0" smtClean="0"/>
              <a:t>respektive allierade</a:t>
            </a:r>
          </a:p>
          <a:p>
            <a:pPr lvl="1"/>
            <a:endParaRPr lang="sv-FI" u="sng" dirty="0" smtClean="0"/>
          </a:p>
          <a:p>
            <a:pPr lvl="1"/>
            <a:r>
              <a:rPr lang="sv-FI" dirty="0" smtClean="0"/>
              <a:t>USA – allierade i </a:t>
            </a:r>
            <a:r>
              <a:rPr lang="sv-FI" u="sng" dirty="0" smtClean="0"/>
              <a:t>Västeuropa</a:t>
            </a:r>
            <a:r>
              <a:rPr lang="sv-FI" dirty="0" smtClean="0"/>
              <a:t> (demokratiska stater)</a:t>
            </a:r>
          </a:p>
          <a:p>
            <a:pPr lvl="1"/>
            <a:r>
              <a:rPr lang="sv-FI" dirty="0" smtClean="0"/>
              <a:t>Sovjetunionen – allierade i </a:t>
            </a:r>
            <a:r>
              <a:rPr lang="sv-FI" u="sng" dirty="0" smtClean="0"/>
              <a:t>Östeuropa</a:t>
            </a:r>
            <a:r>
              <a:rPr lang="sv-FI" dirty="0" smtClean="0"/>
              <a:t> (kommunistiska folkdemokratier)</a:t>
            </a:r>
          </a:p>
          <a:p>
            <a:pPr>
              <a:buNone/>
            </a:pPr>
            <a:endParaRPr lang="sv-FI" dirty="0" smtClean="0"/>
          </a:p>
          <a:p>
            <a:r>
              <a:rPr lang="sv-FI" u="sng" dirty="0" smtClean="0"/>
              <a:t>Upprustningen</a:t>
            </a:r>
            <a:r>
              <a:rPr lang="sv-FI" dirty="0" smtClean="0"/>
              <a:t> stark och </a:t>
            </a:r>
            <a:r>
              <a:rPr lang="sv-FI" u="sng" dirty="0" smtClean="0"/>
              <a:t>atomvapen</a:t>
            </a:r>
            <a:r>
              <a:rPr lang="sv-FI" dirty="0" smtClean="0"/>
              <a:t> viktiga -&gt; </a:t>
            </a:r>
            <a:r>
              <a:rPr lang="sv-FI" u="sng" dirty="0" smtClean="0"/>
              <a:t>terrorbalans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Också tävlan inom andra områden, t.ex. </a:t>
            </a:r>
            <a:r>
              <a:rPr lang="sv-FI" u="sng" dirty="0" smtClean="0"/>
              <a:t>rymden</a:t>
            </a:r>
            <a:endParaRPr lang="sv-FI" u="sng" dirty="0"/>
          </a:p>
        </p:txBody>
      </p:sp>
      <p:pic>
        <p:nvPicPr>
          <p:cNvPr id="4" name="Bildobjekt 3" descr="Iron_Curtain_Fina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869160"/>
            <a:ext cx="1595438" cy="16656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092" y="0"/>
            <a:ext cx="2692908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Uppg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Läs</a:t>
            </a:r>
            <a:r>
              <a:rPr lang="fi-FI" dirty="0" smtClean="0"/>
              <a:t> s.106-113</a:t>
            </a:r>
          </a:p>
          <a:p>
            <a:endParaRPr lang="fi-FI" dirty="0"/>
          </a:p>
          <a:p>
            <a:r>
              <a:rPr lang="fi-FI" dirty="0" err="1" smtClean="0"/>
              <a:t>Gör</a:t>
            </a:r>
            <a:r>
              <a:rPr lang="fi-FI" dirty="0" smtClean="0"/>
              <a:t> </a:t>
            </a:r>
            <a:r>
              <a:rPr lang="fi-FI" dirty="0" err="1" smtClean="0"/>
              <a:t>uppg</a:t>
            </a:r>
            <a:r>
              <a:rPr lang="fi-FI" dirty="0" smtClean="0"/>
              <a:t>. 1-4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186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Kalla kriget tar slut</a:t>
            </a:r>
            <a:endParaRPr lang="sv-FI" dirty="0"/>
          </a:p>
        </p:txBody>
      </p:sp>
      <p:pic>
        <p:nvPicPr>
          <p:cNvPr id="4" name="Platshållare för innehåll 3" descr="Reagan_and_Gorbachev_hold_discussions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160014" cy="2126933"/>
          </a:xfrm>
        </p:spPr>
      </p:pic>
      <p:pic>
        <p:nvPicPr>
          <p:cNvPr id="5" name="Bildobjekt 4" descr="berlin_wall_rect.jpg.opt660x440o0,0s660x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546737" cy="2268478"/>
          </a:xfrm>
          <a:prstGeom prst="rect">
            <a:avLst/>
          </a:prstGeom>
        </p:spPr>
      </p:pic>
      <p:pic>
        <p:nvPicPr>
          <p:cNvPr id="6" name="Bildobjekt 5" descr="karta_ryssland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714750" cy="2200275"/>
          </a:xfrm>
          <a:prstGeom prst="rect">
            <a:avLst/>
          </a:prstGeom>
        </p:spPr>
      </p:pic>
      <p:pic>
        <p:nvPicPr>
          <p:cNvPr id="7" name="Bildobjekt 6" descr="European-Union-map-2013-from-europaeu-e1393721006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131945"/>
            <a:ext cx="3857625" cy="272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sv-FI" dirty="0" smtClean="0"/>
              <a:t>Stjärnornas krig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sv-FI" dirty="0" smtClean="0"/>
              <a:t>Efter Kubakrisen rådde </a:t>
            </a:r>
            <a:r>
              <a:rPr lang="sv-FI" u="sng" dirty="0" smtClean="0"/>
              <a:t>avspänningspolitik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1980: </a:t>
            </a:r>
            <a:r>
              <a:rPr lang="sv-FI" u="sng" dirty="0" smtClean="0"/>
              <a:t>Ronald Reagan</a:t>
            </a:r>
            <a:r>
              <a:rPr lang="sv-FI" dirty="0" smtClean="0"/>
              <a:t> valdes till president i USA</a:t>
            </a:r>
            <a:endParaRPr lang="sv-FI" dirty="0" smtClean="0"/>
          </a:p>
          <a:p>
            <a:pPr lvl="1"/>
            <a:r>
              <a:rPr lang="sv-FI" u="sng" dirty="0" smtClean="0"/>
              <a:t>Upprustning</a:t>
            </a:r>
          </a:p>
          <a:p>
            <a:pPr lvl="1"/>
            <a:r>
              <a:rPr lang="sv-FI" u="sng" dirty="0" smtClean="0"/>
              <a:t>”Stjärnornas krig”</a:t>
            </a:r>
          </a:p>
          <a:p>
            <a:pPr lvl="1"/>
            <a:endParaRPr lang="sv-FI" u="sng" dirty="0" smtClean="0"/>
          </a:p>
          <a:p>
            <a:r>
              <a:rPr lang="sv-FI" dirty="0" smtClean="0">
                <a:sym typeface="Wingdings" pitchFamily="2" charset="2"/>
              </a:rPr>
              <a:t> Sovjetunionens ekonomi </a:t>
            </a:r>
            <a:r>
              <a:rPr lang="sv-FI" u="sng" dirty="0" smtClean="0">
                <a:sym typeface="Wingdings" pitchFamily="2" charset="2"/>
              </a:rPr>
              <a:t>klarade inte upprustningen</a:t>
            </a:r>
            <a:endParaRPr lang="sv-FI" u="sng" dirty="0"/>
          </a:p>
        </p:txBody>
      </p:sp>
      <p:pic>
        <p:nvPicPr>
          <p:cNvPr id="4" name="Bildobjekt 3" descr="tumblr_inline_namf2i5xHM1qcqp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645024"/>
            <a:ext cx="22860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Gorbatjov – en modern sovjetledare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Valdes till Sovjetunionens ledare år 1985</a:t>
            </a:r>
          </a:p>
          <a:p>
            <a:endParaRPr lang="sv-FI" dirty="0" smtClean="0"/>
          </a:p>
          <a:p>
            <a:r>
              <a:rPr lang="sv-FI" dirty="0" smtClean="0"/>
              <a:t>Ville </a:t>
            </a:r>
            <a:r>
              <a:rPr lang="sv-FI" u="sng" dirty="0" smtClean="0"/>
              <a:t>reformera</a:t>
            </a:r>
            <a:r>
              <a:rPr lang="sv-FI" dirty="0" smtClean="0"/>
              <a:t> Sovjetunionen</a:t>
            </a:r>
          </a:p>
          <a:p>
            <a:pPr lvl="1"/>
            <a:r>
              <a:rPr lang="sv-FI" u="sng" dirty="0" smtClean="0"/>
              <a:t>Marknadsekonomi</a:t>
            </a:r>
          </a:p>
          <a:p>
            <a:pPr lvl="1"/>
            <a:r>
              <a:rPr lang="sv-FI" u="sng" dirty="0" smtClean="0"/>
              <a:t>Yttrandefrihet</a:t>
            </a:r>
            <a:r>
              <a:rPr lang="sv-FI" dirty="0" smtClean="0"/>
              <a:t> </a:t>
            </a:r>
            <a:r>
              <a:rPr lang="sv-FI" dirty="0" smtClean="0">
                <a:sym typeface="Wingdings" pitchFamily="2" charset="2"/>
              </a:rPr>
              <a:t> kritik!</a:t>
            </a:r>
            <a:endParaRPr lang="sv-FI" u="sng" dirty="0"/>
          </a:p>
        </p:txBody>
      </p:sp>
      <p:pic>
        <p:nvPicPr>
          <p:cNvPr id="4" name="Bildobjekt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77072"/>
            <a:ext cx="4000500" cy="252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Östeuropa befrias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Problem i Sovjetunionen </a:t>
            </a:r>
            <a:r>
              <a:rPr lang="sv-FI" dirty="0" smtClean="0">
                <a:sym typeface="Wingdings" pitchFamily="2" charset="2"/>
              </a:rPr>
              <a:t> </a:t>
            </a:r>
            <a:r>
              <a:rPr lang="sv-FI" u="sng" dirty="0" smtClean="0">
                <a:sym typeface="Wingdings" pitchFamily="2" charset="2"/>
              </a:rPr>
              <a:t>kedjereaktion</a:t>
            </a:r>
            <a:r>
              <a:rPr lang="sv-FI" dirty="0" smtClean="0">
                <a:sym typeface="Wingdings" pitchFamily="2" charset="2"/>
              </a:rPr>
              <a:t> i de östeuropeiska folkdemokratierna</a:t>
            </a:r>
          </a:p>
          <a:p>
            <a:pPr lvl="1"/>
            <a:r>
              <a:rPr lang="sv-FI" u="sng" dirty="0" smtClean="0">
                <a:sym typeface="Wingdings" pitchFamily="2" charset="2"/>
              </a:rPr>
              <a:t>Fria val</a:t>
            </a:r>
          </a:p>
          <a:p>
            <a:pPr lvl="1"/>
            <a:r>
              <a:rPr lang="sv-FI" dirty="0" smtClean="0">
                <a:sym typeface="Wingdings" pitchFamily="2" charset="2"/>
              </a:rPr>
              <a:t>Kommunismen </a:t>
            </a:r>
            <a:r>
              <a:rPr lang="sv-FI" u="sng" dirty="0" smtClean="0">
                <a:sym typeface="Wingdings" pitchFamily="2" charset="2"/>
              </a:rPr>
              <a:t>övergavs</a:t>
            </a:r>
          </a:p>
          <a:p>
            <a:pPr lvl="1"/>
            <a:r>
              <a:rPr lang="sv-FI" dirty="0" smtClean="0">
                <a:sym typeface="Wingdings" pitchFamily="2" charset="2"/>
              </a:rPr>
              <a:t>Berlinmuren revs 1989  Tyskland </a:t>
            </a:r>
            <a:r>
              <a:rPr lang="sv-FI" u="sng" dirty="0" smtClean="0">
                <a:sym typeface="Wingdings" pitchFamily="2" charset="2"/>
              </a:rPr>
              <a:t>enades</a:t>
            </a:r>
            <a:r>
              <a:rPr lang="sv-FI" dirty="0" smtClean="0">
                <a:sym typeface="Wingdings" pitchFamily="2" charset="2"/>
              </a:rPr>
              <a:t> 1990</a:t>
            </a:r>
          </a:p>
        </p:txBody>
      </p:sp>
      <p:pic>
        <p:nvPicPr>
          <p:cNvPr id="4" name="Bildobjekt 3" descr="18-23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3291840" cy="2263140"/>
          </a:xfrm>
          <a:prstGeom prst="rect">
            <a:avLst/>
          </a:prstGeom>
        </p:spPr>
      </p:pic>
      <p:pic>
        <p:nvPicPr>
          <p:cNvPr id="5" name="Bildobjekt 4" descr="Bundesarchiv_Bild_183-1990-1003-400,_Berlin,_deutsche_Vereinigung,_vor_dem_Reichs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50088"/>
            <a:ext cx="4696968" cy="3107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Uppg.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Varför kollapsade sovjetunionen år 1991?</a:t>
            </a:r>
          </a:p>
          <a:p>
            <a:endParaRPr lang="sv-FI" dirty="0" smtClean="0"/>
          </a:p>
          <a:p>
            <a:r>
              <a:rPr lang="sv-FI" dirty="0" smtClean="0"/>
              <a:t>Vilka länder har uppstått efter Sovjetunionens fall?</a:t>
            </a:r>
            <a:endParaRPr lang="sv-FI" dirty="0"/>
          </a:p>
        </p:txBody>
      </p:sp>
      <p:pic>
        <p:nvPicPr>
          <p:cNvPr id="4" name="Bildobjekt 3" descr="len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40968"/>
            <a:ext cx="2773680" cy="337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Järnridån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/>
          <a:lstStyle/>
          <a:p>
            <a:r>
              <a:rPr lang="fi-FI" u="sng" dirty="0" err="1" smtClean="0"/>
              <a:t>Illustrerande</a:t>
            </a:r>
            <a:r>
              <a:rPr lang="fi-FI" dirty="0" smtClean="0"/>
              <a:t> </a:t>
            </a:r>
            <a:r>
              <a:rPr lang="fi-FI" dirty="0" err="1" smtClean="0"/>
              <a:t>namn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linje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skilde</a:t>
            </a:r>
            <a:r>
              <a:rPr lang="fi-FI" dirty="0" smtClean="0"/>
              <a:t> de </a:t>
            </a:r>
            <a:r>
              <a:rPr lang="fi-FI" u="sng" dirty="0" err="1" smtClean="0"/>
              <a:t>kommunistiska</a:t>
            </a:r>
            <a:r>
              <a:rPr lang="fi-FI" u="sng" dirty="0" smtClean="0"/>
              <a:t> </a:t>
            </a:r>
            <a:r>
              <a:rPr lang="fi-FI" u="sng" dirty="0" err="1" smtClean="0"/>
              <a:t>östeuropeiska</a:t>
            </a:r>
            <a:r>
              <a:rPr lang="fi-FI" u="sng" dirty="0" smtClean="0"/>
              <a:t> </a:t>
            </a:r>
            <a:r>
              <a:rPr lang="fi-FI" u="sng" dirty="0" err="1" smtClean="0"/>
              <a:t>länderna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de </a:t>
            </a:r>
            <a:r>
              <a:rPr lang="fi-FI" u="sng" dirty="0" err="1" smtClean="0"/>
              <a:t>demokratiska</a:t>
            </a:r>
            <a:r>
              <a:rPr lang="fi-FI" u="sng" dirty="0" smtClean="0"/>
              <a:t> </a:t>
            </a:r>
            <a:r>
              <a:rPr lang="fi-FI" u="sng" dirty="0" err="1" smtClean="0"/>
              <a:t>västeuropeiska</a:t>
            </a:r>
            <a:r>
              <a:rPr lang="fi-FI" u="sng" dirty="0" smtClean="0"/>
              <a:t> </a:t>
            </a:r>
            <a:r>
              <a:rPr lang="fi-FI" u="sng" dirty="0" err="1" smtClean="0"/>
              <a:t>länderna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varandra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32194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9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Kriser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060119" cy="348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40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Berlinblockaden</a:t>
            </a:r>
            <a:r>
              <a:rPr lang="fi-FI" dirty="0" smtClean="0"/>
              <a:t> 1948–1949</a:t>
            </a: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138" y="2125751"/>
            <a:ext cx="3645724" cy="382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7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Byggandet</a:t>
            </a:r>
            <a:r>
              <a:rPr lang="fi-FI" dirty="0" smtClean="0"/>
              <a:t> av berlinmuren 1961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2679"/>
            <a:ext cx="2962913" cy="1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2838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58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Koreakriget</a:t>
            </a:r>
            <a:r>
              <a:rPr lang="fi-FI" dirty="0" smtClean="0"/>
              <a:t> 1950–1953</a:t>
            </a:r>
            <a:endParaRPr lang="fi-F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191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20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Kubakrisen</a:t>
            </a:r>
            <a:r>
              <a:rPr lang="fi-FI" dirty="0" smtClean="0"/>
              <a:t> 1962</a:t>
            </a:r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261135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4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Vietnamkriget</a:t>
            </a:r>
            <a:r>
              <a:rPr lang="fi-FI" dirty="0"/>
              <a:t> </a:t>
            </a:r>
            <a:r>
              <a:rPr lang="fi-FI" dirty="0" smtClean="0"/>
              <a:t>1955–1975</a:t>
            </a:r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983" y="2211102"/>
            <a:ext cx="5560034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6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401</Words>
  <Application>Microsoft Office PowerPoint</Application>
  <PresentationFormat>Bildspel på skärmen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Burspråk</vt:lpstr>
      <vt:lpstr>Kalla kriget</vt:lpstr>
      <vt:lpstr>Kalla kriget</vt:lpstr>
      <vt:lpstr>Järnridån</vt:lpstr>
      <vt:lpstr>Kriser</vt:lpstr>
      <vt:lpstr>Berlinblockaden 1948–1949</vt:lpstr>
      <vt:lpstr>Byggandet av berlinmuren 1961</vt:lpstr>
      <vt:lpstr>Koreakriget 1950–1953</vt:lpstr>
      <vt:lpstr>Kubakrisen 1962</vt:lpstr>
      <vt:lpstr>Vietnamkriget 1955–1975</vt:lpstr>
      <vt:lpstr>Kriget i Afghanistan 1979–1989</vt:lpstr>
      <vt:lpstr>Berlinblockaden 1948–1949</vt:lpstr>
      <vt:lpstr>Byggandet av berlinmuren 1961</vt:lpstr>
      <vt:lpstr>Koreakriget 1950–1953</vt:lpstr>
      <vt:lpstr>Kubakrisen 1962</vt:lpstr>
      <vt:lpstr>Vietnamkriget 1955–1975</vt:lpstr>
      <vt:lpstr>Kriget i afghanistan 1979–1989</vt:lpstr>
      <vt:lpstr>Vardag och nöjesliv mitt under kalla kriget</vt:lpstr>
      <vt:lpstr>Sovjetunionen – kommuniststat nummer ett</vt:lpstr>
      <vt:lpstr>USA</vt:lpstr>
      <vt:lpstr>Uppg.</vt:lpstr>
      <vt:lpstr>Kalla kriget tar slut</vt:lpstr>
      <vt:lpstr>Stjärnornas krig</vt:lpstr>
      <vt:lpstr>Gorbatjov – en modern sovjetledare</vt:lpstr>
      <vt:lpstr>Östeuropa befrias</vt:lpstr>
      <vt:lpstr>Uppg.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Kalla kriget</dc:title>
  <dc:creator>Christian</dc:creator>
  <cp:lastModifiedBy>Christian</cp:lastModifiedBy>
  <cp:revision>19</cp:revision>
  <dcterms:created xsi:type="dcterms:W3CDTF">2015-03-24T19:15:11Z</dcterms:created>
  <dcterms:modified xsi:type="dcterms:W3CDTF">2015-04-14T16:58:55Z</dcterms:modified>
</cp:coreProperties>
</file>