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Verdana" panose="020B0604030504040204" pitchFamily="34" charset="0"/>
      <p:regular r:id="rId15"/>
      <p:bold r:id="rId16"/>
      <p:italic r:id="rId17"/>
      <p:boldItalic r:id="rId18"/>
    </p:embeddedFont>
    <p:embeddedFont>
      <p:font typeface="Merriweather Sans" panose="020B0604020202020204" charset="0"/>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tti Kohi"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1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10-14T10:27:54.726" idx="2">
    <p:pos x="6000" y="100"/>
    <p:text>sama ongelma: tämä on heijastuksia, mutta tarkoitettu jaettavaksi</p:text>
  </p:cm>
  <p:cm authorId="0" dt="2019-10-14T10:27:54.726" idx="1">
    <p:pos x="6000" y="0"/>
    <p:text>Hioin pari pientä juttua, nyt minusta ok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 name="Shape 4"/>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a:t>
            </a:fld>
            <a:endParaRPr lang="fi-FI"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148141533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1</a:t>
            </a:fld>
            <a:endParaRPr lang="fi-FI" sz="1200" b="0" i="0" u="none" strike="noStrike" cap="none">
              <a:solidFill>
                <a:schemeClr val="dk1"/>
              </a:solidFill>
              <a:latin typeface="Merriweather Sans"/>
              <a:ea typeface="Merriweather Sans"/>
              <a:cs typeface="Merriweather Sans"/>
              <a:sym typeface="Merriweather Sans"/>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875305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159" name="Shape 159"/>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i-FI"/>
              <a:t>10</a:t>
            </a:fld>
            <a:endParaRPr lang="fi-FI"/>
          </a:p>
        </p:txBody>
      </p:sp>
    </p:spTree>
    <p:extLst>
      <p:ext uri="{BB962C8B-B14F-4D97-AF65-F5344CB8AC3E}">
        <p14:creationId xmlns:p14="http://schemas.microsoft.com/office/powerpoint/2010/main" val="3355126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i-FI"/>
              <a:t>11</a:t>
            </a:fld>
            <a:endParaRPr lang="fi-FI"/>
          </a:p>
        </p:txBody>
      </p:sp>
    </p:spTree>
    <p:extLst>
      <p:ext uri="{BB962C8B-B14F-4D97-AF65-F5344CB8AC3E}">
        <p14:creationId xmlns:p14="http://schemas.microsoft.com/office/powerpoint/2010/main" val="577810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176" name="Shape 176"/>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fi-FI"/>
              <a:t>12</a:t>
            </a:fld>
            <a:endParaRPr lang="fi-FI"/>
          </a:p>
        </p:txBody>
      </p:sp>
    </p:spTree>
    <p:extLst>
      <p:ext uri="{BB962C8B-B14F-4D97-AF65-F5344CB8AC3E}">
        <p14:creationId xmlns:p14="http://schemas.microsoft.com/office/powerpoint/2010/main" val="1136187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i-FI"/>
              <a:t>2</a:t>
            </a:fld>
            <a:endParaRPr lang="fi-FI"/>
          </a:p>
        </p:txBody>
      </p:sp>
    </p:spTree>
    <p:extLst>
      <p:ext uri="{BB962C8B-B14F-4D97-AF65-F5344CB8AC3E}">
        <p14:creationId xmlns:p14="http://schemas.microsoft.com/office/powerpoint/2010/main" val="4201453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100" name="Shape 100"/>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i-FI"/>
              <a:t>3</a:t>
            </a:fld>
            <a:endParaRPr lang="fi-FI"/>
          </a:p>
        </p:txBody>
      </p:sp>
    </p:spTree>
    <p:extLst>
      <p:ext uri="{BB962C8B-B14F-4D97-AF65-F5344CB8AC3E}">
        <p14:creationId xmlns:p14="http://schemas.microsoft.com/office/powerpoint/2010/main" val="1049527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0198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i-FI"/>
              <a:t>5</a:t>
            </a:fld>
            <a:endParaRPr lang="fi-FI"/>
          </a:p>
        </p:txBody>
      </p:sp>
    </p:spTree>
    <p:extLst>
      <p:ext uri="{BB962C8B-B14F-4D97-AF65-F5344CB8AC3E}">
        <p14:creationId xmlns:p14="http://schemas.microsoft.com/office/powerpoint/2010/main" val="207963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128" name="Shape 128"/>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i-FI"/>
              <a:t>6</a:t>
            </a:fld>
            <a:endParaRPr lang="fi-FI"/>
          </a:p>
        </p:txBody>
      </p:sp>
    </p:spTree>
    <p:extLst>
      <p:ext uri="{BB962C8B-B14F-4D97-AF65-F5344CB8AC3E}">
        <p14:creationId xmlns:p14="http://schemas.microsoft.com/office/powerpoint/2010/main" val="3550947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135" name="Shape 135"/>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i-FI"/>
              <a:t>7</a:t>
            </a:fld>
            <a:endParaRPr lang="fi-FI"/>
          </a:p>
        </p:txBody>
      </p:sp>
    </p:spTree>
    <p:extLst>
      <p:ext uri="{BB962C8B-B14F-4D97-AF65-F5344CB8AC3E}">
        <p14:creationId xmlns:p14="http://schemas.microsoft.com/office/powerpoint/2010/main" val="2506200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142" name="Shape 142"/>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i-FI"/>
              <a:t>8</a:t>
            </a:fld>
            <a:endParaRPr lang="fi-FI"/>
          </a:p>
        </p:txBody>
      </p:sp>
    </p:spTree>
    <p:extLst>
      <p:ext uri="{BB962C8B-B14F-4D97-AF65-F5344CB8AC3E}">
        <p14:creationId xmlns:p14="http://schemas.microsoft.com/office/powerpoint/2010/main" val="3257705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i-FI"/>
              <a:t>9</a:t>
            </a:fld>
            <a:endParaRPr lang="fi-FI"/>
          </a:p>
        </p:txBody>
      </p:sp>
    </p:spTree>
    <p:extLst>
      <p:ext uri="{BB962C8B-B14F-4D97-AF65-F5344CB8AC3E}">
        <p14:creationId xmlns:p14="http://schemas.microsoft.com/office/powerpoint/2010/main" val="55836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Tyhjä">
    <p:spTree>
      <p:nvGrpSpPr>
        <p:cNvPr id="1" name="Shape 14"/>
        <p:cNvGrpSpPr/>
        <p:nvPr/>
      </p:nvGrpSpPr>
      <p:grpSpPr>
        <a:xfrm>
          <a:off x="0" y="0"/>
          <a:ext cx="0" cy="0"/>
          <a:chOff x="0" y="0"/>
          <a:chExt cx="0" cy="0"/>
        </a:xfrm>
      </p:grpSpPr>
      <p:sp>
        <p:nvSpPr>
          <p:cNvPr id="15" name="Shape 1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16" name="Shape 1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17" name="Shape 1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Otsikko ja pystysuora teksti">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73" name="Shape 73"/>
          <p:cNvSpPr txBox="1">
            <a:spLocks noGrp="1"/>
          </p:cNvSpPr>
          <p:nvPr>
            <p:ph type="body" idx="1"/>
          </p:nvPr>
        </p:nvSpPr>
        <p:spPr>
          <a:xfrm rot="5400000">
            <a:off x="2324099" y="-38100"/>
            <a:ext cx="4495800" cy="77724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74" name="Shape 7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5" name="Shape 7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6" name="Shape 7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Pystysuora otsikko ja teksti">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552949" y="2190750"/>
            <a:ext cx="5867400" cy="1943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79" name="Shape 79"/>
          <p:cNvSpPr txBox="1">
            <a:spLocks noGrp="1"/>
          </p:cNvSpPr>
          <p:nvPr>
            <p:ph type="body" idx="1"/>
          </p:nvPr>
        </p:nvSpPr>
        <p:spPr>
          <a:xfrm rot="5400000">
            <a:off x="590549" y="323850"/>
            <a:ext cx="5867400" cy="56769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80" name="Shape 8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1" name="Shape 8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2" name="Shape 8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20" name="Shape 20"/>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21" name="Shape 2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2" name="Shape 2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3" name="Shape 2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26" name="Shape 2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1pPr>
            <a:lvl2pPr marL="457200" marR="0" lvl="1"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2pPr>
            <a:lvl3pPr marL="914400" marR="0" lvl="2"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3pPr>
            <a:lvl4pPr marL="1371600" marR="0" lvl="3"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4pPr>
            <a:lvl5pPr marL="1828800" marR="0" lvl="4"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5pPr>
            <a:lvl6pPr marL="2286000" marR="0" lvl="5"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6pPr>
            <a:lvl7pPr marL="2743200" marR="0" lvl="6"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7pPr>
            <a:lvl8pPr marL="3200400" marR="0" lvl="7"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8pPr>
            <a:lvl9pPr marL="3657600" marR="0" lvl="8"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7" name="Shape 2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8" name="Shape 2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9" name="Shape 2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Osan ylätunniste">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32" name="Shape 3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1pPr>
            <a:lvl2pPr marL="457200" marR="0" lvl="1" indent="0" algn="l"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2pPr>
            <a:lvl3pPr marL="914400" marR="0" lvl="2" indent="0" algn="l" rtl="0">
              <a:spcBef>
                <a:spcPts val="320"/>
              </a:spcBef>
              <a:spcAft>
                <a:spcPts val="0"/>
              </a:spcAft>
              <a:buClr>
                <a:schemeClr val="dk1"/>
              </a:buClr>
              <a:buFont typeface="Verdana"/>
              <a:buNone/>
              <a:defRPr sz="1600" b="0" i="0" u="none" strike="noStrike" cap="none">
                <a:solidFill>
                  <a:schemeClr val="dk1"/>
                </a:solidFill>
                <a:latin typeface="Verdana"/>
                <a:ea typeface="Verdana"/>
                <a:cs typeface="Verdana"/>
                <a:sym typeface="Verdana"/>
              </a:defRPr>
            </a:lvl3pPr>
            <a:lvl4pPr marL="1371600" marR="0" lvl="3"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4pPr>
            <a:lvl5pPr marL="1828800" marR="0" lvl="4"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5pPr>
            <a:lvl6pPr marL="2286000" marR="0" lvl="5"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6pPr>
            <a:lvl7pPr marL="2743200" marR="0" lvl="6"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7pPr>
            <a:lvl8pPr marL="3200400" marR="0" lvl="7"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8pPr>
            <a:lvl9pPr marL="3657600" marR="0" lvl="8"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9pPr>
          </a:lstStyle>
          <a:p>
            <a:endParaRPr/>
          </a:p>
        </p:txBody>
      </p:sp>
      <p:sp>
        <p:nvSpPr>
          <p:cNvPr id="33" name="Shape 3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34" name="Shape 3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35" name="Shape 3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38" name="Shape 38"/>
          <p:cNvSpPr txBox="1">
            <a:spLocks noGrp="1"/>
          </p:cNvSpPr>
          <p:nvPr>
            <p:ph type="body" idx="1"/>
          </p:nvPr>
        </p:nvSpPr>
        <p:spPr>
          <a:xfrm>
            <a:off x="685800" y="1600200"/>
            <a:ext cx="3809999" cy="4495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1pPr>
            <a:lvl2pPr marL="742950" marR="0" lvl="1" indent="-13335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39" name="Shape 39"/>
          <p:cNvSpPr txBox="1">
            <a:spLocks noGrp="1"/>
          </p:cNvSpPr>
          <p:nvPr>
            <p:ph type="body" idx="2"/>
          </p:nvPr>
        </p:nvSpPr>
        <p:spPr>
          <a:xfrm>
            <a:off x="4648200" y="1600200"/>
            <a:ext cx="3809999" cy="4495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1pPr>
            <a:lvl2pPr marL="742950" marR="0" lvl="1" indent="-13335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40" name="Shape 4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1" name="Shape 4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2" name="Shape 4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45" name="Shape 4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Verdana"/>
              <a:buNone/>
              <a:defRPr sz="2400" b="1" i="0" u="none" strike="noStrike" cap="none">
                <a:solidFill>
                  <a:schemeClr val="dk1"/>
                </a:solidFill>
                <a:latin typeface="Verdana"/>
                <a:ea typeface="Verdana"/>
                <a:cs typeface="Verdana"/>
                <a:sym typeface="Verdana"/>
              </a:defRPr>
            </a:lvl1pPr>
            <a:lvl2pPr marL="457200" marR="0" lvl="1" indent="0" algn="l" rtl="0">
              <a:spcBef>
                <a:spcPts val="400"/>
              </a:spcBef>
              <a:spcAft>
                <a:spcPts val="0"/>
              </a:spcAft>
              <a:buClr>
                <a:schemeClr val="dk1"/>
              </a:buClr>
              <a:buFont typeface="Verdana"/>
              <a:buNone/>
              <a:defRPr sz="2000" b="1" i="0" u="none" strike="noStrike" cap="none">
                <a:solidFill>
                  <a:schemeClr val="dk1"/>
                </a:solidFill>
                <a:latin typeface="Verdana"/>
                <a:ea typeface="Verdana"/>
                <a:cs typeface="Verdana"/>
                <a:sym typeface="Verdana"/>
              </a:defRPr>
            </a:lvl2pPr>
            <a:lvl3pPr marL="914400" marR="0" lvl="2" indent="0" algn="l" rtl="0">
              <a:spcBef>
                <a:spcPts val="360"/>
              </a:spcBef>
              <a:spcAft>
                <a:spcPts val="0"/>
              </a:spcAft>
              <a:buClr>
                <a:schemeClr val="dk1"/>
              </a:buClr>
              <a:buFont typeface="Verdana"/>
              <a:buNone/>
              <a:defRPr sz="1800" b="1" i="0" u="none" strike="noStrike" cap="none">
                <a:solidFill>
                  <a:schemeClr val="dk1"/>
                </a:solidFill>
                <a:latin typeface="Verdana"/>
                <a:ea typeface="Verdana"/>
                <a:cs typeface="Verdana"/>
                <a:sym typeface="Verdana"/>
              </a:defRPr>
            </a:lvl3pPr>
            <a:lvl4pPr marL="1371600" marR="0" lvl="3"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4pPr>
            <a:lvl5pPr marL="1828800" marR="0" lvl="4"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5pPr>
            <a:lvl6pPr marL="2286000" marR="0" lvl="5"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6pPr>
            <a:lvl7pPr marL="2743200" marR="0" lvl="6"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7pPr>
            <a:lvl8pPr marL="3200400" marR="0" lvl="7"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8pPr>
            <a:lvl9pPr marL="3657600" marR="0" lvl="8"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9pPr>
          </a:lstStyle>
          <a:p>
            <a:endParaRPr/>
          </a:p>
        </p:txBody>
      </p:sp>
      <p:sp>
        <p:nvSpPr>
          <p:cNvPr id="46" name="Shape 4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7" name="Shape 4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Verdana"/>
              <a:buNone/>
              <a:defRPr sz="2400" b="1" i="0" u="none" strike="noStrike" cap="none">
                <a:solidFill>
                  <a:schemeClr val="dk1"/>
                </a:solidFill>
                <a:latin typeface="Verdana"/>
                <a:ea typeface="Verdana"/>
                <a:cs typeface="Verdana"/>
                <a:sym typeface="Verdana"/>
              </a:defRPr>
            </a:lvl1pPr>
            <a:lvl2pPr marL="457200" marR="0" lvl="1" indent="0" algn="l" rtl="0">
              <a:spcBef>
                <a:spcPts val="400"/>
              </a:spcBef>
              <a:spcAft>
                <a:spcPts val="0"/>
              </a:spcAft>
              <a:buClr>
                <a:schemeClr val="dk1"/>
              </a:buClr>
              <a:buFont typeface="Verdana"/>
              <a:buNone/>
              <a:defRPr sz="2000" b="1" i="0" u="none" strike="noStrike" cap="none">
                <a:solidFill>
                  <a:schemeClr val="dk1"/>
                </a:solidFill>
                <a:latin typeface="Verdana"/>
                <a:ea typeface="Verdana"/>
                <a:cs typeface="Verdana"/>
                <a:sym typeface="Verdana"/>
              </a:defRPr>
            </a:lvl2pPr>
            <a:lvl3pPr marL="914400" marR="0" lvl="2" indent="0" algn="l" rtl="0">
              <a:spcBef>
                <a:spcPts val="360"/>
              </a:spcBef>
              <a:spcAft>
                <a:spcPts val="0"/>
              </a:spcAft>
              <a:buClr>
                <a:schemeClr val="dk1"/>
              </a:buClr>
              <a:buFont typeface="Verdana"/>
              <a:buNone/>
              <a:defRPr sz="1800" b="1" i="0" u="none" strike="noStrike" cap="none">
                <a:solidFill>
                  <a:schemeClr val="dk1"/>
                </a:solidFill>
                <a:latin typeface="Verdana"/>
                <a:ea typeface="Verdana"/>
                <a:cs typeface="Verdana"/>
                <a:sym typeface="Verdana"/>
              </a:defRPr>
            </a:lvl3pPr>
            <a:lvl4pPr marL="1371600" marR="0" lvl="3"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4pPr>
            <a:lvl5pPr marL="1828800" marR="0" lvl="4"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5pPr>
            <a:lvl6pPr marL="2286000" marR="0" lvl="5"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6pPr>
            <a:lvl7pPr marL="2743200" marR="0" lvl="6"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7pPr>
            <a:lvl8pPr marL="3200400" marR="0" lvl="7"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8pPr>
            <a:lvl9pPr marL="3657600" marR="0" lvl="8"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9pPr>
          </a:lstStyle>
          <a:p>
            <a:endParaRPr/>
          </a:p>
        </p:txBody>
      </p:sp>
      <p:sp>
        <p:nvSpPr>
          <p:cNvPr id="48" name="Shape 4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9" name="Shape 49"/>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0" name="Shape 5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1" name="Shape 5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54" name="Shape 5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5" name="Shape 5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6" name="Shape 5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tsikollinen sisältö">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Verdana"/>
              <a:buChar char="•"/>
              <a:defRPr sz="3200" b="0" i="0" u="none" strike="noStrike" cap="none">
                <a:solidFill>
                  <a:schemeClr val="dk1"/>
                </a:solidFill>
                <a:latin typeface="Verdana"/>
                <a:ea typeface="Verdana"/>
                <a:cs typeface="Verdana"/>
                <a:sym typeface="Verdana"/>
              </a:defRPr>
            </a:lvl1pPr>
            <a:lvl2pPr marL="742950" marR="0" lvl="1" indent="-10795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4pPr>
            <a:lvl5pPr marL="2057400" marR="0" lvl="4"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6pPr>
            <a:lvl7pPr marL="2971800" marR="0" lvl="6"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7pPr>
            <a:lvl8pPr marL="3429000" marR="0" lvl="7"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8pPr>
            <a:lvl9pPr marL="3886200" marR="0" lvl="8"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1pPr>
            <a:lvl2pPr marL="457200" marR="0" lvl="1" indent="0" algn="l" rtl="0">
              <a:spcBef>
                <a:spcPts val="240"/>
              </a:spcBef>
              <a:spcAft>
                <a:spcPts val="0"/>
              </a:spcAft>
              <a:buClr>
                <a:schemeClr val="dk1"/>
              </a:buClr>
              <a:buFont typeface="Verdana"/>
              <a:buNone/>
              <a:defRPr sz="1200" b="0" i="0" u="none" strike="noStrike" cap="none">
                <a:solidFill>
                  <a:schemeClr val="dk1"/>
                </a:solidFill>
                <a:latin typeface="Verdana"/>
                <a:ea typeface="Verdana"/>
                <a:cs typeface="Verdana"/>
                <a:sym typeface="Verdana"/>
              </a:defRPr>
            </a:lvl2pPr>
            <a:lvl3pPr marL="914400" marR="0" lvl="2" indent="0" algn="l" rtl="0">
              <a:spcBef>
                <a:spcPts val="200"/>
              </a:spcBef>
              <a:spcAft>
                <a:spcPts val="0"/>
              </a:spcAft>
              <a:buClr>
                <a:schemeClr val="dk1"/>
              </a:buClr>
              <a:buFont typeface="Verdana"/>
              <a:buNone/>
              <a:defRPr sz="1000" b="0" i="0" u="none" strike="noStrike" cap="none">
                <a:solidFill>
                  <a:schemeClr val="dk1"/>
                </a:solidFill>
                <a:latin typeface="Verdana"/>
                <a:ea typeface="Verdana"/>
                <a:cs typeface="Verdana"/>
                <a:sym typeface="Verdana"/>
              </a:defRPr>
            </a:lvl3pPr>
            <a:lvl4pPr marL="1371600" marR="0" lvl="3"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4pPr>
            <a:lvl5pPr marL="1828800" marR="0" lvl="4"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5pPr>
            <a:lvl6pPr marL="2286000" marR="0" lvl="5"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6pPr>
            <a:lvl7pPr marL="2743200" marR="0" lvl="6"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7pPr>
            <a:lvl8pPr marL="3200400" marR="0" lvl="7"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8pPr>
            <a:lvl9pPr marL="3657600" marR="0" lvl="8"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9pPr>
          </a:lstStyle>
          <a:p>
            <a:endParaRPr/>
          </a:p>
        </p:txBody>
      </p:sp>
      <p:sp>
        <p:nvSpPr>
          <p:cNvPr id="61" name="Shape 6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2" name="Shape 6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3" name="Shape 6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Otsikollinen kuva">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Verdana"/>
              <a:buNone/>
              <a:defRPr sz="3200" b="0" i="0" u="none" strike="noStrike" cap="none">
                <a:solidFill>
                  <a:schemeClr val="dk1"/>
                </a:solidFill>
                <a:latin typeface="Verdana"/>
                <a:ea typeface="Verdana"/>
                <a:cs typeface="Verdana"/>
                <a:sym typeface="Verdana"/>
              </a:defRPr>
            </a:lvl1pPr>
            <a:lvl2pPr marL="457200" marR="0" lvl="1" indent="0" algn="l" rtl="0">
              <a:spcBef>
                <a:spcPts val="560"/>
              </a:spcBef>
              <a:spcAft>
                <a:spcPts val="0"/>
              </a:spcAft>
              <a:buClr>
                <a:schemeClr val="dk1"/>
              </a:buClr>
              <a:buFont typeface="Verdana"/>
              <a:buNone/>
              <a:defRPr sz="2800" b="0" i="0" u="none" strike="noStrike" cap="none">
                <a:solidFill>
                  <a:schemeClr val="dk1"/>
                </a:solidFill>
                <a:latin typeface="Verdana"/>
                <a:ea typeface="Verdana"/>
                <a:cs typeface="Verdana"/>
                <a:sym typeface="Verdana"/>
              </a:defRPr>
            </a:lvl2pPr>
            <a:lvl3pPr marL="914400" marR="0" lvl="2" indent="0" algn="l" rtl="0">
              <a:spcBef>
                <a:spcPts val="480"/>
              </a:spcBef>
              <a:spcAft>
                <a:spcPts val="0"/>
              </a:spcAft>
              <a:buClr>
                <a:schemeClr val="dk1"/>
              </a:buClr>
              <a:buFont typeface="Verdana"/>
              <a:buNone/>
              <a:defRPr sz="2400" b="0" i="0" u="none" strike="noStrike" cap="none">
                <a:solidFill>
                  <a:schemeClr val="dk1"/>
                </a:solidFill>
                <a:latin typeface="Verdana"/>
                <a:ea typeface="Verdana"/>
                <a:cs typeface="Verdana"/>
                <a:sym typeface="Verdana"/>
              </a:defRPr>
            </a:lvl3pPr>
            <a:lvl4pPr marL="1371600" marR="0" lvl="3"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4pPr>
            <a:lvl5pPr marL="1828800" marR="0" lvl="4"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5pPr>
            <a:lvl6pPr marL="2286000" marR="0" lvl="5"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6pPr>
            <a:lvl7pPr marL="2743200" marR="0" lvl="6"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7pPr>
            <a:lvl8pPr marL="3200400" marR="0" lvl="7"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8pPr>
            <a:lvl9pPr marL="3657600" marR="0" lvl="8"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1pPr>
            <a:lvl2pPr marL="457200" marR="0" lvl="1" indent="0" algn="l" rtl="0">
              <a:spcBef>
                <a:spcPts val="240"/>
              </a:spcBef>
              <a:spcAft>
                <a:spcPts val="0"/>
              </a:spcAft>
              <a:buClr>
                <a:schemeClr val="dk1"/>
              </a:buClr>
              <a:buFont typeface="Verdana"/>
              <a:buNone/>
              <a:defRPr sz="1200" b="0" i="0" u="none" strike="noStrike" cap="none">
                <a:solidFill>
                  <a:schemeClr val="dk1"/>
                </a:solidFill>
                <a:latin typeface="Verdana"/>
                <a:ea typeface="Verdana"/>
                <a:cs typeface="Verdana"/>
                <a:sym typeface="Verdana"/>
              </a:defRPr>
            </a:lvl2pPr>
            <a:lvl3pPr marL="914400" marR="0" lvl="2" indent="0" algn="l" rtl="0">
              <a:spcBef>
                <a:spcPts val="200"/>
              </a:spcBef>
              <a:spcAft>
                <a:spcPts val="0"/>
              </a:spcAft>
              <a:buClr>
                <a:schemeClr val="dk1"/>
              </a:buClr>
              <a:buFont typeface="Verdana"/>
              <a:buNone/>
              <a:defRPr sz="1000" b="0" i="0" u="none" strike="noStrike" cap="none">
                <a:solidFill>
                  <a:schemeClr val="dk1"/>
                </a:solidFill>
                <a:latin typeface="Verdana"/>
                <a:ea typeface="Verdana"/>
                <a:cs typeface="Verdana"/>
                <a:sym typeface="Verdana"/>
              </a:defRPr>
            </a:lvl3pPr>
            <a:lvl4pPr marL="1371600" marR="0" lvl="3"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4pPr>
            <a:lvl5pPr marL="1828800" marR="0" lvl="4"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5pPr>
            <a:lvl6pPr marL="2286000" marR="0" lvl="5"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6pPr>
            <a:lvl7pPr marL="2743200" marR="0" lvl="6"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7pPr>
            <a:lvl8pPr marL="3200400" marR="0" lvl="7"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8pPr>
            <a:lvl9pPr marL="3657600" marR="0" lvl="8"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9pPr>
          </a:lstStyle>
          <a:p>
            <a:endParaRPr/>
          </a:p>
        </p:txBody>
      </p:sp>
      <p:sp>
        <p:nvSpPr>
          <p:cNvPr id="68" name="Shape 6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9" name="Shape 6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0" name="Shape 7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3">
            <a:alphaModFix/>
          </a:blip>
          <a:srcRect/>
          <a:stretch/>
        </p:blipFill>
        <p:spPr>
          <a:xfrm>
            <a:off x="-12000" y="-9000"/>
            <a:ext cx="9167999" cy="6876000"/>
          </a:xfrm>
          <a:prstGeom prst="rect">
            <a:avLst/>
          </a:prstGeom>
          <a:noFill/>
          <a:ln>
            <a:noFill/>
          </a:ln>
        </p:spPr>
      </p:pic>
      <p:sp>
        <p:nvSpPr>
          <p:cNvPr id="11" name="Shape 11"/>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12" name="Shape 12"/>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13" name="Shape 13"/>
          <p:cNvSpPr txBox="1"/>
          <p:nvPr/>
        </p:nvSpPr>
        <p:spPr>
          <a:xfrm>
            <a:off x="228600" y="6453335"/>
            <a:ext cx="3429000" cy="2746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i-FI" sz="1200" b="0" i="0" u="none" strike="noStrike" cap="none">
                <a:solidFill>
                  <a:srgbClr val="FFFFFF"/>
                </a:solidFill>
                <a:latin typeface="Verdana"/>
                <a:ea typeface="Verdana"/>
                <a:cs typeface="Verdana"/>
                <a:sym typeface="Verdana"/>
              </a:rPr>
              <a:t>Forum I</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ailymotion.com/video/xo3nio_bbc-ancient-rome-the-rise-and-fall-of-an-empire-1of6-caesar_lifestyl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a:stretch/>
        </p:blipFill>
        <p:spPr>
          <a:xfrm>
            <a:off x="-12000" y="-9000"/>
            <a:ext cx="9167999" cy="6876000"/>
          </a:xfrm>
          <a:prstGeom prst="rect">
            <a:avLst/>
          </a:prstGeom>
          <a:noFill/>
          <a:ln>
            <a:noFill/>
          </a:ln>
        </p:spPr>
      </p:pic>
      <p:sp>
        <p:nvSpPr>
          <p:cNvPr id="89" name="Shape 89"/>
          <p:cNvSpPr txBox="1"/>
          <p:nvPr/>
        </p:nvSpPr>
        <p:spPr>
          <a:xfrm>
            <a:off x="4267200" y="1981200"/>
            <a:ext cx="2607353" cy="155357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Verdana"/>
              <a:buNone/>
            </a:pPr>
            <a:r>
              <a:rPr lang="fi-FI" sz="2400" b="0" i="0" u="none" strike="noStrike" cap="none" dirty="0">
                <a:solidFill>
                  <a:schemeClr val="accent1"/>
                </a:solidFill>
                <a:latin typeface="Verdana"/>
                <a:ea typeface="Verdana"/>
                <a:cs typeface="Verdana"/>
                <a:sym typeface="Verdana"/>
              </a:rPr>
              <a:t>Lu</a:t>
            </a:r>
            <a:r>
              <a:rPr lang="fi-FI" sz="2400" dirty="0">
                <a:solidFill>
                  <a:schemeClr val="accent1"/>
                </a:solidFill>
                <a:latin typeface="Verdana"/>
                <a:ea typeface="Verdana"/>
                <a:cs typeface="Verdana"/>
                <a:sym typeface="Verdana"/>
              </a:rPr>
              <a:t>ku 6</a:t>
            </a:r>
          </a:p>
          <a:p>
            <a:pPr marL="0" marR="0" lvl="0" indent="0" algn="l" rtl="0">
              <a:spcBef>
                <a:spcPts val="0"/>
              </a:spcBef>
              <a:spcAft>
                <a:spcPts val="0"/>
              </a:spcAft>
              <a:buClr>
                <a:schemeClr val="accent1"/>
              </a:buClr>
              <a:buSzPct val="25000"/>
              <a:buFont typeface="Verdana"/>
              <a:buNone/>
            </a:pPr>
            <a:endParaRPr lang="fi-FI" sz="2400" dirty="0" smtClean="0">
              <a:solidFill>
                <a:schemeClr val="accent1"/>
              </a:solidFill>
              <a:latin typeface="Verdana"/>
              <a:ea typeface="Verdana"/>
              <a:cs typeface="Verdana"/>
              <a:sym typeface="Verdana"/>
            </a:endParaRPr>
          </a:p>
          <a:p>
            <a:pPr marL="0" marR="0" lvl="0" indent="0" algn="l" rtl="0">
              <a:spcBef>
                <a:spcPts val="0"/>
              </a:spcBef>
              <a:spcAft>
                <a:spcPts val="0"/>
              </a:spcAft>
              <a:buClr>
                <a:schemeClr val="accent1"/>
              </a:buClr>
              <a:buSzPct val="25000"/>
              <a:buFont typeface="Verdana"/>
              <a:buNone/>
            </a:pPr>
            <a:r>
              <a:rPr lang="fi-FI" sz="2400" b="1" dirty="0" smtClean="0">
                <a:solidFill>
                  <a:schemeClr val="accent1"/>
                </a:solidFill>
                <a:latin typeface="Verdana"/>
                <a:ea typeface="Verdana"/>
                <a:cs typeface="Verdana"/>
                <a:sym typeface="Verdana"/>
              </a:rPr>
              <a:t>Rooman </a:t>
            </a:r>
            <a:r>
              <a:rPr lang="fi-FI" sz="2400" b="1" dirty="0">
                <a:solidFill>
                  <a:schemeClr val="accent1"/>
                </a:solidFill>
                <a:latin typeface="Verdana"/>
                <a:ea typeface="Verdana"/>
                <a:cs typeface="Verdana"/>
                <a:sym typeface="Verdana"/>
              </a:rPr>
              <a:t>valtakunta</a:t>
            </a:r>
          </a:p>
          <a:p>
            <a:pPr marL="0" marR="0" lvl="0" indent="0" algn="l" rtl="0">
              <a:spcBef>
                <a:spcPts val="0"/>
              </a:spcBef>
              <a:spcAft>
                <a:spcPts val="0"/>
              </a:spcAft>
              <a:buClr>
                <a:schemeClr val="accent1"/>
              </a:buClr>
              <a:buFont typeface="Verdana"/>
              <a:buNone/>
            </a:pPr>
            <a:endParaRPr sz="2400" dirty="0">
              <a:solidFill>
                <a:schemeClr val="accent1"/>
              </a:solidFill>
              <a:latin typeface="Verdana"/>
              <a:ea typeface="Verdana"/>
              <a:cs typeface="Verdana"/>
              <a:sym typeface="Verdan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685800" y="228600"/>
            <a:ext cx="7772400" cy="914400"/>
          </a:xfrm>
          <a:prstGeom prst="rect">
            <a:avLst/>
          </a:prstGeom>
        </p:spPr>
        <p:txBody>
          <a:bodyPr lIns="91425" tIns="91425" rIns="91425" bIns="91425" anchor="ctr" anchorCtr="0">
            <a:noAutofit/>
          </a:bodyPr>
          <a:lstStyle/>
          <a:p>
            <a:pPr lvl="0">
              <a:spcBef>
                <a:spcPts val="0"/>
              </a:spcBef>
              <a:buNone/>
            </a:pPr>
            <a:endParaRPr/>
          </a:p>
        </p:txBody>
      </p:sp>
      <p:sp>
        <p:nvSpPr>
          <p:cNvPr id="162" name="Shape 162"/>
          <p:cNvSpPr txBox="1">
            <a:spLocks noGrp="1"/>
          </p:cNvSpPr>
          <p:nvPr>
            <p:ph type="body" idx="1"/>
          </p:nvPr>
        </p:nvSpPr>
        <p:spPr>
          <a:xfrm>
            <a:off x="685800" y="1600200"/>
            <a:ext cx="7772400" cy="4495800"/>
          </a:xfrm>
          <a:prstGeom prst="rect">
            <a:avLst/>
          </a:prstGeom>
        </p:spPr>
        <p:txBody>
          <a:bodyPr lIns="91425" tIns="91425" rIns="91425" bIns="91425" anchor="t" anchorCtr="0">
            <a:noAutofit/>
          </a:bodyPr>
          <a:lstStyle/>
          <a:p>
            <a:pPr lvl="0">
              <a:spcBef>
                <a:spcPts val="0"/>
              </a:spcBef>
              <a:buNone/>
            </a:pPr>
            <a:endParaRPr/>
          </a:p>
        </p:txBody>
      </p:sp>
      <p:pic>
        <p:nvPicPr>
          <p:cNvPr id="163" name="Shape 163"/>
          <p:cNvPicPr preferRelativeResize="0"/>
          <p:nvPr/>
        </p:nvPicPr>
        <p:blipFill>
          <a:blip r:embed="rId3">
            <a:alphaModFix/>
          </a:blip>
          <a:stretch>
            <a:fillRect/>
          </a:stretch>
        </p:blipFill>
        <p:spPr>
          <a:xfrm>
            <a:off x="286789" y="329988"/>
            <a:ext cx="8572992" cy="5887931"/>
          </a:xfrm>
          <a:prstGeom prst="rect">
            <a:avLst/>
          </a:prstGeom>
          <a:noFill/>
          <a:ln>
            <a:noFill/>
          </a:ln>
        </p:spPr>
      </p:pic>
      <p:sp>
        <p:nvSpPr>
          <p:cNvPr id="164" name="Shape 164"/>
          <p:cNvSpPr txBox="1"/>
          <p:nvPr/>
        </p:nvSpPr>
        <p:spPr>
          <a:xfrm>
            <a:off x="284219" y="329988"/>
            <a:ext cx="4864800" cy="1654500"/>
          </a:xfrm>
          <a:prstGeom prst="rect">
            <a:avLst/>
          </a:prstGeom>
          <a:solidFill>
            <a:srgbClr val="FFFFFF"/>
          </a:solidFill>
          <a:ln>
            <a:noFill/>
          </a:ln>
        </p:spPr>
        <p:txBody>
          <a:bodyPr lIns="91425" tIns="91425" rIns="91425" bIns="91425" anchor="t" anchorCtr="0">
            <a:noAutofit/>
          </a:bodyPr>
          <a:lstStyle/>
          <a:p>
            <a:pPr lvl="0">
              <a:spcBef>
                <a:spcPts val="0"/>
              </a:spcBef>
              <a:buNone/>
            </a:pPr>
            <a:r>
              <a:rPr lang="fi-FI" sz="2400" dirty="0"/>
              <a:t>Rooman valtakunta ulottui laajalle alueelle, esimerkiksi nykyiseen Lähi-itään. Roomalainen tori </a:t>
            </a:r>
            <a:r>
              <a:rPr lang="fi-FI" sz="2400" dirty="0" err="1"/>
              <a:t>Jerashista</a:t>
            </a:r>
            <a:r>
              <a:rPr lang="fi-FI" sz="2400" dirty="0"/>
              <a:t> Jordaniasta.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685800" y="228600"/>
            <a:ext cx="7772400" cy="914400"/>
          </a:xfrm>
          <a:prstGeom prst="rect">
            <a:avLst/>
          </a:prstGeom>
        </p:spPr>
        <p:txBody>
          <a:bodyPr lIns="91425" tIns="91425" rIns="91425" bIns="91425" anchor="ctr" anchorCtr="0">
            <a:noAutofit/>
          </a:bodyPr>
          <a:lstStyle/>
          <a:p>
            <a:pPr lvl="0">
              <a:spcBef>
                <a:spcPts val="0"/>
              </a:spcBef>
              <a:buNone/>
            </a:pPr>
            <a:endParaRPr/>
          </a:p>
        </p:txBody>
      </p:sp>
      <p:sp>
        <p:nvSpPr>
          <p:cNvPr id="171" name="Shape 171"/>
          <p:cNvSpPr txBox="1">
            <a:spLocks noGrp="1"/>
          </p:cNvSpPr>
          <p:nvPr>
            <p:ph type="body" idx="1"/>
          </p:nvPr>
        </p:nvSpPr>
        <p:spPr>
          <a:xfrm>
            <a:off x="685800" y="1600200"/>
            <a:ext cx="7772400" cy="4495800"/>
          </a:xfrm>
          <a:prstGeom prst="rect">
            <a:avLst/>
          </a:prstGeom>
        </p:spPr>
        <p:txBody>
          <a:bodyPr lIns="91425" tIns="91425" rIns="91425" bIns="91425" anchor="t" anchorCtr="0">
            <a:noAutofit/>
          </a:bodyPr>
          <a:lstStyle/>
          <a:p>
            <a:pPr lvl="0">
              <a:spcBef>
                <a:spcPts val="0"/>
              </a:spcBef>
              <a:buNone/>
            </a:pPr>
            <a:endParaRPr/>
          </a:p>
        </p:txBody>
      </p:sp>
      <p:pic>
        <p:nvPicPr>
          <p:cNvPr id="172" name="Shape 172"/>
          <p:cNvPicPr preferRelativeResize="0"/>
          <p:nvPr/>
        </p:nvPicPr>
        <p:blipFill>
          <a:blip r:embed="rId3">
            <a:alphaModFix/>
          </a:blip>
          <a:stretch>
            <a:fillRect/>
          </a:stretch>
        </p:blipFill>
        <p:spPr>
          <a:xfrm>
            <a:off x="444731" y="228600"/>
            <a:ext cx="8254538" cy="5979102"/>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685800" y="228600"/>
            <a:ext cx="7772400" cy="914400"/>
          </a:xfrm>
          <a:prstGeom prst="rect">
            <a:avLst/>
          </a:prstGeom>
        </p:spPr>
        <p:txBody>
          <a:bodyPr lIns="91425" tIns="91425" rIns="91425" bIns="91425" anchor="ctr" anchorCtr="0">
            <a:noAutofit/>
          </a:bodyPr>
          <a:lstStyle/>
          <a:p>
            <a:pPr lvl="0" rtl="0">
              <a:spcBef>
                <a:spcPts val="0"/>
              </a:spcBef>
              <a:buNone/>
            </a:pPr>
            <a:r>
              <a:rPr lang="fi-FI"/>
              <a:t>Tiedonetsintätehtävä</a:t>
            </a:r>
          </a:p>
        </p:txBody>
      </p:sp>
      <p:sp>
        <p:nvSpPr>
          <p:cNvPr id="179" name="Shape 179"/>
          <p:cNvSpPr txBox="1">
            <a:spLocks noGrp="1"/>
          </p:cNvSpPr>
          <p:nvPr>
            <p:ph type="body" idx="1"/>
          </p:nvPr>
        </p:nvSpPr>
        <p:spPr>
          <a:xfrm>
            <a:off x="685800" y="1600200"/>
            <a:ext cx="7772400" cy="4495800"/>
          </a:xfrm>
          <a:prstGeom prst="rect">
            <a:avLst/>
          </a:prstGeom>
        </p:spPr>
        <p:txBody>
          <a:bodyPr lIns="91425" tIns="91425" rIns="91425" bIns="91425" anchor="t" anchorCtr="0">
            <a:noAutofit/>
          </a:bodyPr>
          <a:lstStyle/>
          <a:p>
            <a:pPr marL="0" lvl="0" indent="0" rtl="0">
              <a:spcBef>
                <a:spcPts val="0"/>
              </a:spcBef>
              <a:buNone/>
            </a:pPr>
            <a:r>
              <a:rPr lang="fi-FI" dirty="0"/>
              <a:t>Katso BBC:n video Ancient Rome </a:t>
            </a:r>
            <a:r>
              <a:rPr lang="fi-FI" dirty="0" err="1"/>
              <a:t>The</a:t>
            </a:r>
            <a:r>
              <a:rPr lang="fi-FI" dirty="0"/>
              <a:t> </a:t>
            </a:r>
            <a:r>
              <a:rPr lang="fi-FI" dirty="0" err="1"/>
              <a:t>Rise</a:t>
            </a:r>
            <a:r>
              <a:rPr lang="fi-FI" dirty="0"/>
              <a:t> and </a:t>
            </a:r>
            <a:r>
              <a:rPr lang="fi-FI" dirty="0" err="1"/>
              <a:t>Fall</a:t>
            </a:r>
            <a:r>
              <a:rPr lang="fi-FI" dirty="0"/>
              <a:t> of an Empire 1of6 Caesar Julius. </a:t>
            </a:r>
            <a:endParaRPr lang="fi-FI" dirty="0" smtClean="0"/>
          </a:p>
          <a:p>
            <a:pPr marL="0" lvl="0" indent="0" rtl="0">
              <a:spcBef>
                <a:spcPts val="0"/>
              </a:spcBef>
              <a:buNone/>
            </a:pPr>
            <a:endParaRPr lang="fi-FI" u="sng" dirty="0">
              <a:solidFill>
                <a:schemeClr val="hlink"/>
              </a:solidFill>
              <a:hlinkClick r:id="rId3"/>
            </a:endParaRPr>
          </a:p>
          <a:p>
            <a:pPr marL="0" lvl="0" indent="0" rtl="0">
              <a:spcBef>
                <a:spcPts val="0"/>
              </a:spcBef>
              <a:buNone/>
            </a:pPr>
            <a:r>
              <a:rPr lang="fi-FI" u="sng" dirty="0" smtClean="0">
                <a:solidFill>
                  <a:schemeClr val="hlink"/>
                </a:solidFill>
                <a:hlinkClick r:id="rId3"/>
              </a:rPr>
              <a:t>http</a:t>
            </a:r>
            <a:r>
              <a:rPr lang="fi-FI" u="sng" dirty="0">
                <a:solidFill>
                  <a:schemeClr val="hlink"/>
                </a:solidFill>
                <a:hlinkClick r:id="rId3"/>
              </a:rPr>
              <a:t>://www.dailymotion.com/video/xo3nio_bbc-ancient-rome-the-rise-and-fall-of-an-empire-1of6-caesar_lifestyle</a:t>
            </a:r>
          </a:p>
          <a:p>
            <a:pPr marL="0" lvl="0" indent="-69850" rtl="0">
              <a:spcBef>
                <a:spcPts val="0"/>
              </a:spcBef>
              <a:buClr>
                <a:schemeClr val="dk1"/>
              </a:buClr>
              <a:buSzPct val="55000"/>
              <a:buFont typeface="Arial"/>
              <a:buNone/>
            </a:pPr>
            <a:endParaRPr lang="fi-FI" dirty="0"/>
          </a:p>
          <a:p>
            <a:pPr marL="0" lvl="0" indent="-69850" rtl="0">
              <a:spcBef>
                <a:spcPts val="0"/>
              </a:spcBef>
              <a:buClr>
                <a:schemeClr val="dk1"/>
              </a:buClr>
              <a:buSzPct val="55000"/>
              <a:buFont typeface="Arial"/>
              <a:buNone/>
            </a:pPr>
            <a:endParaRPr lang="fi-FI" b="1" smtClean="0"/>
          </a:p>
          <a:p>
            <a:pPr marL="0" lvl="0" indent="-69850" rtl="0">
              <a:spcBef>
                <a:spcPts val="0"/>
              </a:spcBef>
              <a:buClr>
                <a:schemeClr val="dk1"/>
              </a:buClr>
              <a:buSzPct val="55000"/>
              <a:buFont typeface="Arial"/>
              <a:buNone/>
            </a:pPr>
            <a:r>
              <a:rPr lang="fi-FI" b="1" smtClean="0"/>
              <a:t>Tehtävä</a:t>
            </a:r>
            <a:endParaRPr lang="fi-FI" b="1" dirty="0" smtClean="0"/>
          </a:p>
          <a:p>
            <a:pPr marL="0" lvl="0" indent="-69850" rtl="0">
              <a:spcBef>
                <a:spcPts val="0"/>
              </a:spcBef>
              <a:buClr>
                <a:schemeClr val="dk1"/>
              </a:buClr>
              <a:buSzPct val="55000"/>
              <a:buFont typeface="Arial"/>
              <a:buNone/>
            </a:pPr>
            <a:endParaRPr lang="fi-FI" b="1" dirty="0"/>
          </a:p>
          <a:p>
            <a:pPr marL="0" lvl="0" indent="-69850">
              <a:spcBef>
                <a:spcPts val="0"/>
              </a:spcBef>
              <a:buSzPct val="55000"/>
              <a:buNone/>
            </a:pPr>
            <a:r>
              <a:rPr lang="fi-FI" dirty="0"/>
              <a:t>Millaisen kuvan video antaa roomalaisten sodankäynnistä?</a:t>
            </a:r>
          </a:p>
          <a:p>
            <a:pPr marL="0" lvl="0" indent="-69850" rtl="0">
              <a:spcBef>
                <a:spcPts val="0"/>
              </a:spcBef>
              <a:buClr>
                <a:schemeClr val="dk1"/>
              </a:buClr>
              <a:buSzPct val="55000"/>
              <a:buFont typeface="Arial"/>
              <a:buNone/>
            </a:pPr>
            <a:endParaRPr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800" y="228600"/>
            <a:ext cx="7772400" cy="914400"/>
          </a:xfrm>
          <a:prstGeom prst="rect">
            <a:avLst/>
          </a:prstGeom>
        </p:spPr>
        <p:txBody>
          <a:bodyPr lIns="91425" tIns="91425" rIns="91425" bIns="91425" anchor="ctr" anchorCtr="0">
            <a:noAutofit/>
          </a:bodyPr>
          <a:lstStyle/>
          <a:p>
            <a:pPr lvl="0">
              <a:spcBef>
                <a:spcPts val="0"/>
              </a:spcBef>
              <a:buNone/>
            </a:pPr>
            <a:endParaRPr/>
          </a:p>
        </p:txBody>
      </p:sp>
      <p:sp>
        <p:nvSpPr>
          <p:cNvPr id="96" name="Shape 96"/>
          <p:cNvSpPr txBox="1">
            <a:spLocks noGrp="1"/>
          </p:cNvSpPr>
          <p:nvPr>
            <p:ph type="body" idx="1"/>
          </p:nvPr>
        </p:nvSpPr>
        <p:spPr>
          <a:xfrm>
            <a:off x="685800" y="1600200"/>
            <a:ext cx="7772400" cy="4495800"/>
          </a:xfrm>
          <a:prstGeom prst="rect">
            <a:avLst/>
          </a:prstGeom>
        </p:spPr>
        <p:txBody>
          <a:bodyPr lIns="91425" tIns="91425" rIns="91425" bIns="91425" anchor="t" anchorCtr="0">
            <a:noAutofit/>
          </a:bodyPr>
          <a:lstStyle/>
          <a:p>
            <a:pPr lvl="0">
              <a:spcBef>
                <a:spcPts val="0"/>
              </a:spcBef>
              <a:buNone/>
            </a:pPr>
            <a:r>
              <a:rPr lang="fi-FI" sz="2400" i="1"/>
              <a:t>Jos ylipäänsä jonkin kansan tulee saada pyhittää oma syntyperänsä ja johtaa se jumalista, niin Rooman kansan. Onhan sen sotainen kunnia niin suuri, että kun se pitää perustajansa isänä ja omana kantaisäntänään nimenomaan Marsia, kaikki kansat mukautuvat tähän yhtä nöyrästi kuin Rooman ylivaltaankin.</a:t>
            </a:r>
          </a:p>
          <a:p>
            <a:pPr marL="1714500" lvl="0" indent="-215900">
              <a:spcBef>
                <a:spcPts val="0"/>
              </a:spcBef>
              <a:buNone/>
            </a:pPr>
            <a:r>
              <a:rPr lang="fi-FI" sz="2400"/>
              <a:t>	</a:t>
            </a:r>
            <a:r>
              <a:rPr lang="fi-FI" sz="1800"/>
              <a:t>Rooman vallan aikainen   historioitsija Livius (59 eaa.-17 jaa.) Historia-teoksensa esipuheessa.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685800" y="228600"/>
            <a:ext cx="7772400" cy="914400"/>
          </a:xfrm>
          <a:prstGeom prst="rect">
            <a:avLst/>
          </a:prstGeom>
        </p:spPr>
        <p:txBody>
          <a:bodyPr lIns="91425" tIns="91425" rIns="91425" bIns="91425" anchor="ctr" anchorCtr="0">
            <a:noAutofit/>
          </a:bodyPr>
          <a:lstStyle/>
          <a:p>
            <a:pPr lvl="0">
              <a:spcBef>
                <a:spcPts val="0"/>
              </a:spcBef>
              <a:buNone/>
            </a:pPr>
            <a:r>
              <a:rPr lang="fi-FI" sz="3000" dirty="0"/>
              <a:t>Miksi Roomasta tuli </a:t>
            </a:r>
            <a:r>
              <a:rPr lang="fi-FI" sz="3000" dirty="0" smtClean="0"/>
              <a:t>suurvalta</a:t>
            </a:r>
            <a:r>
              <a:rPr lang="fi-FI" dirty="0" smtClean="0"/>
              <a:t>?</a:t>
            </a:r>
            <a:endParaRPr lang="fi-FI" dirty="0">
              <a:solidFill>
                <a:srgbClr val="FF0000"/>
              </a:solidFill>
            </a:endParaRPr>
          </a:p>
        </p:txBody>
      </p:sp>
      <p:sp>
        <p:nvSpPr>
          <p:cNvPr id="103" name="Shape 103"/>
          <p:cNvSpPr txBox="1">
            <a:spLocks noGrp="1"/>
          </p:cNvSpPr>
          <p:nvPr>
            <p:ph type="body" idx="1"/>
          </p:nvPr>
        </p:nvSpPr>
        <p:spPr>
          <a:xfrm>
            <a:off x="685800" y="1600200"/>
            <a:ext cx="4459778" cy="4495800"/>
          </a:xfrm>
          <a:prstGeom prst="rect">
            <a:avLst/>
          </a:prstGeom>
        </p:spPr>
        <p:txBody>
          <a:bodyPr lIns="91425" tIns="91425" rIns="91425" bIns="91425" anchor="t" anchorCtr="0">
            <a:noAutofit/>
          </a:bodyPr>
          <a:lstStyle/>
          <a:p>
            <a:pPr marL="495300" indent="-457200">
              <a:lnSpc>
                <a:spcPct val="115000"/>
              </a:lnSpc>
              <a:spcBef>
                <a:spcPts val="700"/>
              </a:spcBef>
              <a:buClr>
                <a:srgbClr val="000000"/>
              </a:buClr>
            </a:pPr>
            <a:r>
              <a:rPr lang="fi-FI" sz="3000" dirty="0">
                <a:solidFill>
                  <a:srgbClr val="000000"/>
                </a:solidFill>
                <a:latin typeface="Arial"/>
                <a:ea typeface="Arial"/>
                <a:cs typeface="Arial"/>
                <a:sym typeface="Arial"/>
              </a:rPr>
              <a:t>tehokas armeija </a:t>
            </a:r>
            <a:r>
              <a:rPr lang="fi-FI" sz="3000" dirty="0" smtClean="0">
                <a:solidFill>
                  <a:srgbClr val="000000"/>
                </a:solidFill>
                <a:latin typeface="Arial"/>
                <a:ea typeface="Arial"/>
                <a:cs typeface="Arial"/>
                <a:sym typeface="Arial"/>
              </a:rPr>
              <a:t>ja kurinalaiset legioonat</a:t>
            </a:r>
            <a:br>
              <a:rPr lang="fi-FI" sz="3000" dirty="0" smtClean="0">
                <a:solidFill>
                  <a:srgbClr val="000000"/>
                </a:solidFill>
                <a:latin typeface="Arial"/>
                <a:ea typeface="Arial"/>
                <a:cs typeface="Arial"/>
                <a:sym typeface="Arial"/>
              </a:rPr>
            </a:br>
            <a:endParaRPr lang="fi-FI" sz="3000" dirty="0">
              <a:solidFill>
                <a:srgbClr val="000000"/>
              </a:solidFill>
              <a:latin typeface="Arial"/>
              <a:ea typeface="Arial"/>
              <a:cs typeface="Arial"/>
              <a:sym typeface="Arial"/>
            </a:endParaRPr>
          </a:p>
          <a:p>
            <a:pPr marL="495300" indent="-457200">
              <a:lnSpc>
                <a:spcPct val="115000"/>
              </a:lnSpc>
              <a:spcBef>
                <a:spcPts val="700"/>
              </a:spcBef>
              <a:buClr>
                <a:srgbClr val="000000"/>
              </a:buClr>
            </a:pPr>
            <a:r>
              <a:rPr lang="fi-FI" sz="3000" dirty="0" smtClean="0">
                <a:solidFill>
                  <a:srgbClr val="000000"/>
                </a:solidFill>
                <a:latin typeface="Arial"/>
                <a:ea typeface="Arial"/>
                <a:cs typeface="Arial"/>
                <a:sym typeface="Arial"/>
              </a:rPr>
              <a:t>hyvät </a:t>
            </a:r>
            <a:r>
              <a:rPr lang="fi-FI" sz="3000" dirty="0">
                <a:solidFill>
                  <a:srgbClr val="000000"/>
                </a:solidFill>
                <a:latin typeface="Arial"/>
                <a:ea typeface="Arial"/>
                <a:cs typeface="Arial"/>
                <a:sym typeface="Arial"/>
              </a:rPr>
              <a:t>sotapäällik</a:t>
            </a:r>
            <a:r>
              <a:rPr lang="fi-FI" sz="2800" dirty="0">
                <a:solidFill>
                  <a:srgbClr val="000000"/>
                </a:solidFill>
                <a:latin typeface="Arial"/>
                <a:ea typeface="Arial"/>
                <a:cs typeface="Arial"/>
                <a:sym typeface="Arial"/>
              </a:rPr>
              <a:t>öt</a:t>
            </a:r>
          </a:p>
          <a:p>
            <a:pPr marL="0" lvl="0" indent="-69850">
              <a:lnSpc>
                <a:spcPct val="115000"/>
              </a:lnSpc>
              <a:spcBef>
                <a:spcPts val="700"/>
              </a:spcBef>
              <a:buClr>
                <a:schemeClr val="dk1"/>
              </a:buClr>
              <a:buSzPct val="39285"/>
              <a:buFont typeface="Arial"/>
              <a:buNone/>
            </a:pPr>
            <a:endParaRPr sz="2800" dirty="0">
              <a:solidFill>
                <a:srgbClr val="000000"/>
              </a:solidFill>
              <a:latin typeface="Arial"/>
              <a:ea typeface="Arial"/>
              <a:cs typeface="Arial"/>
              <a:sym typeface="Arial"/>
            </a:endParaRPr>
          </a:p>
          <a:p>
            <a:pPr lvl="0">
              <a:spcBef>
                <a:spcPts val="0"/>
              </a:spcBef>
              <a:buNone/>
            </a:pPr>
            <a:endParaRPr dirty="0">
              <a:solidFill>
                <a:srgbClr val="000000"/>
              </a:solidFill>
            </a:endParaRPr>
          </a:p>
        </p:txBody>
      </p:sp>
      <p:pic>
        <p:nvPicPr>
          <p:cNvPr id="104" name="Shape 104"/>
          <p:cNvPicPr preferRelativeResize="0"/>
          <p:nvPr/>
        </p:nvPicPr>
        <p:blipFill rotWithShape="1">
          <a:blip r:embed="rId3">
            <a:alphaModFix/>
          </a:blip>
          <a:srcRect/>
          <a:stretch/>
        </p:blipFill>
        <p:spPr>
          <a:xfrm>
            <a:off x="5145578" y="1600200"/>
            <a:ext cx="3453670" cy="45211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85800" y="228600"/>
            <a:ext cx="7772400" cy="9144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endParaRPr/>
          </a:p>
        </p:txBody>
      </p:sp>
      <p:sp>
        <p:nvSpPr>
          <p:cNvPr id="110" name="Shape 110"/>
          <p:cNvSpPr txBox="1">
            <a:spLocks noGrp="1"/>
          </p:cNvSpPr>
          <p:nvPr>
            <p:ph type="body" idx="1"/>
          </p:nvPr>
        </p:nvSpPr>
        <p:spPr>
          <a:xfrm>
            <a:off x="685800" y="1600200"/>
            <a:ext cx="7772400" cy="4495800"/>
          </a:xfrm>
          <a:prstGeom prst="rect">
            <a:avLst/>
          </a:prstGeom>
          <a:noFill/>
          <a:ln>
            <a:noFill/>
          </a:ln>
        </p:spPr>
        <p:txBody>
          <a:bodyPr lIns="91425" tIns="45700" rIns="91425" bIns="45700" anchor="t" anchorCtr="0">
            <a:noAutofit/>
          </a:bodyPr>
          <a:lstStyle/>
          <a:p>
            <a:pPr marL="342900" marR="0" lvl="0" indent="-342900" algn="l" rtl="0">
              <a:spcBef>
                <a:spcPts val="400"/>
              </a:spcBef>
              <a:spcAft>
                <a:spcPts val="0"/>
              </a:spcAft>
              <a:buClr>
                <a:schemeClr val="dk1"/>
              </a:buClr>
              <a:buSzPct val="100000"/>
              <a:buFont typeface="Arial"/>
              <a:buChar char="•"/>
            </a:pPr>
            <a:endParaRPr/>
          </a:p>
        </p:txBody>
      </p:sp>
      <p:pic>
        <p:nvPicPr>
          <p:cNvPr id="111" name="Shape 111"/>
          <p:cNvPicPr preferRelativeResize="0"/>
          <p:nvPr/>
        </p:nvPicPr>
        <p:blipFill>
          <a:blip r:embed="rId3">
            <a:alphaModFix/>
          </a:blip>
          <a:stretch>
            <a:fillRect/>
          </a:stretch>
        </p:blipFill>
        <p:spPr>
          <a:xfrm>
            <a:off x="345170" y="440573"/>
            <a:ext cx="8453659" cy="5802283"/>
          </a:xfrm>
          <a:prstGeom prst="rect">
            <a:avLst/>
          </a:prstGeom>
          <a:noFill/>
          <a:ln>
            <a:noFill/>
          </a:ln>
        </p:spPr>
      </p:pic>
      <p:sp>
        <p:nvSpPr>
          <p:cNvPr id="112" name="Shape 112"/>
          <p:cNvSpPr txBox="1"/>
          <p:nvPr/>
        </p:nvSpPr>
        <p:spPr>
          <a:xfrm>
            <a:off x="345170" y="440573"/>
            <a:ext cx="5660967" cy="595831"/>
          </a:xfrm>
          <a:prstGeom prst="rect">
            <a:avLst/>
          </a:prstGeom>
          <a:solidFill>
            <a:srgbClr val="F3F3F3"/>
          </a:solidFill>
          <a:ln w="19050"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fi-FI" sz="1800" dirty="0"/>
              <a:t>Seinärelifeissä kuvattiin usein roomalaisten taisteluita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717150" y="228600"/>
            <a:ext cx="7772400" cy="914400"/>
          </a:xfrm>
          <a:prstGeom prst="rect">
            <a:avLst/>
          </a:prstGeom>
        </p:spPr>
        <p:txBody>
          <a:bodyPr lIns="91425" tIns="91425" rIns="91425" bIns="91425" anchor="ctr" anchorCtr="0">
            <a:noAutofit/>
          </a:bodyPr>
          <a:lstStyle/>
          <a:p>
            <a:pPr lvl="0">
              <a:spcBef>
                <a:spcPts val="0"/>
              </a:spcBef>
              <a:buClr>
                <a:schemeClr val="dk1"/>
              </a:buClr>
              <a:buSzPct val="36666"/>
              <a:buFont typeface="Arial"/>
              <a:buNone/>
            </a:pPr>
            <a:r>
              <a:rPr lang="fi-FI" sz="3000">
                <a:solidFill>
                  <a:schemeClr val="dk1"/>
                </a:solidFill>
              </a:rPr>
              <a:t>Miksi Roomasta tuli suurvalta?</a:t>
            </a:r>
          </a:p>
        </p:txBody>
      </p:sp>
      <p:sp>
        <p:nvSpPr>
          <p:cNvPr id="119" name="Shape 119"/>
          <p:cNvSpPr txBox="1">
            <a:spLocks noGrp="1"/>
          </p:cNvSpPr>
          <p:nvPr>
            <p:ph type="body" idx="1"/>
          </p:nvPr>
        </p:nvSpPr>
        <p:spPr>
          <a:xfrm>
            <a:off x="685800" y="1143000"/>
            <a:ext cx="7772400" cy="1119473"/>
          </a:xfrm>
          <a:prstGeom prst="rect">
            <a:avLst/>
          </a:prstGeom>
        </p:spPr>
        <p:txBody>
          <a:bodyPr lIns="91425" tIns="91425" rIns="91425" bIns="91425" anchor="t" anchorCtr="0">
            <a:noAutofit/>
          </a:bodyPr>
          <a:lstStyle/>
          <a:p>
            <a:pPr marL="457200" lvl="0" indent="-419100" rtl="0">
              <a:spcBef>
                <a:spcPts val="0"/>
              </a:spcBef>
              <a:buSzPct val="100000"/>
            </a:pPr>
            <a:r>
              <a:rPr lang="fi-FI" sz="3000" dirty="0"/>
              <a:t>toimiva talous</a:t>
            </a:r>
          </a:p>
          <a:p>
            <a:pPr marL="457200" lvl="0" indent="-419100">
              <a:spcBef>
                <a:spcPts val="0"/>
              </a:spcBef>
              <a:buSzPct val="100000"/>
            </a:pPr>
            <a:r>
              <a:rPr lang="fi-FI" sz="3000" dirty="0"/>
              <a:t>yhteinen raha koko Rooman alueella</a:t>
            </a:r>
          </a:p>
        </p:txBody>
      </p:sp>
      <p:pic>
        <p:nvPicPr>
          <p:cNvPr id="120" name="Shape 120"/>
          <p:cNvPicPr preferRelativeResize="0"/>
          <p:nvPr/>
        </p:nvPicPr>
        <p:blipFill>
          <a:blip r:embed="rId3">
            <a:alphaModFix/>
          </a:blip>
          <a:stretch>
            <a:fillRect/>
          </a:stretch>
        </p:blipFill>
        <p:spPr>
          <a:xfrm>
            <a:off x="996288" y="2464962"/>
            <a:ext cx="3507474" cy="2919363"/>
          </a:xfrm>
          <a:prstGeom prst="rect">
            <a:avLst/>
          </a:prstGeom>
          <a:noFill/>
          <a:ln>
            <a:noFill/>
          </a:ln>
        </p:spPr>
      </p:pic>
      <p:sp>
        <p:nvSpPr>
          <p:cNvPr id="121" name="Shape 121"/>
          <p:cNvSpPr txBox="1"/>
          <p:nvPr/>
        </p:nvSpPr>
        <p:spPr>
          <a:xfrm>
            <a:off x="5231100" y="5056400"/>
            <a:ext cx="3227100" cy="468600"/>
          </a:xfrm>
          <a:prstGeom prst="rect">
            <a:avLst/>
          </a:prstGeom>
          <a:solidFill>
            <a:srgbClr val="FFFFFF"/>
          </a:solidFill>
          <a:ln>
            <a:noFill/>
          </a:ln>
        </p:spPr>
        <p:txBody>
          <a:bodyPr lIns="91425" tIns="91425" rIns="91425" bIns="91425" anchor="t" anchorCtr="0">
            <a:noAutofit/>
          </a:bodyPr>
          <a:lstStyle/>
          <a:p>
            <a:pPr lvl="0">
              <a:spcBef>
                <a:spcPts val="0"/>
              </a:spcBef>
              <a:buNone/>
            </a:pPr>
            <a:r>
              <a:rPr lang="fi-FI"/>
              <a:t>Marcus Aurelius 166-177</a:t>
            </a:r>
          </a:p>
        </p:txBody>
      </p:sp>
      <p:pic>
        <p:nvPicPr>
          <p:cNvPr id="122" name="Shape 122"/>
          <p:cNvPicPr preferRelativeResize="0"/>
          <p:nvPr/>
        </p:nvPicPr>
        <p:blipFill>
          <a:blip r:embed="rId4">
            <a:alphaModFix/>
          </a:blip>
          <a:stretch>
            <a:fillRect/>
          </a:stretch>
        </p:blipFill>
        <p:spPr>
          <a:xfrm>
            <a:off x="5199787" y="2464962"/>
            <a:ext cx="3152643" cy="2919363"/>
          </a:xfrm>
          <a:prstGeom prst="rect">
            <a:avLst/>
          </a:prstGeom>
          <a:noFill/>
          <a:ln>
            <a:noFill/>
          </a:ln>
        </p:spPr>
      </p:pic>
      <p:sp>
        <p:nvSpPr>
          <p:cNvPr id="123" name="Shape 123"/>
          <p:cNvSpPr txBox="1"/>
          <p:nvPr/>
        </p:nvSpPr>
        <p:spPr>
          <a:xfrm>
            <a:off x="5199737" y="5384325"/>
            <a:ext cx="3289800" cy="468600"/>
          </a:xfrm>
          <a:prstGeom prst="rect">
            <a:avLst/>
          </a:prstGeom>
          <a:solidFill>
            <a:srgbClr val="FFFFFF"/>
          </a:solidFill>
          <a:ln>
            <a:noFill/>
          </a:ln>
        </p:spPr>
        <p:txBody>
          <a:bodyPr lIns="91425" tIns="91425" rIns="91425" bIns="91425" anchor="t" anchorCtr="0">
            <a:noAutofit/>
          </a:bodyPr>
          <a:lstStyle/>
          <a:p>
            <a:pPr lvl="0">
              <a:spcBef>
                <a:spcPts val="0"/>
              </a:spcBef>
              <a:buNone/>
            </a:pPr>
            <a:r>
              <a:rPr lang="fi-FI"/>
              <a:t>Romulus ja Remus ja naarassusi 244-249</a:t>
            </a:r>
          </a:p>
        </p:txBody>
      </p:sp>
      <p:sp>
        <p:nvSpPr>
          <p:cNvPr id="124" name="Shape 124"/>
          <p:cNvSpPr txBox="1"/>
          <p:nvPr/>
        </p:nvSpPr>
        <p:spPr>
          <a:xfrm>
            <a:off x="1098750" y="5384325"/>
            <a:ext cx="3227100" cy="468600"/>
          </a:xfrm>
          <a:prstGeom prst="rect">
            <a:avLst/>
          </a:prstGeom>
          <a:solidFill>
            <a:srgbClr val="FFFFFF"/>
          </a:solidFill>
          <a:ln>
            <a:noFill/>
          </a:ln>
        </p:spPr>
        <p:txBody>
          <a:bodyPr lIns="91425" tIns="91425" rIns="91425" bIns="91425" anchor="t" anchorCtr="0">
            <a:noAutofit/>
          </a:bodyPr>
          <a:lstStyle/>
          <a:p>
            <a:pPr lvl="0">
              <a:spcBef>
                <a:spcPts val="0"/>
              </a:spcBef>
              <a:buNone/>
            </a:pPr>
            <a:r>
              <a:rPr lang="fi-FI"/>
              <a:t>Marcus Aurelius 166-177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85800" y="228600"/>
            <a:ext cx="7772400" cy="914400"/>
          </a:xfrm>
          <a:prstGeom prst="rect">
            <a:avLst/>
          </a:prstGeom>
        </p:spPr>
        <p:txBody>
          <a:bodyPr lIns="91425" tIns="91425" rIns="91425" bIns="91425" anchor="ctr" anchorCtr="0">
            <a:noAutofit/>
          </a:bodyPr>
          <a:lstStyle/>
          <a:p>
            <a:pPr lvl="0">
              <a:spcBef>
                <a:spcPts val="0"/>
              </a:spcBef>
              <a:buClr>
                <a:schemeClr val="dk1"/>
              </a:buClr>
              <a:buSzPct val="36666"/>
              <a:buFont typeface="Arial"/>
              <a:buNone/>
            </a:pPr>
            <a:r>
              <a:rPr lang="fi-FI" sz="3000">
                <a:solidFill>
                  <a:schemeClr val="dk1"/>
                </a:solidFill>
              </a:rPr>
              <a:t>Miksi Roomasta tuli suurvalta?</a:t>
            </a:r>
          </a:p>
        </p:txBody>
      </p:sp>
      <p:sp>
        <p:nvSpPr>
          <p:cNvPr id="131" name="Shape 131"/>
          <p:cNvSpPr txBox="1">
            <a:spLocks noGrp="1"/>
          </p:cNvSpPr>
          <p:nvPr>
            <p:ph type="body" idx="1"/>
          </p:nvPr>
        </p:nvSpPr>
        <p:spPr>
          <a:xfrm>
            <a:off x="685800" y="1600200"/>
            <a:ext cx="7772400" cy="4495800"/>
          </a:xfrm>
          <a:prstGeom prst="rect">
            <a:avLst/>
          </a:prstGeom>
        </p:spPr>
        <p:txBody>
          <a:bodyPr lIns="91425" tIns="91425" rIns="91425" bIns="91425" anchor="t" anchorCtr="0">
            <a:noAutofit/>
          </a:bodyPr>
          <a:lstStyle/>
          <a:p>
            <a:pPr marL="457200" lvl="0" indent="-419100">
              <a:lnSpc>
                <a:spcPct val="115000"/>
              </a:lnSpc>
              <a:spcBef>
                <a:spcPts val="800"/>
              </a:spcBef>
              <a:buClr>
                <a:srgbClr val="000000"/>
              </a:buClr>
              <a:buSzPct val="100000"/>
              <a:buFont typeface="Arial"/>
            </a:pPr>
            <a:r>
              <a:rPr lang="fi-FI" sz="3000" dirty="0">
                <a:solidFill>
                  <a:srgbClr val="000000"/>
                </a:solidFill>
                <a:latin typeface="Arial"/>
                <a:ea typeface="Arial"/>
                <a:cs typeface="Arial"/>
                <a:sym typeface="Arial"/>
              </a:rPr>
              <a:t>valloitettujen alueiden tehokas valvonta</a:t>
            </a:r>
          </a:p>
          <a:p>
            <a:pPr marL="457200" lvl="0" indent="-419100">
              <a:lnSpc>
                <a:spcPct val="115000"/>
              </a:lnSpc>
              <a:spcBef>
                <a:spcPts val="800"/>
              </a:spcBef>
              <a:buClr>
                <a:srgbClr val="000000"/>
              </a:buClr>
              <a:buSzPct val="100000"/>
              <a:buFont typeface="Arial"/>
            </a:pPr>
            <a:r>
              <a:rPr lang="fi-FI" sz="3000" dirty="0">
                <a:solidFill>
                  <a:srgbClr val="000000"/>
                </a:solidFill>
                <a:latin typeface="Arial"/>
                <a:ea typeface="Arial"/>
                <a:cs typeface="Arial"/>
                <a:sym typeface="Arial"/>
              </a:rPr>
              <a:t>rajaseuduille perustettiin provinsseja eli alusmaita, jotka maksoivat veroa Roomaan</a:t>
            </a:r>
          </a:p>
          <a:p>
            <a:pPr marL="457200" lvl="0" indent="-419100">
              <a:lnSpc>
                <a:spcPct val="115000"/>
              </a:lnSpc>
              <a:spcBef>
                <a:spcPts val="800"/>
              </a:spcBef>
              <a:buSzPct val="100000"/>
              <a:buFont typeface="Arial"/>
            </a:pPr>
            <a:r>
              <a:rPr lang="fi-FI" sz="3000" dirty="0">
                <a:latin typeface="Arial"/>
                <a:ea typeface="Arial"/>
                <a:cs typeface="Arial"/>
                <a:sym typeface="Arial"/>
              </a:rPr>
              <a:t>v</a:t>
            </a:r>
            <a:r>
              <a:rPr lang="fi-FI" sz="3000" dirty="0">
                <a:solidFill>
                  <a:srgbClr val="000000"/>
                </a:solidFill>
                <a:latin typeface="Arial"/>
                <a:ea typeface="Arial"/>
                <a:cs typeface="Arial"/>
                <a:sym typeface="Arial"/>
              </a:rPr>
              <a:t>alloitetuilta alueilta saatiin myös työvoimaa</a:t>
            </a:r>
          </a:p>
          <a:p>
            <a:pPr lvl="0">
              <a:spcBef>
                <a:spcPts val="0"/>
              </a:spcBef>
              <a:buNone/>
            </a:pPr>
            <a:endParaRPr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685800" y="228600"/>
            <a:ext cx="7772400" cy="914400"/>
          </a:xfrm>
          <a:prstGeom prst="rect">
            <a:avLst/>
          </a:prstGeom>
        </p:spPr>
        <p:txBody>
          <a:bodyPr lIns="91425" tIns="91425" rIns="91425" bIns="91425" anchor="ctr" anchorCtr="0">
            <a:noAutofit/>
          </a:bodyPr>
          <a:lstStyle/>
          <a:p>
            <a:pPr lvl="0">
              <a:spcBef>
                <a:spcPts val="0"/>
              </a:spcBef>
              <a:buClr>
                <a:schemeClr val="dk1"/>
              </a:buClr>
              <a:buSzPct val="36666"/>
              <a:buFont typeface="Arial"/>
              <a:buNone/>
            </a:pPr>
            <a:r>
              <a:rPr lang="fi-FI" sz="3000">
                <a:solidFill>
                  <a:schemeClr val="dk1"/>
                </a:solidFill>
              </a:rPr>
              <a:t>Miksi Roomasta tuli suurvalta?</a:t>
            </a:r>
          </a:p>
        </p:txBody>
      </p:sp>
      <p:sp>
        <p:nvSpPr>
          <p:cNvPr id="138" name="Shape 138"/>
          <p:cNvSpPr txBox="1">
            <a:spLocks noGrp="1"/>
          </p:cNvSpPr>
          <p:nvPr>
            <p:ph type="body" idx="1"/>
          </p:nvPr>
        </p:nvSpPr>
        <p:spPr>
          <a:xfrm>
            <a:off x="685800" y="1028700"/>
            <a:ext cx="7772400" cy="5067300"/>
          </a:xfrm>
          <a:prstGeom prst="rect">
            <a:avLst/>
          </a:prstGeom>
        </p:spPr>
        <p:txBody>
          <a:bodyPr lIns="91425" tIns="91425" rIns="91425" bIns="91425" anchor="t" anchorCtr="0">
            <a:noAutofit/>
          </a:bodyPr>
          <a:lstStyle/>
          <a:p>
            <a:pPr marL="457200" lvl="0" indent="-419100" rtl="0">
              <a:lnSpc>
                <a:spcPct val="115000"/>
              </a:lnSpc>
              <a:spcBef>
                <a:spcPts val="700"/>
              </a:spcBef>
              <a:buClr>
                <a:srgbClr val="000000"/>
              </a:buClr>
              <a:buSzPct val="100000"/>
              <a:buFont typeface="Arial"/>
            </a:pPr>
            <a:r>
              <a:rPr lang="fi-FI" sz="3000" dirty="0">
                <a:solidFill>
                  <a:srgbClr val="000000"/>
                </a:solidFill>
                <a:latin typeface="Arial"/>
                <a:ea typeface="Arial"/>
                <a:cs typeface="Arial"/>
                <a:sym typeface="Arial"/>
              </a:rPr>
              <a:t>Rooma keräsi verot ja määräsi ulkopolitiikan, mutta ei puuttunut valloitettujen alueiden paikallishallintoon</a:t>
            </a:r>
          </a:p>
          <a:p>
            <a:pPr marL="0" lvl="0" indent="-69850">
              <a:lnSpc>
                <a:spcPct val="115000"/>
              </a:lnSpc>
              <a:spcBef>
                <a:spcPts val="800"/>
              </a:spcBef>
              <a:buClr>
                <a:schemeClr val="dk1"/>
              </a:buClr>
              <a:buSzPct val="36666"/>
              <a:buFont typeface="Arial"/>
              <a:buNone/>
            </a:pPr>
            <a:endParaRPr sz="3000" dirty="0">
              <a:solidFill>
                <a:srgbClr val="FF0000"/>
              </a:solidFill>
              <a:latin typeface="Arial"/>
              <a:ea typeface="Arial"/>
              <a:cs typeface="Arial"/>
              <a:sym typeface="Arial"/>
            </a:endParaRPr>
          </a:p>
          <a:p>
            <a:pPr lvl="0">
              <a:spcBef>
                <a:spcPts val="0"/>
              </a:spcBef>
              <a:buNone/>
            </a:pPr>
            <a:endParaRPr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685800" y="228600"/>
            <a:ext cx="7772400" cy="914400"/>
          </a:xfrm>
          <a:prstGeom prst="rect">
            <a:avLst/>
          </a:prstGeom>
        </p:spPr>
        <p:txBody>
          <a:bodyPr lIns="91425" tIns="91425" rIns="91425" bIns="91425" anchor="ctr" anchorCtr="0">
            <a:noAutofit/>
          </a:bodyPr>
          <a:lstStyle/>
          <a:p>
            <a:pPr lvl="0">
              <a:spcBef>
                <a:spcPts val="0"/>
              </a:spcBef>
              <a:buClr>
                <a:schemeClr val="dk1"/>
              </a:buClr>
              <a:buSzPct val="36666"/>
              <a:buFont typeface="Arial"/>
              <a:buNone/>
            </a:pPr>
            <a:r>
              <a:rPr lang="fi-FI" sz="3000">
                <a:solidFill>
                  <a:schemeClr val="dk1"/>
                </a:solidFill>
              </a:rPr>
              <a:t>Miksi Roomasta tuli suurvalta?</a:t>
            </a:r>
          </a:p>
        </p:txBody>
      </p:sp>
      <p:sp>
        <p:nvSpPr>
          <p:cNvPr id="145" name="Shape 145"/>
          <p:cNvSpPr txBox="1">
            <a:spLocks noGrp="1"/>
          </p:cNvSpPr>
          <p:nvPr>
            <p:ph type="body" idx="1"/>
          </p:nvPr>
        </p:nvSpPr>
        <p:spPr>
          <a:xfrm>
            <a:off x="685800" y="1600200"/>
            <a:ext cx="4659284" cy="4495800"/>
          </a:xfrm>
          <a:prstGeom prst="rect">
            <a:avLst/>
          </a:prstGeom>
        </p:spPr>
        <p:txBody>
          <a:bodyPr lIns="91425" tIns="91425" rIns="91425" bIns="91425" anchor="t" anchorCtr="0">
            <a:noAutofit/>
          </a:bodyPr>
          <a:lstStyle/>
          <a:p>
            <a:pPr marL="457200" lvl="0" indent="-419100">
              <a:lnSpc>
                <a:spcPct val="90000"/>
              </a:lnSpc>
              <a:spcBef>
                <a:spcPts val="700"/>
              </a:spcBef>
              <a:buClr>
                <a:srgbClr val="000000"/>
              </a:buClr>
              <a:buSzPct val="100000"/>
              <a:buFont typeface="Arial"/>
            </a:pPr>
            <a:r>
              <a:rPr lang="fi-FI" sz="3000" dirty="0">
                <a:solidFill>
                  <a:srgbClr val="000000"/>
                </a:solidFill>
                <a:latin typeface="Arial"/>
                <a:ea typeface="Arial"/>
                <a:cs typeface="Arial"/>
                <a:sym typeface="Arial"/>
              </a:rPr>
              <a:t>hyvät liikenneyhteydet</a:t>
            </a:r>
          </a:p>
          <a:p>
            <a:pPr marL="457200" lvl="0" indent="-419100" rtl="0">
              <a:lnSpc>
                <a:spcPct val="90000"/>
              </a:lnSpc>
              <a:spcBef>
                <a:spcPts val="700"/>
              </a:spcBef>
              <a:buClr>
                <a:srgbClr val="000000"/>
              </a:buClr>
              <a:buSzPct val="100000"/>
              <a:buFont typeface="Arial"/>
            </a:pPr>
            <a:r>
              <a:rPr lang="fi-FI" sz="3000" dirty="0">
                <a:solidFill>
                  <a:srgbClr val="000000"/>
                </a:solidFill>
                <a:latin typeface="Arial"/>
                <a:ea typeface="Arial"/>
                <a:cs typeface="Arial"/>
                <a:sym typeface="Arial"/>
              </a:rPr>
              <a:t>Rooman </a:t>
            </a:r>
            <a:r>
              <a:rPr lang="fi-FI" sz="3000" dirty="0" smtClean="0">
                <a:solidFill>
                  <a:srgbClr val="000000"/>
                </a:solidFill>
                <a:latin typeface="Arial"/>
                <a:ea typeface="Arial"/>
                <a:cs typeface="Arial"/>
                <a:sym typeface="Arial"/>
              </a:rPr>
              <a:t>rakentamat tiet sotilaiden </a:t>
            </a:r>
            <a:r>
              <a:rPr lang="fi-FI" sz="3000" dirty="0">
                <a:solidFill>
                  <a:srgbClr val="000000"/>
                </a:solidFill>
                <a:latin typeface="Arial"/>
                <a:ea typeface="Arial"/>
                <a:cs typeface="Arial"/>
                <a:sym typeface="Arial"/>
              </a:rPr>
              <a:t>käyttöön</a:t>
            </a:r>
          </a:p>
          <a:p>
            <a:pPr marL="457200" lvl="0" indent="-419100" rtl="0">
              <a:lnSpc>
                <a:spcPct val="90000"/>
              </a:lnSpc>
              <a:spcBef>
                <a:spcPts val="700"/>
              </a:spcBef>
              <a:buClr>
                <a:srgbClr val="000000"/>
              </a:buClr>
              <a:buSzPct val="100000"/>
              <a:buFont typeface="Arial"/>
            </a:pPr>
            <a:r>
              <a:rPr lang="fi-FI" sz="3000" dirty="0">
                <a:solidFill>
                  <a:srgbClr val="000000"/>
                </a:solidFill>
                <a:latin typeface="Arial"/>
                <a:ea typeface="Arial"/>
                <a:cs typeface="Arial"/>
                <a:sym typeface="Arial"/>
              </a:rPr>
              <a:t>Rooman </a:t>
            </a:r>
            <a:r>
              <a:rPr lang="fi-FI" sz="3000" dirty="0" smtClean="0">
                <a:solidFill>
                  <a:srgbClr val="000000"/>
                </a:solidFill>
                <a:latin typeface="Arial"/>
                <a:ea typeface="Arial"/>
                <a:cs typeface="Arial"/>
                <a:sym typeface="Arial"/>
              </a:rPr>
              <a:t>keskeinen sijainti </a:t>
            </a:r>
            <a:r>
              <a:rPr lang="fi-FI" sz="3000" dirty="0">
                <a:solidFill>
                  <a:srgbClr val="000000"/>
                </a:solidFill>
                <a:latin typeface="Arial"/>
                <a:ea typeface="Arial"/>
                <a:cs typeface="Arial"/>
                <a:sym typeface="Arial"/>
              </a:rPr>
              <a:t>Välimerellä</a:t>
            </a:r>
          </a:p>
          <a:p>
            <a:pPr marL="0" lvl="0" indent="0">
              <a:spcBef>
                <a:spcPts val="0"/>
              </a:spcBef>
              <a:buNone/>
            </a:pPr>
            <a:endParaRPr sz="3000" dirty="0">
              <a:solidFill>
                <a:srgbClr val="000000"/>
              </a:solidFill>
            </a:endParaRPr>
          </a:p>
        </p:txBody>
      </p:sp>
      <p:pic>
        <p:nvPicPr>
          <p:cNvPr id="146" name="Shape 146"/>
          <p:cNvPicPr preferRelativeResize="0"/>
          <p:nvPr/>
        </p:nvPicPr>
        <p:blipFill>
          <a:blip r:embed="rId3">
            <a:alphaModFix/>
          </a:blip>
          <a:stretch>
            <a:fillRect/>
          </a:stretch>
        </p:blipFill>
        <p:spPr>
          <a:xfrm>
            <a:off x="5555897" y="1713036"/>
            <a:ext cx="3202600" cy="4270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685800" y="228600"/>
            <a:ext cx="7772400" cy="914400"/>
          </a:xfrm>
          <a:prstGeom prst="rect">
            <a:avLst/>
          </a:prstGeom>
        </p:spPr>
        <p:txBody>
          <a:bodyPr lIns="91425" tIns="91425" rIns="91425" bIns="91425" anchor="ctr" anchorCtr="0">
            <a:noAutofit/>
          </a:bodyPr>
          <a:lstStyle/>
          <a:p>
            <a:pPr lvl="0">
              <a:spcBef>
                <a:spcPts val="0"/>
              </a:spcBef>
              <a:buNone/>
            </a:pPr>
            <a:endParaRPr/>
          </a:p>
        </p:txBody>
      </p:sp>
      <p:sp>
        <p:nvSpPr>
          <p:cNvPr id="153" name="Shape 153"/>
          <p:cNvSpPr txBox="1">
            <a:spLocks noGrp="1"/>
          </p:cNvSpPr>
          <p:nvPr>
            <p:ph type="body" idx="1"/>
          </p:nvPr>
        </p:nvSpPr>
        <p:spPr>
          <a:xfrm>
            <a:off x="685800" y="1600200"/>
            <a:ext cx="7772400" cy="4495800"/>
          </a:xfrm>
          <a:prstGeom prst="rect">
            <a:avLst/>
          </a:prstGeom>
        </p:spPr>
        <p:txBody>
          <a:bodyPr lIns="91425" tIns="91425" rIns="91425" bIns="91425" anchor="t" anchorCtr="0">
            <a:noAutofit/>
          </a:bodyPr>
          <a:lstStyle/>
          <a:p>
            <a:pPr lvl="0">
              <a:spcBef>
                <a:spcPts val="0"/>
              </a:spcBef>
              <a:buNone/>
            </a:pPr>
            <a:endParaRPr/>
          </a:p>
        </p:txBody>
      </p:sp>
      <p:pic>
        <p:nvPicPr>
          <p:cNvPr id="154" name="Shape 154"/>
          <p:cNvPicPr preferRelativeResize="0"/>
          <p:nvPr/>
        </p:nvPicPr>
        <p:blipFill>
          <a:blip r:embed="rId3">
            <a:alphaModFix/>
          </a:blip>
          <a:stretch>
            <a:fillRect/>
          </a:stretch>
        </p:blipFill>
        <p:spPr>
          <a:xfrm>
            <a:off x="237043" y="429316"/>
            <a:ext cx="8669913" cy="5779942"/>
          </a:xfrm>
          <a:prstGeom prst="rect">
            <a:avLst/>
          </a:prstGeom>
          <a:noFill/>
          <a:ln>
            <a:noFill/>
          </a:ln>
        </p:spPr>
      </p:pic>
      <p:sp>
        <p:nvSpPr>
          <p:cNvPr id="155" name="Shape 155"/>
          <p:cNvSpPr txBox="1"/>
          <p:nvPr/>
        </p:nvSpPr>
        <p:spPr>
          <a:xfrm>
            <a:off x="237043" y="5266974"/>
            <a:ext cx="3200056" cy="942284"/>
          </a:xfrm>
          <a:prstGeom prst="rect">
            <a:avLst/>
          </a:prstGeom>
          <a:solidFill>
            <a:srgbClr val="FFFFFF"/>
          </a:solidFill>
          <a:ln w="19050" cap="flat" cmpd="sng">
            <a:solidFill>
              <a:srgbClr val="000000"/>
            </a:solidFill>
            <a:prstDash val="solid"/>
            <a:round/>
            <a:headEnd type="none" w="med" len="med"/>
            <a:tailEnd type="none" w="med" len="med"/>
          </a:ln>
        </p:spPr>
        <p:txBody>
          <a:bodyPr lIns="91425" tIns="91425" rIns="91425" bIns="91425" anchor="t" anchorCtr="0">
            <a:noAutofit/>
          </a:bodyPr>
          <a:lstStyle/>
          <a:p>
            <a:pPr lvl="0">
              <a:spcBef>
                <a:spcPts val="0"/>
              </a:spcBef>
              <a:buNone/>
            </a:pPr>
            <a:r>
              <a:rPr lang="fi-FI" sz="2400" dirty="0"/>
              <a:t>Tieverkosto yhdisti suurta </a:t>
            </a:r>
            <a:r>
              <a:rPr lang="fi-FI" sz="2400" dirty="0" smtClean="0"/>
              <a:t>valtakuntaa.</a:t>
            </a:r>
            <a:endParaRPr lang="fi-FI"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207</Words>
  <Application>Microsoft Office PowerPoint</Application>
  <PresentationFormat>Näytössä katseltava diaesitys (4:3)</PresentationFormat>
  <Paragraphs>47</Paragraphs>
  <Slides>12</Slides>
  <Notes>12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Verdana</vt:lpstr>
      <vt:lpstr>Arial</vt:lpstr>
      <vt:lpstr>Merriweather Sans</vt:lpstr>
      <vt:lpstr>Blank Presentation</vt:lpstr>
      <vt:lpstr>PowerPoint-esitys</vt:lpstr>
      <vt:lpstr>PowerPoint-esitys</vt:lpstr>
      <vt:lpstr>Miksi Roomasta tuli suurvalta?</vt:lpstr>
      <vt:lpstr>PowerPoint-esitys</vt:lpstr>
      <vt:lpstr>Miksi Roomasta tuli suurvalta?</vt:lpstr>
      <vt:lpstr>Miksi Roomasta tuli suurvalta?</vt:lpstr>
      <vt:lpstr>Miksi Roomasta tuli suurvalta?</vt:lpstr>
      <vt:lpstr>Miksi Roomasta tuli suurvalta?</vt:lpstr>
      <vt:lpstr>PowerPoint-esitys</vt:lpstr>
      <vt:lpstr>PowerPoint-esitys</vt:lpstr>
      <vt:lpstr>PowerPoint-esitys</vt:lpstr>
      <vt:lpstr>Tiedonetsintätehtävä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Katrimaija Lehtinen-Itälä</dc:creator>
  <cp:lastModifiedBy>Katrimaija Lehtinen-Itälä</cp:lastModifiedBy>
  <cp:revision>7</cp:revision>
  <dcterms:modified xsi:type="dcterms:W3CDTF">2019-10-14T07:28:15Z</dcterms:modified>
</cp:coreProperties>
</file>