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999" r:id="rId5"/>
    <p:sldMasterId id="2147483998" r:id="rId6"/>
    <p:sldMasterId id="2147484037" r:id="rId7"/>
  </p:sldMasterIdLst>
  <p:notesMasterIdLst>
    <p:notesMasterId r:id="rId40"/>
  </p:notesMasterIdLst>
  <p:sldIdLst>
    <p:sldId id="2157" r:id="rId8"/>
    <p:sldId id="2214" r:id="rId9"/>
    <p:sldId id="2213" r:id="rId10"/>
    <p:sldId id="2209" r:id="rId11"/>
    <p:sldId id="2208" r:id="rId12"/>
    <p:sldId id="2165" r:id="rId13"/>
    <p:sldId id="2207" r:id="rId14"/>
    <p:sldId id="2205" r:id="rId15"/>
    <p:sldId id="2202" r:id="rId16"/>
    <p:sldId id="2211" r:id="rId17"/>
    <p:sldId id="2201" r:id="rId18"/>
    <p:sldId id="2210" r:id="rId19"/>
    <p:sldId id="1923" r:id="rId20"/>
    <p:sldId id="1867" r:id="rId21"/>
    <p:sldId id="1869" r:id="rId22"/>
    <p:sldId id="1921" r:id="rId23"/>
    <p:sldId id="1870" r:id="rId24"/>
    <p:sldId id="1916" r:id="rId25"/>
    <p:sldId id="1919" r:id="rId26"/>
    <p:sldId id="1911" r:id="rId27"/>
    <p:sldId id="2215" r:id="rId28"/>
    <p:sldId id="1912" r:id="rId29"/>
    <p:sldId id="2216" r:id="rId30"/>
    <p:sldId id="2212" r:id="rId31"/>
    <p:sldId id="1871" r:id="rId32"/>
    <p:sldId id="1915" r:id="rId33"/>
    <p:sldId id="1882" r:id="rId34"/>
    <p:sldId id="1922" r:id="rId35"/>
    <p:sldId id="1914" r:id="rId36"/>
    <p:sldId id="2206" r:id="rId37"/>
    <p:sldId id="1875" r:id="rId38"/>
    <p:sldId id="1920" r:id="rId39"/>
  </p:sldIdLst>
  <p:sldSz cx="24377650" cy="13716000"/>
  <p:notesSz cx="6797675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A71F0DA-2A0C-124D-81BB-BB371A2282F8}">
          <p14:sldIdLst>
            <p14:sldId id="2157"/>
            <p14:sldId id="2214"/>
            <p14:sldId id="2213"/>
            <p14:sldId id="2209"/>
            <p14:sldId id="2208"/>
            <p14:sldId id="2165"/>
            <p14:sldId id="2207"/>
            <p14:sldId id="2205"/>
            <p14:sldId id="2202"/>
            <p14:sldId id="2211"/>
            <p14:sldId id="2201"/>
            <p14:sldId id="2210"/>
            <p14:sldId id="1923"/>
            <p14:sldId id="1867"/>
            <p14:sldId id="1869"/>
            <p14:sldId id="1921"/>
            <p14:sldId id="1870"/>
            <p14:sldId id="1916"/>
            <p14:sldId id="1919"/>
            <p14:sldId id="1911"/>
            <p14:sldId id="2215"/>
            <p14:sldId id="1912"/>
            <p14:sldId id="2216"/>
            <p14:sldId id="2212"/>
            <p14:sldId id="1871"/>
            <p14:sldId id="1915"/>
            <p14:sldId id="1882"/>
            <p14:sldId id="1922"/>
            <p14:sldId id="1914"/>
            <p14:sldId id="2206"/>
            <p14:sldId id="1875"/>
            <p14:sldId id="19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112" userDrawn="1">
          <p15:clr>
            <a:srgbClr val="A4A3A4"/>
          </p15:clr>
        </p15:guide>
        <p15:guide id="4" pos="14254" userDrawn="1">
          <p15:clr>
            <a:srgbClr val="A4A3A4"/>
          </p15:clr>
        </p15:guide>
        <p15:guide id="5" pos="1030" userDrawn="1">
          <p15:clr>
            <a:srgbClr val="A4A3A4"/>
          </p15:clr>
        </p15:guide>
        <p15:guide id="8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A47D"/>
    <a:srgbClr val="4AEDDE"/>
    <a:srgbClr val="000000"/>
    <a:srgbClr val="3B1F4D"/>
    <a:srgbClr val="FDEA57"/>
    <a:srgbClr val="583F52"/>
    <a:srgbClr val="74FBC3"/>
    <a:srgbClr val="F6DC0D"/>
    <a:srgbClr val="75B901"/>
    <a:srgbClr val="169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16"/>
      </p:cViewPr>
      <p:guideLst>
        <p:guide orient="horz" pos="8112"/>
        <p:guide pos="14254"/>
        <p:guide pos="1030"/>
        <p:guide orient="horz" pos="5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2E69DED-20DA-4766-96C0-D7C4ED668880}" type="datetime1">
              <a:rPr lang="fi-FI" smtClean="0"/>
              <a:t>20.10.2025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4A2A7-AE91-47E7-B389-948D5B855F70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082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20.10.2025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76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758462" y="3845170"/>
            <a:ext cx="13809784" cy="778644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37923" y="3845169"/>
            <a:ext cx="6563763" cy="7786445"/>
          </a:xfrm>
        </p:spPr>
        <p:txBody>
          <a:bodyPr anchor="ctr"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D27C4-A418-324A-BAE7-1179D083833B}" type="datetime1">
              <a:rPr lang="fi-FI" smtClean="0"/>
              <a:t>20.10.2025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89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  <p:extLst>
      <p:ext uri="{BB962C8B-B14F-4D97-AF65-F5344CB8AC3E}">
        <p14:creationId xmlns:p14="http://schemas.microsoft.com/office/powerpoint/2010/main" val="12352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2pPr>
            <a:lvl3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3pPr>
            <a:lvl4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05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kakuv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77650" cy="64008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4" y="6997709"/>
            <a:ext cx="21025723" cy="2029060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9448800"/>
            <a:ext cx="21012150" cy="35052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4022" y="11658624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3833380" y="3175004"/>
            <a:ext cx="16710890" cy="7365991"/>
          </a:xfr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 sivun kuva_monta_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6000"/>
          </a:xfrm>
          <a:solidFill>
            <a:schemeClr val="accent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7" hasCustomPrompt="1"/>
          </p:nvPr>
        </p:nvSpPr>
        <p:spPr>
          <a:xfrm>
            <a:off x="178064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Tekstin paikkamerkki 3"/>
          <p:cNvSpPr>
            <a:spLocks noGrp="1"/>
          </p:cNvSpPr>
          <p:nvPr>
            <p:ph type="body" sz="quarter" idx="38" hasCustomPrompt="1"/>
          </p:nvPr>
        </p:nvSpPr>
        <p:spPr>
          <a:xfrm>
            <a:off x="178064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9" hasCustomPrompt="1"/>
          </p:nvPr>
        </p:nvSpPr>
        <p:spPr>
          <a:xfrm>
            <a:off x="6987889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40" hasCustomPrompt="1"/>
          </p:nvPr>
        </p:nvSpPr>
        <p:spPr>
          <a:xfrm>
            <a:off x="6987889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4" name="Tekstin paikkamerkki 3"/>
          <p:cNvSpPr>
            <a:spLocks noGrp="1"/>
          </p:cNvSpPr>
          <p:nvPr>
            <p:ph type="body" sz="quarter" idx="41" hasCustomPrompt="1"/>
          </p:nvPr>
        </p:nvSpPr>
        <p:spPr>
          <a:xfrm>
            <a:off x="12230633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5" name="Tekstin paikkamerkki 3"/>
          <p:cNvSpPr>
            <a:spLocks noGrp="1"/>
          </p:cNvSpPr>
          <p:nvPr>
            <p:ph type="body" sz="quarter" idx="42" hasCustomPrompt="1"/>
          </p:nvPr>
        </p:nvSpPr>
        <p:spPr>
          <a:xfrm>
            <a:off x="12230633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sz="quarter" idx="43" hasCustomPrompt="1"/>
          </p:nvPr>
        </p:nvSpPr>
        <p:spPr>
          <a:xfrm>
            <a:off x="17473377" y="5905962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7" name="Tekstin paikkamerkki 3"/>
          <p:cNvSpPr>
            <a:spLocks noGrp="1"/>
          </p:cNvSpPr>
          <p:nvPr>
            <p:ph type="body" sz="quarter" idx="44" hasCustomPrompt="1"/>
          </p:nvPr>
        </p:nvSpPr>
        <p:spPr>
          <a:xfrm>
            <a:off x="17473377" y="4705812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8" name="Otsikko 2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pic>
        <p:nvPicPr>
          <p:cNvPr id="30" name="Kuva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_vasen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_oikea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vasen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178216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2178215" y="9173681"/>
            <a:ext cx="12199435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4244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91" y="760446"/>
            <a:ext cx="2044700" cy="1295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oikea_kuva_nostolaat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1285034" y="579864"/>
            <a:ext cx="1895707" cy="691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Calibri Normaali" charset="0"/>
            </a:endParaRPr>
          </a:p>
        </p:txBody>
      </p:sp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9434" cy="9173681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4" name="Rectangle 14"/>
          <p:cNvSpPr/>
          <p:nvPr userDrawn="1"/>
        </p:nvSpPr>
        <p:spPr>
          <a:xfrm>
            <a:off x="1" y="9173681"/>
            <a:ext cx="12199433" cy="4542319"/>
          </a:xfrm>
          <a:prstGeom prst="rect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31807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31926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486029" y="9925050"/>
            <a:ext cx="9227376" cy="28765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B7BD2-5888-B742-B813-F7CBF1FA8C30}" type="datetime1">
              <a:rPr lang="fi-FI" smtClean="0"/>
              <a:t>20.10.2025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174749" y="1520380"/>
            <a:ext cx="10364827" cy="10366820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26352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56007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_pyöreä_kuv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12793618" y="986980"/>
            <a:ext cx="6395266" cy="6396496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13669918" y="7797566"/>
            <a:ext cx="4928416" cy="4929364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8598334" y="5543550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Otsikko 1"/>
          <p:cNvSpPr>
            <a:spLocks noGrp="1"/>
          </p:cNvSpPr>
          <p:nvPr>
            <p:ph type="title" hasCustomPrompt="1"/>
          </p:nvPr>
        </p:nvSpPr>
        <p:spPr>
          <a:xfrm>
            <a:off x="1598341" y="3549659"/>
            <a:ext cx="9233337" cy="2651126"/>
          </a:xfrm>
        </p:spPr>
        <p:txBody>
          <a:bodyPr anchor="b"/>
          <a:lstStyle/>
          <a:p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10215" y="6515100"/>
            <a:ext cx="9227376" cy="6286500"/>
          </a:xfrm>
        </p:spPr>
        <p:txBody>
          <a:bodyPr/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a_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181766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574985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2546768" y="3969832"/>
            <a:ext cx="6039671" cy="576729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254676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254676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9181766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9181766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5749858" y="11392362"/>
            <a:ext cx="6039671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5749858" y="10192212"/>
            <a:ext cx="6039671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10308416" y="4514578"/>
            <a:ext cx="3760818" cy="3761542"/>
          </a:xfrm>
          <a:prstGeom prst="ellipse">
            <a:avLst/>
          </a:pr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95450" y="8820150"/>
            <a:ext cx="21012150" cy="876300"/>
          </a:xfrm>
        </p:spPr>
        <p:txBody>
          <a:bodyPr anchor="b"/>
          <a:lstStyle>
            <a:lvl1pPr algn="ctr">
              <a:defRPr b="1" spc="600" baseline="0">
                <a:solidFill>
                  <a:schemeClr val="accent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NIMESI TÄHÄN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695450" y="10155860"/>
            <a:ext cx="21012150" cy="2457450"/>
          </a:xfrm>
        </p:spPr>
        <p:txBody>
          <a:bodyPr anchor="t">
            <a:normAutofit/>
          </a:bodyPr>
          <a:lstStyle>
            <a:lvl1pPr algn="ctr">
              <a:defRPr sz="3200" baseline="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457109" marR="0" lvl="0" indent="-457109" algn="ctr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Vapaavalintainen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min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2196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78064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78064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7929206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6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6987889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7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6987889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13171950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19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2230633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0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2230633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8414694" y="4612971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endParaRPr lang="en-US"/>
          </a:p>
        </p:txBody>
      </p:sp>
      <p:sp>
        <p:nvSpPr>
          <p:cNvPr id="22" name="Tekstin paikkamerkki 3"/>
          <p:cNvSpPr>
            <a:spLocks noGrp="1"/>
          </p:cNvSpPr>
          <p:nvPr>
            <p:ph type="body" sz="quarter" idx="35" hasCustomPrompt="1"/>
          </p:nvPr>
        </p:nvSpPr>
        <p:spPr>
          <a:xfrm>
            <a:off x="17473377" y="9810697"/>
            <a:ext cx="4817859" cy="1541516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23" name="Tekstin paikkamerkki 3"/>
          <p:cNvSpPr>
            <a:spLocks noGrp="1"/>
          </p:cNvSpPr>
          <p:nvPr>
            <p:ph type="body" sz="quarter" idx="36" hasCustomPrompt="1"/>
          </p:nvPr>
        </p:nvSpPr>
        <p:spPr>
          <a:xfrm>
            <a:off x="17473377" y="8610547"/>
            <a:ext cx="4817859" cy="12001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48631" y="4343400"/>
            <a:ext cx="0" cy="93726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82"/>
          <p:cNvSpPr/>
          <p:nvPr userDrawn="1"/>
        </p:nvSpPr>
        <p:spPr>
          <a:xfrm rot="5400000">
            <a:off x="11546787" y="398531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518525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398510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9824302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8624152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Otsikko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sp>
        <p:nvSpPr>
          <p:cNvPr id="13" name="Hexagon 82"/>
          <p:cNvSpPr/>
          <p:nvPr userDrawn="1"/>
        </p:nvSpPr>
        <p:spPr>
          <a:xfrm rot="5400000">
            <a:off x="11546787" y="8624358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/>
          <p:cNvCxnSpPr/>
          <p:nvPr userDrawn="1"/>
        </p:nvCxnSpPr>
        <p:spPr>
          <a:xfrm>
            <a:off x="12138660" y="0"/>
            <a:ext cx="9971" cy="1371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3"/>
          <p:cNvSpPr>
            <a:spLocks noGrp="1"/>
          </p:cNvSpPr>
          <p:nvPr>
            <p:ph type="body" sz="quarter" idx="17" hasCustomPrompt="1"/>
          </p:nvPr>
        </p:nvSpPr>
        <p:spPr>
          <a:xfrm>
            <a:off x="13527172" y="2038350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7" hasCustomPrompt="1"/>
          </p:nvPr>
        </p:nvSpPr>
        <p:spPr>
          <a:xfrm>
            <a:off x="13527172" y="838200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6677394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5477244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1094597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5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974582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838406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4603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477450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pyst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"/>
          <p:cNvCxnSpPr/>
          <p:nvPr userDrawn="1"/>
        </p:nvCxnSpPr>
        <p:spPr>
          <a:xfrm>
            <a:off x="12138660" y="0"/>
            <a:ext cx="0" cy="1030986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5952232" y="2291337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5952232" y="1091187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3527172" y="6882968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3527172" y="5682818"/>
            <a:ext cx="4817859" cy="1200150"/>
          </a:xfrm>
        </p:spPr>
        <p:txBody>
          <a:bodyPr anchor="ctr">
            <a:normAutofit/>
          </a:bodyPr>
          <a:lstStyle>
            <a:lvl1pPr marL="0" indent="0" algn="l">
              <a:buNone/>
              <a:defRPr sz="4000" b="1">
                <a:solidFill>
                  <a:schemeClr val="accent5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3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5952232" y="10953170"/>
            <a:ext cx="4817859" cy="1541516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4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5952232" y="9753020"/>
            <a:ext cx="4817859" cy="1200150"/>
          </a:xfrm>
        </p:spPr>
        <p:txBody>
          <a:bodyPr anchor="ctr">
            <a:normAutofit/>
          </a:bodyPr>
          <a:lstStyle>
            <a:lvl1pPr marL="0" indent="0" algn="r">
              <a:buNone/>
              <a:defRPr sz="40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6" name="Hexagon 82"/>
          <p:cNvSpPr/>
          <p:nvPr userDrawn="1"/>
        </p:nvSpPr>
        <p:spPr>
          <a:xfrm rot="5400000">
            <a:off x="11546787" y="1091393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7" name="Hexagon 82"/>
          <p:cNvSpPr/>
          <p:nvPr userDrawn="1"/>
        </p:nvSpPr>
        <p:spPr>
          <a:xfrm rot="5400000">
            <a:off x="11546787" y="9709991"/>
            <a:ext cx="1200150" cy="1199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8" name="Hexagon 82"/>
          <p:cNvSpPr/>
          <p:nvPr userDrawn="1"/>
        </p:nvSpPr>
        <p:spPr>
          <a:xfrm rot="5400000">
            <a:off x="11546787" y="5683024"/>
            <a:ext cx="1200150" cy="1199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 flipV="1">
            <a:off x="2994660" y="7629908"/>
            <a:ext cx="2138299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1004155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2437765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5"/>
          <p:cNvSpPr/>
          <p:nvPr userDrawn="1"/>
        </p:nvSpPr>
        <p:spPr>
          <a:xfrm>
            <a:off x="17255017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81"/>
          <p:cNvSpPr/>
          <p:nvPr userDrawn="1"/>
        </p:nvSpPr>
        <p:spPr>
          <a:xfrm>
            <a:off x="282809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Oval 91"/>
          <p:cNvSpPr/>
          <p:nvPr userDrawn="1"/>
        </p:nvSpPr>
        <p:spPr>
          <a:xfrm>
            <a:off x="9923986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2828098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2828098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30" hasCustomPrompt="1"/>
          </p:nvPr>
        </p:nvSpPr>
        <p:spPr>
          <a:xfrm>
            <a:off x="10041557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1" hasCustomPrompt="1"/>
          </p:nvPr>
        </p:nvSpPr>
        <p:spPr>
          <a:xfrm>
            <a:off x="10041557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7255017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7255017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1AE01F3-027E-114B-8A34-2791D7B27E5B}" type="datetime1">
              <a:rPr lang="fi-FI" smtClean="0"/>
              <a:t>20.10.2025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_vaak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Muokkaa tekstiä naps.</a:t>
            </a:r>
          </a:p>
        </p:txBody>
      </p:sp>
      <p:cxnSp>
        <p:nvCxnSpPr>
          <p:cNvPr id="3" name="Straight Connector 3"/>
          <p:cNvCxnSpPr/>
          <p:nvPr userDrawn="1"/>
        </p:nvCxnSpPr>
        <p:spPr>
          <a:xfrm>
            <a:off x="0" y="7629908"/>
            <a:ext cx="1603117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81"/>
          <p:cNvSpPr/>
          <p:nvPr userDrawn="1"/>
        </p:nvSpPr>
        <p:spPr>
          <a:xfrm>
            <a:off x="3772938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5" name="Oval 91"/>
          <p:cNvSpPr/>
          <p:nvPr userDrawn="1"/>
        </p:nvSpPr>
        <p:spPr>
          <a:xfrm>
            <a:off x="16031172" y="7512337"/>
            <a:ext cx="235142" cy="23514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6" name="Tekstin paikkamerkki 3"/>
          <p:cNvSpPr>
            <a:spLocks noGrp="1"/>
          </p:cNvSpPr>
          <p:nvPr>
            <p:ph type="body" sz="quarter" idx="28" hasCustomPrompt="1"/>
          </p:nvPr>
        </p:nvSpPr>
        <p:spPr>
          <a:xfrm>
            <a:off x="3772938" y="5535690"/>
            <a:ext cx="4817859" cy="1541516"/>
          </a:xfrm>
        </p:spPr>
        <p:txBody>
          <a:bodyPr anchor="b"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9" hasCustomPrompt="1"/>
          </p:nvPr>
        </p:nvSpPr>
        <p:spPr>
          <a:xfrm>
            <a:off x="3772938" y="8300181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32" hasCustomPrompt="1"/>
          </p:nvPr>
        </p:nvSpPr>
        <p:spPr>
          <a:xfrm>
            <a:off x="16031172" y="8300181"/>
            <a:ext cx="4817859" cy="1541516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33" hasCustomPrompt="1"/>
          </p:nvPr>
        </p:nvSpPr>
        <p:spPr>
          <a:xfrm>
            <a:off x="16031172" y="5877056"/>
            <a:ext cx="4817859" cy="1200150"/>
          </a:xfrm>
        </p:spPr>
        <p:txBody>
          <a:bodyPr anchor="ctr">
            <a:noAutofit/>
          </a:bodyPr>
          <a:lstStyle>
            <a:lvl1pPr marL="0" indent="0" algn="l">
              <a:buNone/>
              <a:defRPr sz="4800" b="1">
                <a:solidFill>
                  <a:schemeClr val="accent1"/>
                </a:solidFill>
              </a:defRPr>
            </a:lvl1pPr>
            <a:lvl2pPr marL="914217" indent="0" algn="ctr">
              <a:buNone/>
              <a:defRPr/>
            </a:lvl2pPr>
            <a:lvl3pPr marL="1828434" indent="0" algn="ctr">
              <a:buNone/>
              <a:defRPr/>
            </a:lvl3pPr>
            <a:lvl4pPr marL="2742651" indent="0" algn="ctr">
              <a:buNone/>
              <a:defRPr/>
            </a:lvl4pPr>
            <a:lvl5pPr marL="3656868" indent="0" algn="ctr">
              <a:buNone/>
              <a:defRPr/>
            </a:lvl5pPr>
          </a:lstStyle>
          <a:p>
            <a:pPr lvl="0"/>
            <a:r>
              <a:rPr lang="fi-FI"/>
              <a:t>Muokkaa tekstiä napsauttamalla</a:t>
            </a:r>
          </a:p>
        </p:txBody>
      </p:sp>
    </p:spTree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2428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3712428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8696150"/>
            <a:ext cx="5099908" cy="323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9380"/>
            <a:ext cx="26158324" cy="17445380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-2406447"/>
            <a:ext cx="24377650" cy="16257822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419562" y="2039469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243099" y="10086581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1641" y="979392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0" y="0"/>
            <a:ext cx="24377650" cy="16251766"/>
          </a:xfrm>
          <a:prstGeom prst="rect">
            <a:avLst/>
          </a:prstGeom>
          <a:solidFill>
            <a:srgbClr val="00A47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355014" y="1879048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355015" y="9910118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24" y="9302240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sityksen 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6251766"/>
          </a:xfrm>
          <a:prstGeom prst="rect">
            <a:avLst/>
          </a:prstGeom>
        </p:spPr>
      </p:pic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9868362" y="3392901"/>
            <a:ext cx="13653079" cy="73659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3800" b="1" spc="6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TEKSTIÄ NAPS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9547520" y="13102497"/>
            <a:ext cx="13653079" cy="201518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4400">
                <a:solidFill>
                  <a:schemeClr val="bg1"/>
                </a:solidFill>
              </a:defRPr>
            </a:lvl1pPr>
            <a:lvl2pPr marL="914217" indent="0" algn="ctr">
              <a:buNone/>
              <a:defRPr sz="3600">
                <a:solidFill>
                  <a:schemeClr val="bg1"/>
                </a:solidFill>
              </a:defRPr>
            </a:lvl2pPr>
            <a:lvl3pPr marL="1828434" indent="0" algn="ctr">
              <a:buNone/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fi-FI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019" y="10080108"/>
            <a:ext cx="5099908" cy="32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1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taustavär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8"/>
            <a:ext cx="10458886" cy="736599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500" b="1"/>
            </a:lvl1pPr>
          </a:lstStyle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8648700"/>
            <a:ext cx="1045845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24080" y="5908430"/>
            <a:ext cx="14493812" cy="965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3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_kuva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5965" y="730259"/>
            <a:ext cx="14745136" cy="2651126"/>
          </a:xfrm>
        </p:spPr>
        <p:txBody>
          <a:bodyPr anchor="b">
            <a:normAutofit/>
          </a:bodyPr>
          <a:lstStyle>
            <a:lvl1pPr>
              <a:defRPr sz="96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3756569"/>
            <a:ext cx="14744702" cy="2834633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217" indent="0" algn="l">
              <a:buNone/>
              <a:defRPr sz="3200"/>
            </a:lvl2pPr>
            <a:lvl3pPr marL="1828434" indent="0" algn="l">
              <a:buNone/>
              <a:defRPr sz="2800"/>
            </a:lvl3pPr>
            <a:lvl4pPr marL="2742651" indent="0" algn="l">
              <a:buNone/>
              <a:defRPr sz="2400"/>
            </a:lvl4pPr>
            <a:lvl5pPr marL="3656868" indent="0" algn="l">
              <a:buNone/>
              <a:defRPr sz="2400"/>
            </a:lvl5pPr>
          </a:lstStyle>
          <a:p>
            <a:pPr lvl="0"/>
            <a:r>
              <a:rPr lang="fi-FI"/>
              <a:t>Muokkaa tekstiä naps.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74" y="11658624"/>
            <a:ext cx="2044700" cy="1295376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229" y="-7928"/>
            <a:ext cx="6969876" cy="13723928"/>
          </a:xfrm>
          <a:prstGeom prst="rect">
            <a:avLst/>
          </a:prstGeom>
        </p:spPr>
      </p:pic>
      <p:sp>
        <p:nvSpPr>
          <p:cNvPr id="8" name="Rectangle 5"/>
          <p:cNvSpPr/>
          <p:nvPr userDrawn="1"/>
        </p:nvSpPr>
        <p:spPr>
          <a:xfrm>
            <a:off x="17403228" y="0"/>
            <a:ext cx="6969877" cy="1372392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Normaali" charset="0"/>
            </a:endParaRPr>
          </a:p>
        </p:txBody>
      </p:sp>
      <p:sp>
        <p:nvSpPr>
          <p:cNvPr id="11" name="Shape 2617"/>
          <p:cNvSpPr/>
          <p:nvPr/>
        </p:nvSpPr>
        <p:spPr>
          <a:xfrm>
            <a:off x="20391531" y="10347691"/>
            <a:ext cx="1054522" cy="86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4" name="Shape 2934"/>
          <p:cNvSpPr/>
          <p:nvPr/>
        </p:nvSpPr>
        <p:spPr>
          <a:xfrm>
            <a:off x="20521017" y="2216377"/>
            <a:ext cx="724340" cy="995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7" name="Shape 2715"/>
          <p:cNvSpPr/>
          <p:nvPr/>
        </p:nvSpPr>
        <p:spPr>
          <a:xfrm>
            <a:off x="20470677" y="6319451"/>
            <a:ext cx="825019" cy="825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21600"/>
                </a:moveTo>
                <a:lnTo>
                  <a:pt x="17673" y="21600"/>
                </a:lnTo>
                <a:lnTo>
                  <a:pt x="17673" y="20618"/>
                </a:lnTo>
                <a:lnTo>
                  <a:pt x="15709" y="20618"/>
                </a:lnTo>
                <a:cubicBezTo>
                  <a:pt x="15709" y="20618"/>
                  <a:pt x="15709" y="21600"/>
                  <a:pt x="15709" y="21600"/>
                </a:cubicBezTo>
                <a:close/>
                <a:moveTo>
                  <a:pt x="11782" y="21600"/>
                </a:moveTo>
                <a:lnTo>
                  <a:pt x="13745" y="21600"/>
                </a:lnTo>
                <a:lnTo>
                  <a:pt x="13745" y="20618"/>
                </a:lnTo>
                <a:lnTo>
                  <a:pt x="11782" y="20618"/>
                </a:lnTo>
                <a:cubicBezTo>
                  <a:pt x="11782" y="20618"/>
                  <a:pt x="11782" y="21600"/>
                  <a:pt x="11782" y="21600"/>
                </a:cubicBezTo>
                <a:close/>
                <a:moveTo>
                  <a:pt x="7855" y="982"/>
                </a:moveTo>
                <a:lnTo>
                  <a:pt x="9818" y="982"/>
                </a:lnTo>
                <a:lnTo>
                  <a:pt x="9818" y="0"/>
                </a:lnTo>
                <a:lnTo>
                  <a:pt x="7855" y="0"/>
                </a:lnTo>
                <a:cubicBezTo>
                  <a:pt x="7855" y="0"/>
                  <a:pt x="7855" y="982"/>
                  <a:pt x="7855" y="982"/>
                </a:cubicBezTo>
                <a:close/>
                <a:moveTo>
                  <a:pt x="11782" y="982"/>
                </a:moveTo>
                <a:lnTo>
                  <a:pt x="13745" y="982"/>
                </a:lnTo>
                <a:lnTo>
                  <a:pt x="13745" y="0"/>
                </a:lnTo>
                <a:lnTo>
                  <a:pt x="11782" y="0"/>
                </a:lnTo>
                <a:cubicBezTo>
                  <a:pt x="11782" y="0"/>
                  <a:pt x="11782" y="982"/>
                  <a:pt x="11782" y="982"/>
                </a:cubicBezTo>
                <a:close/>
                <a:moveTo>
                  <a:pt x="15709" y="982"/>
                </a:moveTo>
                <a:lnTo>
                  <a:pt x="17673" y="982"/>
                </a:lnTo>
                <a:lnTo>
                  <a:pt x="17673" y="0"/>
                </a:lnTo>
                <a:lnTo>
                  <a:pt x="15709" y="0"/>
                </a:lnTo>
                <a:cubicBezTo>
                  <a:pt x="15709" y="0"/>
                  <a:pt x="15709" y="982"/>
                  <a:pt x="15709" y="982"/>
                </a:cubicBezTo>
                <a:close/>
                <a:moveTo>
                  <a:pt x="19636" y="20346"/>
                </a:moveTo>
                <a:lnTo>
                  <a:pt x="19636" y="21420"/>
                </a:lnTo>
                <a:cubicBezTo>
                  <a:pt x="20470" y="21123"/>
                  <a:pt x="21128" y="20467"/>
                  <a:pt x="21426" y="19636"/>
                </a:cubicBezTo>
                <a:lnTo>
                  <a:pt x="20350" y="19636"/>
                </a:lnTo>
                <a:cubicBezTo>
                  <a:pt x="20177" y="19929"/>
                  <a:pt x="19931" y="20174"/>
                  <a:pt x="19636" y="20346"/>
                </a:cubicBezTo>
                <a:moveTo>
                  <a:pt x="20618" y="5891"/>
                </a:moveTo>
                <a:lnTo>
                  <a:pt x="21600" y="5891"/>
                </a:lnTo>
                <a:lnTo>
                  <a:pt x="21600" y="3927"/>
                </a:lnTo>
                <a:lnTo>
                  <a:pt x="20618" y="3927"/>
                </a:lnTo>
                <a:cubicBezTo>
                  <a:pt x="20618" y="3927"/>
                  <a:pt x="20618" y="5891"/>
                  <a:pt x="20618" y="5891"/>
                </a:cubicBezTo>
                <a:close/>
                <a:moveTo>
                  <a:pt x="20618" y="9818"/>
                </a:moveTo>
                <a:lnTo>
                  <a:pt x="21600" y="9818"/>
                </a:lnTo>
                <a:lnTo>
                  <a:pt x="21600" y="7855"/>
                </a:lnTo>
                <a:lnTo>
                  <a:pt x="20618" y="7855"/>
                </a:lnTo>
                <a:cubicBezTo>
                  <a:pt x="20618" y="7855"/>
                  <a:pt x="20618" y="9818"/>
                  <a:pt x="20618" y="9818"/>
                </a:cubicBezTo>
                <a:close/>
                <a:moveTo>
                  <a:pt x="20618" y="13745"/>
                </a:moveTo>
                <a:lnTo>
                  <a:pt x="21600" y="13745"/>
                </a:lnTo>
                <a:lnTo>
                  <a:pt x="21600" y="11782"/>
                </a:lnTo>
                <a:lnTo>
                  <a:pt x="20618" y="11782"/>
                </a:lnTo>
                <a:cubicBezTo>
                  <a:pt x="20618" y="11782"/>
                  <a:pt x="20618" y="13745"/>
                  <a:pt x="20618" y="13745"/>
                </a:cubicBezTo>
                <a:close/>
                <a:moveTo>
                  <a:pt x="20618" y="17673"/>
                </a:moveTo>
                <a:lnTo>
                  <a:pt x="21600" y="17673"/>
                </a:lnTo>
                <a:lnTo>
                  <a:pt x="21600" y="15709"/>
                </a:lnTo>
                <a:lnTo>
                  <a:pt x="20618" y="15709"/>
                </a:lnTo>
                <a:cubicBezTo>
                  <a:pt x="20618" y="15709"/>
                  <a:pt x="20618" y="17673"/>
                  <a:pt x="20618" y="17673"/>
                </a:cubicBezTo>
                <a:close/>
                <a:moveTo>
                  <a:pt x="1250" y="19636"/>
                </a:moveTo>
                <a:lnTo>
                  <a:pt x="175" y="19636"/>
                </a:lnTo>
                <a:cubicBezTo>
                  <a:pt x="472" y="20467"/>
                  <a:pt x="1130" y="21123"/>
                  <a:pt x="1964" y="21420"/>
                </a:cubicBezTo>
                <a:lnTo>
                  <a:pt x="1964" y="20346"/>
                </a:lnTo>
                <a:cubicBezTo>
                  <a:pt x="1669" y="20174"/>
                  <a:pt x="1423" y="19929"/>
                  <a:pt x="1250" y="19636"/>
                </a:cubicBezTo>
                <a:moveTo>
                  <a:pt x="20350" y="1964"/>
                </a:moveTo>
                <a:lnTo>
                  <a:pt x="21426" y="1964"/>
                </a:lnTo>
                <a:cubicBezTo>
                  <a:pt x="21128" y="1133"/>
                  <a:pt x="20470" y="477"/>
                  <a:pt x="19636" y="180"/>
                </a:cubicBezTo>
                <a:lnTo>
                  <a:pt x="19636" y="1254"/>
                </a:lnTo>
                <a:cubicBezTo>
                  <a:pt x="19931" y="1426"/>
                  <a:pt x="20177" y="1670"/>
                  <a:pt x="20350" y="1964"/>
                </a:cubicBezTo>
                <a:moveTo>
                  <a:pt x="982" y="15709"/>
                </a:moveTo>
                <a:lnTo>
                  <a:pt x="0" y="15709"/>
                </a:lnTo>
                <a:lnTo>
                  <a:pt x="0" y="17673"/>
                </a:lnTo>
                <a:lnTo>
                  <a:pt x="982" y="17673"/>
                </a:lnTo>
                <a:cubicBezTo>
                  <a:pt x="982" y="17673"/>
                  <a:pt x="982" y="15709"/>
                  <a:pt x="982" y="15709"/>
                </a:cubicBezTo>
                <a:close/>
                <a:moveTo>
                  <a:pt x="982" y="7855"/>
                </a:moveTo>
                <a:lnTo>
                  <a:pt x="0" y="7855"/>
                </a:lnTo>
                <a:lnTo>
                  <a:pt x="0" y="9818"/>
                </a:lnTo>
                <a:lnTo>
                  <a:pt x="982" y="9818"/>
                </a:lnTo>
                <a:cubicBezTo>
                  <a:pt x="982" y="9818"/>
                  <a:pt x="982" y="7855"/>
                  <a:pt x="982" y="7855"/>
                </a:cubicBezTo>
                <a:close/>
                <a:moveTo>
                  <a:pt x="982" y="3927"/>
                </a:moveTo>
                <a:lnTo>
                  <a:pt x="0" y="3927"/>
                </a:lnTo>
                <a:lnTo>
                  <a:pt x="0" y="5891"/>
                </a:lnTo>
                <a:lnTo>
                  <a:pt x="982" y="5891"/>
                </a:lnTo>
                <a:cubicBezTo>
                  <a:pt x="982" y="5891"/>
                  <a:pt x="982" y="3927"/>
                  <a:pt x="982" y="3927"/>
                </a:cubicBezTo>
                <a:close/>
                <a:moveTo>
                  <a:pt x="982" y="11782"/>
                </a:moveTo>
                <a:lnTo>
                  <a:pt x="0" y="11782"/>
                </a:lnTo>
                <a:lnTo>
                  <a:pt x="0" y="13745"/>
                </a:lnTo>
                <a:lnTo>
                  <a:pt x="982" y="13745"/>
                </a:lnTo>
                <a:cubicBezTo>
                  <a:pt x="982" y="13745"/>
                  <a:pt x="982" y="11782"/>
                  <a:pt x="982" y="11782"/>
                </a:cubicBezTo>
                <a:close/>
                <a:moveTo>
                  <a:pt x="3927" y="982"/>
                </a:moveTo>
                <a:lnTo>
                  <a:pt x="5891" y="982"/>
                </a:lnTo>
                <a:lnTo>
                  <a:pt x="5891" y="0"/>
                </a:lnTo>
                <a:lnTo>
                  <a:pt x="3927" y="0"/>
                </a:lnTo>
                <a:cubicBezTo>
                  <a:pt x="3927" y="0"/>
                  <a:pt x="3927" y="982"/>
                  <a:pt x="3927" y="982"/>
                </a:cubicBezTo>
                <a:close/>
                <a:moveTo>
                  <a:pt x="7855" y="21600"/>
                </a:moveTo>
                <a:lnTo>
                  <a:pt x="9818" y="21600"/>
                </a:lnTo>
                <a:lnTo>
                  <a:pt x="9818" y="20618"/>
                </a:lnTo>
                <a:lnTo>
                  <a:pt x="7855" y="20618"/>
                </a:lnTo>
                <a:cubicBezTo>
                  <a:pt x="7855" y="20618"/>
                  <a:pt x="7855" y="21600"/>
                  <a:pt x="7855" y="21600"/>
                </a:cubicBezTo>
                <a:close/>
                <a:moveTo>
                  <a:pt x="3927" y="21600"/>
                </a:moveTo>
                <a:lnTo>
                  <a:pt x="5891" y="21600"/>
                </a:lnTo>
                <a:lnTo>
                  <a:pt x="5891" y="20618"/>
                </a:lnTo>
                <a:lnTo>
                  <a:pt x="3927" y="20618"/>
                </a:lnTo>
                <a:cubicBezTo>
                  <a:pt x="3927" y="20618"/>
                  <a:pt x="3927" y="21600"/>
                  <a:pt x="3927" y="21600"/>
                </a:cubicBezTo>
                <a:close/>
                <a:moveTo>
                  <a:pt x="175" y="1964"/>
                </a:moveTo>
                <a:lnTo>
                  <a:pt x="1250" y="1964"/>
                </a:lnTo>
                <a:cubicBezTo>
                  <a:pt x="1423" y="1670"/>
                  <a:pt x="1669" y="1426"/>
                  <a:pt x="1964" y="1254"/>
                </a:cubicBezTo>
                <a:lnTo>
                  <a:pt x="1964" y="180"/>
                </a:lnTo>
                <a:cubicBezTo>
                  <a:pt x="1130" y="477"/>
                  <a:pt x="472" y="1133"/>
                  <a:pt x="175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latin typeface="Calibri Normaali" charset="0"/>
              <a:ea typeface="Calibri Normaali" charset="0"/>
              <a:cs typeface="Calibri Normaali" charset="0"/>
            </a:endParaRP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6" hasCustomPrompt="1"/>
          </p:nvPr>
        </p:nvSpPr>
        <p:spPr>
          <a:xfrm>
            <a:off x="19513119" y="1349655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19" name="Tekstin paikkamerkki 17"/>
          <p:cNvSpPr>
            <a:spLocks noGrp="1"/>
          </p:cNvSpPr>
          <p:nvPr>
            <p:ph type="body" sz="quarter" idx="17" hasCustomPrompt="1"/>
          </p:nvPr>
        </p:nvSpPr>
        <p:spPr>
          <a:xfrm>
            <a:off x="19513119" y="3468983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0" name="Tekstin paikkamerkki 17"/>
          <p:cNvSpPr>
            <a:spLocks noGrp="1"/>
          </p:cNvSpPr>
          <p:nvPr>
            <p:ph type="body" sz="quarter" idx="18" hasCustomPrompt="1"/>
          </p:nvPr>
        </p:nvSpPr>
        <p:spPr>
          <a:xfrm>
            <a:off x="19513119" y="5493097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1" name="Tekstin paikkamerkki 17"/>
          <p:cNvSpPr>
            <a:spLocks noGrp="1"/>
          </p:cNvSpPr>
          <p:nvPr>
            <p:ph type="body" sz="quarter" idx="19" hasCustomPrompt="1"/>
          </p:nvPr>
        </p:nvSpPr>
        <p:spPr>
          <a:xfrm>
            <a:off x="19513119" y="7464141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2" name="Tekstin paikkamerkki 17"/>
          <p:cNvSpPr>
            <a:spLocks noGrp="1"/>
          </p:cNvSpPr>
          <p:nvPr>
            <p:ph type="body" sz="quarter" idx="20" hasCustomPrompt="1"/>
          </p:nvPr>
        </p:nvSpPr>
        <p:spPr>
          <a:xfrm>
            <a:off x="19513119" y="9426452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3" name="Tekstin paikkamerkki 17"/>
          <p:cNvSpPr>
            <a:spLocks noGrp="1"/>
          </p:cNvSpPr>
          <p:nvPr>
            <p:ph type="body" sz="quarter" idx="21" hasCustomPrompt="1"/>
          </p:nvPr>
        </p:nvSpPr>
        <p:spPr>
          <a:xfrm>
            <a:off x="19513119" y="11619922"/>
            <a:ext cx="2828925" cy="57517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  <p:sp>
        <p:nvSpPr>
          <p:cNvPr id="24" name="Tekstin paikkamerkki 17"/>
          <p:cNvSpPr>
            <a:spLocks noGrp="1"/>
          </p:cNvSpPr>
          <p:nvPr>
            <p:ph type="body" sz="quarter" idx="22" hasCustomPrompt="1"/>
          </p:nvPr>
        </p:nvSpPr>
        <p:spPr>
          <a:xfrm>
            <a:off x="19513119" y="12195094"/>
            <a:ext cx="2828925" cy="575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Lisää teksti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_sisältö_2_väri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AD9E5CCB-1811-694A-AFDE-F89C5BFBD1CC}" type="datetime1">
              <a:rPr lang="fi-FI" smtClean="0"/>
              <a:t>20.10.2025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_sisältö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99E-233E-F348-BB40-2634D738D0E4}" type="datetime1">
              <a:rPr lang="fi-FI" smtClean="0"/>
              <a:t>20.10.2025</a:t>
            </a:fld>
            <a:endParaRPr lang="fi-FI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69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01" y="0"/>
            <a:ext cx="8919577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4443180"/>
            <a:ext cx="14295936" cy="47752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75470" y="9377463"/>
            <a:ext cx="14295936" cy="325876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3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7" y="1111999"/>
            <a:ext cx="5432399" cy="16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40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8329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1pPr>
            <a:lvl2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2pPr>
            <a:lvl3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3pPr>
            <a:lvl4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4pPr>
            <a:lvl5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1249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eroitu sisältö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11022" indent="-711022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9601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 kaa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337" y="11944905"/>
            <a:ext cx="7388823" cy="176657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341185" y="4608000"/>
            <a:ext cx="11057468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092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3" y="4806950"/>
            <a:ext cx="9998646" cy="688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811870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4" y="4806950"/>
            <a:ext cx="11773007" cy="68865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38710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78709" y="1644657"/>
            <a:ext cx="10636049" cy="265112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89" y="4608000"/>
            <a:ext cx="10638369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12604644" y="1225550"/>
            <a:ext cx="10035448" cy="1046797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3718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773957" y="1225551"/>
            <a:ext cx="20866135" cy="104489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2941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A9B8EF0-CB69-1944-9D9E-D16EA0CE1B44}" type="datetime1">
              <a:rPr lang="fi-FI" smtClean="0"/>
              <a:t>20.10.2025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n paikkamerkki 5"/>
          <p:cNvSpPr>
            <a:spLocks noGrp="1"/>
          </p:cNvSpPr>
          <p:nvPr>
            <p:ph type="media" sz="quarter" idx="14"/>
          </p:nvPr>
        </p:nvSpPr>
        <p:spPr>
          <a:xfrm>
            <a:off x="1773957" y="1225551"/>
            <a:ext cx="20866135" cy="1044892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medialeike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0817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76390" y="4608000"/>
            <a:ext cx="7001172" cy="7740000"/>
          </a:xfrm>
        </p:spPr>
        <p:txBody>
          <a:bodyPr/>
          <a:lstStyle>
            <a:lvl1pPr>
              <a:defRPr sz="3999"/>
            </a:lvl1pPr>
            <a:lvl2pPr>
              <a:defRPr sz="3999"/>
            </a:lvl2pPr>
            <a:lvl3pPr>
              <a:defRPr sz="3599"/>
            </a:lvl3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sp>
        <p:nvSpPr>
          <p:cNvPr id="9" name="Kaavion paikkamerkki 8"/>
          <p:cNvSpPr>
            <a:spLocks noGrp="1"/>
          </p:cNvSpPr>
          <p:nvPr>
            <p:ph type="chart" sz="quarter" idx="13"/>
          </p:nvPr>
        </p:nvSpPr>
        <p:spPr>
          <a:xfrm>
            <a:off x="8869316" y="4606927"/>
            <a:ext cx="13871271" cy="7740650"/>
          </a:xfrm>
        </p:spPr>
        <p:txBody>
          <a:bodyPr/>
          <a:lstStyle>
            <a:lvl1pPr marL="0" indent="0">
              <a:buFontTx/>
              <a:buNone/>
              <a:defRPr sz="3999"/>
            </a:lvl1pPr>
          </a:lstStyle>
          <a:p>
            <a:r>
              <a:rPr lang="fi-FI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3451718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9548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329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2032"/>
            <a:ext cx="243704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3275863"/>
            <a:ext cx="16591066" cy="283311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14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400" y="0"/>
            <a:ext cx="102518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0" y="3275863"/>
            <a:ext cx="16591066" cy="283311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01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siv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"/>
            <a:ext cx="24370428" cy="13716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71" y="2120630"/>
            <a:ext cx="12778817" cy="4572000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0254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401" y="0"/>
            <a:ext cx="8919577" cy="13716000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7" y="1111999"/>
            <a:ext cx="5432399" cy="164074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75469" y="5707776"/>
            <a:ext cx="16474365" cy="1860344"/>
          </a:xfrm>
        </p:spPr>
        <p:txBody>
          <a:bodyPr anchor="b" anchorCtr="0">
            <a:noAutofit/>
          </a:bodyPr>
          <a:lstStyle>
            <a:lvl1pPr algn="l">
              <a:lnSpc>
                <a:spcPct val="90000"/>
              </a:lnSpc>
              <a:defRPr sz="9998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75469" y="8054503"/>
            <a:ext cx="16474365" cy="458172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3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4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_sisältö_2_väritaus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222FEF2C-A2AC-F84D-8581-A7F273833A11}" type="datetime1">
              <a:rPr lang="fi-FI" smtClean="0"/>
              <a:t>20.10.2025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tsikko_sisältö_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  <a:noFill/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82DF3A1A-3C2E-A14B-BAD5-5478EBBFC7B9}" type="datetime1">
              <a:rPr lang="fi-FI" smtClean="0"/>
              <a:t>20.10.2025</a:t>
            </a:fld>
            <a:endParaRPr lang="fi-FI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Otsikko_sisältö_2_väritaus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3"/>
          <p:cNvSpPr>
            <a:spLocks noGrp="1"/>
          </p:cNvSpPr>
          <p:nvPr>
            <p:ph type="body" sz="quarter" idx="16" hasCustomPrompt="1"/>
          </p:nvPr>
        </p:nvSpPr>
        <p:spPr>
          <a:xfrm>
            <a:off x="12480340" y="4057650"/>
            <a:ext cx="10221347" cy="730726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722" y="748645"/>
            <a:ext cx="2063329" cy="1307177"/>
          </a:xfrm>
          <a:prstGeom prst="rect">
            <a:avLst/>
          </a:prstGeom>
        </p:spPr>
      </p:pic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fld id="{C0FC4EE5-A0C5-4A46-AF91-CE64D69B7770}" type="datetime1">
              <a:rPr lang="fi-FI" smtClean="0"/>
              <a:t>20.10.2025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3864281" y="4057650"/>
            <a:ext cx="8837405" cy="730757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Calibri Normaali" charset="0"/>
                <a:ea typeface="Calibri Normaali" charset="0"/>
                <a:cs typeface="Calibri Normaali" charset="0"/>
              </a:defRPr>
            </a:lvl1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fi-FI"/>
              <a:t>Muokkaa tekstiä naps.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 hasCustomPrompt="1"/>
          </p:nvPr>
        </p:nvSpPr>
        <p:spPr>
          <a:xfrm>
            <a:off x="1676399" y="4057650"/>
            <a:ext cx="11570043" cy="7307263"/>
          </a:xfrm>
        </p:spPr>
        <p:txBody>
          <a:bodyPr>
            <a:normAutofit/>
          </a:bodyPr>
          <a:lstStyle>
            <a:lvl1pPr>
              <a:defRPr sz="44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i-FI"/>
              <a:t>Muokkaa tekstiä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343A-E80F-C94E-8306-03498FB2E6C6}" type="datetime1">
              <a:rPr lang="fi-FI" smtClean="0"/>
              <a:t>20.10.2025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F3CB-3457-2242-A4C2-F7DC2C83DD04}" type="datetime1">
              <a:rPr lang="fi-FI" smtClean="0"/>
              <a:t>20.10.2025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81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79" r:id="rId9"/>
    <p:sldLayoutId id="2147483949" r:id="rId10"/>
    <p:sldLayoutId id="2147483974" r:id="rId11"/>
    <p:sldLayoutId id="214748403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fi-FI"/>
              <a:t>Muokkaa tekstiä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476C-57FA-9844-958D-AE44EAC13611}" type="datetime1">
              <a:rPr lang="fi-FI" smtClean="0"/>
              <a:t>20.10.2025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Esimerkiksi esityksen nimi, esittäjä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F8806-C074-1048-BDDB-408E5170414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055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  <p:sldLayoutId id="2147484028" r:id="rId18"/>
    <p:sldLayoutId id="214748403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200" b="1" i="0" kern="1200">
          <a:solidFill>
            <a:schemeClr val="tx1">
              <a:lumMod val="75000"/>
            </a:schemeClr>
          </a:solidFill>
          <a:latin typeface="+mj-lt"/>
          <a:ea typeface="Calibri Normaali" charset="0"/>
          <a:cs typeface="Calibri Normaali" charset="0"/>
        </a:defRPr>
      </a:lvl1pPr>
    </p:titleStyle>
    <p:bodyStyle>
      <a:lvl1pPr marL="457109" indent="-457109" algn="l" defTabSz="1828434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lang="en-US" sz="44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1pPr>
      <a:lvl2pPr marL="1371326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2pPr>
      <a:lvl3pPr marL="2285543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3pPr>
      <a:lvl4pPr marL="3199760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 smtClean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4pPr>
      <a:lvl5pPr marL="4113977" indent="-457109" algn="l" defTabSz="1828434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dirty="0">
          <a:solidFill>
            <a:schemeClr val="tx1">
              <a:lumMod val="75000"/>
            </a:schemeClr>
          </a:solidFill>
          <a:effectLst/>
          <a:latin typeface="+mn-lt"/>
          <a:ea typeface="Calibri Normaali" charset="0"/>
          <a:cs typeface="Calibri Normaali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on paikkamerkki 8"/>
          <p:cNvSpPr>
            <a:spLocks noGrp="1"/>
          </p:cNvSpPr>
          <p:nvPr>
            <p:ph type="title"/>
          </p:nvPr>
        </p:nvSpPr>
        <p:spPr>
          <a:xfrm>
            <a:off x="1676400" y="730250"/>
            <a:ext cx="10458450" cy="73659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</a:t>
            </a:r>
            <a:br>
              <a:rPr lang="fi-FI"/>
            </a:br>
            <a:r>
              <a:rPr lang="fi-FI"/>
              <a:t>TEKSTIÄ NAPS.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idx="1"/>
          </p:nvPr>
        </p:nvSpPr>
        <p:spPr>
          <a:xfrm>
            <a:off x="1676400" y="8648699"/>
            <a:ext cx="10458450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987" y="760446"/>
            <a:ext cx="2044700" cy="129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96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4031" r:id="rId2"/>
    <p:sldLayoutId id="2147484035" r:id="rId3"/>
    <p:sldLayoutId id="2147484034" r:id="rId4"/>
    <p:sldLayoutId id="2147483948" r:id="rId5"/>
    <p:sldLayoutId id="2147483996" r:id="rId6"/>
    <p:sldLayoutId id="2147483941" r:id="rId7"/>
    <p:sldLayoutId id="2147484029" r:id="rId8"/>
    <p:sldLayoutId id="214748405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11500" b="1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4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78709" y="1644657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78709" y="4610911"/>
            <a:ext cx="21025723" cy="7743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792669" y="12611375"/>
            <a:ext cx="1766728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559397" y="12611375"/>
            <a:ext cx="8655361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21103519" y="12611375"/>
            <a:ext cx="1637070" cy="5246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399">
                <a:solidFill>
                  <a:schemeClr val="tx2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6E397501-BE88-4AE0-80C6-9021B1ADE595}" type="slidenum">
              <a:rPr lang="fi-FI" smtClean="0"/>
              <a:t>‹#›</a:t>
            </a:fld>
            <a:endParaRPr lang="fi-FI"/>
          </a:p>
        </p:txBody>
      </p:sp>
      <p:cxnSp>
        <p:nvCxnSpPr>
          <p:cNvPr id="10" name="Suora yhdysviiva 9"/>
          <p:cNvCxnSpPr/>
          <p:nvPr/>
        </p:nvCxnSpPr>
        <p:spPr>
          <a:xfrm>
            <a:off x="3409062" y="12822768"/>
            <a:ext cx="0" cy="144000"/>
          </a:xfrm>
          <a:prstGeom prst="line">
            <a:avLst/>
          </a:prstGeom>
          <a:ln w="15875">
            <a:solidFill>
              <a:srgbClr val="5BCA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6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  <p:sldLayoutId id="2147484050" r:id="rId13"/>
    <p:sldLayoutId id="2147484051" r:id="rId14"/>
    <p:sldLayoutId id="2147484052" r:id="rId15"/>
    <p:sldLayoutId id="2147484053" r:id="rId16"/>
    <p:sldLayoutId id="2147484054" r:id="rId17"/>
  </p:sldLayoutIdLst>
  <p:hf sldNum="0"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799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720546" indent="-720546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1pPr>
      <a:lvl2pPr marL="1790252" indent="-895126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879006" indent="-914171" algn="l" defTabSz="1828343" rtl="0" eaLnBrk="1" latinLnBrk="0" hangingPunct="1">
        <a:lnSpc>
          <a:spcPct val="95000"/>
        </a:lnSpc>
        <a:spcBef>
          <a:spcPts val="0"/>
        </a:spcBef>
        <a:spcAft>
          <a:spcPts val="2999"/>
        </a:spcAft>
        <a:buClr>
          <a:schemeClr val="tx2"/>
        </a:buClr>
        <a:buFont typeface="Arial" panose="020B0604020202020204" pitchFamily="34" charset="0"/>
        <a:buChar char="-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402749" indent="-523745" algn="l" defTabSz="1828343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948713" indent="-545963" algn="l" defTabSz="1828343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mmattikorkeakouluun.fi/hakijalle/hakeminen/" TargetMode="Externa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ZULkAEWVZw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valmennuskeskus.fi/ilmaiset-palvelut/hakuinfo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417BD3-990E-4054-A7F2-641CDE1FD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5" y="730258"/>
            <a:ext cx="13789322" cy="3305029"/>
          </a:xfrm>
        </p:spPr>
        <p:txBody>
          <a:bodyPr>
            <a:normAutofit/>
          </a:bodyPr>
          <a:lstStyle/>
          <a:p>
            <a:pPr algn="ctr"/>
            <a:r>
              <a:rPr lang="fi-FI" sz="9600" dirty="0">
                <a:ea typeface="+mj-lt"/>
                <a:cs typeface="+mj-lt"/>
              </a:rPr>
              <a:t>Jatko-opintoihin hakeminen ja aikataulu</a:t>
            </a:r>
            <a:br>
              <a:rPr lang="fi-FI" sz="9600" dirty="0">
                <a:ea typeface="+mj-lt"/>
                <a:cs typeface="+mj-lt"/>
              </a:rPr>
            </a:br>
            <a:r>
              <a:rPr lang="fi-FI" sz="3000" dirty="0">
                <a:ea typeface="+mj-lt"/>
                <a:cs typeface="+mj-lt"/>
              </a:rPr>
              <a:t>Abien </a:t>
            </a:r>
            <a:r>
              <a:rPr lang="fi-FI" sz="3000" dirty="0" err="1">
                <a:ea typeface="+mj-lt"/>
                <a:cs typeface="+mj-lt"/>
              </a:rPr>
              <a:t>opotunti</a:t>
            </a:r>
            <a:r>
              <a:rPr lang="fi-FI" sz="3000" dirty="0">
                <a:ea typeface="+mj-lt"/>
                <a:cs typeface="+mj-lt"/>
              </a:rPr>
              <a:t> 20.10.2025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8231" y="3106624"/>
            <a:ext cx="5777943" cy="28658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5BFB257-42FD-469A-A15E-1ABE9FB68F6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65" y="4512003"/>
            <a:ext cx="10852473" cy="81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FCA175-FFEF-4E2A-9CA5-478785D14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Yliopistojen valintakokeet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B4241000-807E-4146-B1EB-06396A388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93" y="2826327"/>
            <a:ext cx="17248216" cy="9767455"/>
          </a:xfrm>
        </p:spPr>
      </p:pic>
    </p:spTree>
    <p:extLst>
      <p:ext uri="{BB962C8B-B14F-4D97-AF65-F5344CB8AC3E}">
        <p14:creationId xmlns:p14="http://schemas.microsoft.com/office/powerpoint/2010/main" val="4136156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C4F443-0B67-440C-8A2B-D1A2F757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Kynnysehto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D51D1DB4-F078-42AD-A714-9ADAD63C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i-FI" b="1" dirty="0"/>
              <a:t>Kynnysehdoissa</a:t>
            </a:r>
            <a:r>
              <a:rPr lang="fi-FI" dirty="0"/>
              <a:t> kerrotaan, jos sinulla pitää olla suoritettuna jokin tietty ylioppilaskoe, jotta voit tulla huomioiduksi </a:t>
            </a:r>
            <a:r>
              <a:rPr lang="fi-FI" b="1" dirty="0"/>
              <a:t>todistusvalinnassa</a:t>
            </a:r>
            <a:r>
              <a:rPr lang="fi-FI" dirty="0"/>
              <a:t>. </a:t>
            </a:r>
          </a:p>
          <a:p>
            <a:pPr marL="0" indent="0" fontAlgn="base">
              <a:buNone/>
            </a:pPr>
            <a:r>
              <a:rPr lang="fi-FI" dirty="0"/>
              <a:t>Esimerkki kynnysehdoista:</a:t>
            </a:r>
          </a:p>
          <a:p>
            <a:pPr fontAlgn="base"/>
            <a:r>
              <a:rPr lang="fi-FI" dirty="0"/>
              <a:t>Jos hakukohteen kynnysehtona on </a:t>
            </a:r>
            <a:r>
              <a:rPr lang="fi-FI" b="1" dirty="0"/>
              <a:t>kemian arvosana M, on hakijan kirjoitettava kemia vähintään arvosanalla M</a:t>
            </a:r>
            <a:r>
              <a:rPr lang="fi-FI" dirty="0"/>
              <a:t>. Jos hakija ei ole kirjoittanut kemiaa tai on saanut siitä arvosanaksi A:n, B:n tai C:n, hän ei voi tulla hyväksytyksi kyseisen hakukohteen </a:t>
            </a:r>
            <a:r>
              <a:rPr lang="fi-FI" b="1" dirty="0"/>
              <a:t>todistusvalinnassa</a:t>
            </a:r>
            <a:r>
              <a:rPr lang="fi-FI" dirty="0"/>
              <a:t>.</a:t>
            </a:r>
          </a:p>
          <a:p>
            <a:pPr marL="0" indent="0">
              <a:buNone/>
            </a:pPr>
            <a:r>
              <a:rPr lang="fi-FI" dirty="0"/>
              <a:t>Kynnysehto ei koske pääsykoevalintaa.</a:t>
            </a:r>
          </a:p>
          <a:p>
            <a:pPr marL="0" indent="0">
              <a:buNone/>
            </a:pPr>
            <a:r>
              <a:rPr lang="fi-FI" dirty="0"/>
              <a:t>Avoimen väylän opiskelijavalinnoissa on omat hakukohtaiset kynnysehtonsa.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E08EF51-080E-42F0-AF65-22F81E21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5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231292-19EC-4790-B03B-0DA1BF956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Korkeakoulujen </a:t>
            </a:r>
            <a:r>
              <a:rPr lang="fi-FI" dirty="0" err="1"/>
              <a:t>koulutustarjonta</a:t>
            </a:r>
            <a:r>
              <a:rPr lang="fi-FI" dirty="0"/>
              <a:t>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9A5DCB-0620-4C1E-9482-988AAAEEA5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Kevään ensimmäinen yhteishaku:</a:t>
            </a:r>
          </a:p>
          <a:p>
            <a:pPr lvl="1"/>
            <a:r>
              <a:rPr lang="fi-FI" dirty="0"/>
              <a:t>Aloituspaikkoja yli 8000, hakukohteita yli 400</a:t>
            </a:r>
          </a:p>
          <a:p>
            <a:r>
              <a:rPr lang="fi-FI" dirty="0"/>
              <a:t>Kevään toinen yhteishaku:</a:t>
            </a:r>
          </a:p>
          <a:p>
            <a:pPr lvl="1"/>
            <a:r>
              <a:rPr lang="fi-FI" dirty="0"/>
              <a:t>Aloituspaikkoja noin 51000, hakukohteita yli 1500</a:t>
            </a:r>
          </a:p>
          <a:p>
            <a:pPr marL="914217" lvl="1" indent="0">
              <a:buNone/>
            </a:pP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33D0B3-813F-4EC5-917B-87D9981F60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397501-BE88-4AE0-80C6-9021B1ADE595}" type="slidenum">
              <a:rPr lang="fi-FI" smtClean="0"/>
              <a:t>12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E327A25-2323-487C-AD76-B176E40466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7589" y="4057650"/>
            <a:ext cx="9743017" cy="730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0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3E1D7EBA-31EA-48FF-A9BE-98E46DE2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Opiskelupaikan vastaanottaminen: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E74A3E-FB91-4FCB-B9A2-BAA20B401D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0" indent="0" fontAlgn="base">
              <a:spcAft>
                <a:spcPts val="1200"/>
              </a:spcAft>
              <a:buNone/>
            </a:pPr>
            <a:r>
              <a:rPr lang="fi-FI" dirty="0"/>
              <a:t>Opiskelupaikan vastaanottamisen lisäksi täytyy ilmoittautua korkeakouluun määräaikaan mennessä. Jos ei ilmoittaudu määräaikana, menettää opiskeluoikeuden.</a:t>
            </a:r>
          </a:p>
          <a:p>
            <a:pPr marL="0" indent="0" fontAlgn="base">
              <a:spcAft>
                <a:spcPts val="1200"/>
              </a:spcAft>
              <a:buNone/>
            </a:pPr>
            <a:r>
              <a:rPr lang="fi-FI" b="1" dirty="0"/>
              <a:t>Eli myös armeijan aloittavat ilmoittautuvat, mutta poissaoleviksi.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4929E0D-A90A-465F-99B6-BA79A74B5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080" y="3232141"/>
            <a:ext cx="97536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056044"/>
          </a:xfrm>
        </p:spPr>
        <p:txBody>
          <a:bodyPr>
            <a:normAutofit/>
          </a:bodyPr>
          <a:lstStyle/>
          <a:p>
            <a:pPr lvl="1"/>
            <a:r>
              <a:rPr lang="fi-FI" dirty="0"/>
              <a:t>Hakulomakkeen pakolliset osiot täytettävä, minkä jälkeen hakulomakkeen voi </a:t>
            </a:r>
            <a:r>
              <a:rPr lang="fi-FI" b="1" u="sng" dirty="0"/>
              <a:t>lähettää</a:t>
            </a:r>
            <a:r>
              <a:rPr lang="fi-FI" dirty="0"/>
              <a:t> ja siihen voi hakuaikana palata täyttämään muita kysymyksiä ja/tai liitteitä (viikko hakuajan päättymisestä) </a:t>
            </a:r>
          </a:p>
          <a:p>
            <a:pPr lvl="1"/>
            <a:r>
              <a:rPr lang="fi-FI" dirty="0"/>
              <a:t>Muutokset ja lisäykset pitää olla lähetettynä lomakkeella määräaikoihin mennessä – ei riitä, että lomakkeen on avannut ennen määräaikaa.</a:t>
            </a:r>
          </a:p>
        </p:txBody>
      </p:sp>
    </p:spTree>
    <p:extLst>
      <p:ext uri="{BB962C8B-B14F-4D97-AF65-F5344CB8AC3E}">
        <p14:creationId xmlns:p14="http://schemas.microsoft.com/office/powerpoint/2010/main" val="3931914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646016"/>
            <a:ext cx="21025723" cy="1880478"/>
          </a:xfrm>
        </p:spPr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3752679"/>
            <a:ext cx="21025723" cy="8834779"/>
          </a:xfrm>
        </p:spPr>
        <p:txBody>
          <a:bodyPr>
            <a:normAutofit/>
          </a:bodyPr>
          <a:lstStyle/>
          <a:p>
            <a:r>
              <a:rPr lang="fi-FI" dirty="0"/>
              <a:t>Hakija voi ladata pyydetyt liitteet suoraan hakulomakkeelle. </a:t>
            </a:r>
          </a:p>
          <a:p>
            <a:r>
              <a:rPr lang="fi-FI" dirty="0"/>
              <a:t>Hakija voi esikatsella täyttämäänsä lomakettaan ennen lähettämistä. </a:t>
            </a:r>
          </a:p>
          <a:p>
            <a:r>
              <a:rPr lang="fi-FI" dirty="0"/>
              <a:t>Lomake tulee olla aina lähetetty ennen kuin määräaika umpeutuu (esim. hakuajan päättyminen). </a:t>
            </a:r>
          </a:p>
        </p:txBody>
      </p:sp>
    </p:spTree>
    <p:extLst>
      <p:ext uri="{BB962C8B-B14F-4D97-AF65-F5344CB8AC3E}">
        <p14:creationId xmlns:p14="http://schemas.microsoft.com/office/powerpoint/2010/main" val="190433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646016"/>
            <a:ext cx="21025723" cy="1880478"/>
          </a:xfrm>
        </p:spPr>
        <p:txBody>
          <a:bodyPr/>
          <a:lstStyle/>
          <a:p>
            <a:r>
              <a:rPr lang="fi-FI" dirty="0"/>
              <a:t>Hakulomakkeen täyttäminen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3752679"/>
            <a:ext cx="21025723" cy="8834779"/>
          </a:xfrm>
        </p:spPr>
        <p:txBody>
          <a:bodyPr>
            <a:normAutofit/>
          </a:bodyPr>
          <a:lstStyle/>
          <a:p>
            <a:r>
              <a:rPr lang="fi-FI" dirty="0"/>
              <a:t>Täyttämällä lomakkeen netissä hakija samalla suostuu siihen, että kaikki opiskelijavalintaan liittyvä viestintä tapahtuu sähköisesti. </a:t>
            </a:r>
          </a:p>
          <a:p>
            <a:r>
              <a:rPr lang="fi-FI" dirty="0"/>
              <a:t>Jos hakija ei suostu, hänen on täytettävä paperinen hakulomake. Hakija voi pyytää paperista hakulomaketta siitä korkeakoulusta, johon aikoo hakea. </a:t>
            </a:r>
          </a:p>
        </p:txBody>
      </p:sp>
    </p:spTree>
    <p:extLst>
      <p:ext uri="{BB962C8B-B14F-4D97-AF65-F5344CB8AC3E}">
        <p14:creationId xmlns:p14="http://schemas.microsoft.com/office/powerpoint/2010/main" val="3961988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Hakemuksen muokkaaminen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056044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Hakija saa hakemuksen lähettämisen jälkeen vahvistussähköpostin, joka sisältää hakemuksen </a:t>
            </a:r>
            <a:r>
              <a:rPr lang="fi-FI" b="1" u="sng" dirty="0"/>
              <a:t>muokkauslinkin</a:t>
            </a:r>
            <a:r>
              <a:rPr lang="fi-FI" dirty="0"/>
              <a:t>. </a:t>
            </a:r>
          </a:p>
          <a:p>
            <a:r>
              <a:rPr lang="fi-FI" dirty="0"/>
              <a:t>Linkin kautta voi muuttaa hakuaikana hakulomakkeen tietoja </a:t>
            </a:r>
          </a:p>
          <a:p>
            <a:pPr lvl="1"/>
            <a:r>
              <a:rPr lang="fi-FI" dirty="0"/>
              <a:t>Muokkauksesta saa sähköpostivahvistuksen ja uuden linkin </a:t>
            </a:r>
          </a:p>
          <a:p>
            <a:r>
              <a:rPr lang="fi-FI" dirty="0"/>
              <a:t>Linkki on kertakäyttöinen ja voimassa 14 vrk </a:t>
            </a:r>
          </a:p>
          <a:p>
            <a:pPr lvl="1"/>
            <a:r>
              <a:rPr lang="fi-FI" dirty="0"/>
              <a:t>Vanhentuneen linkin kautta voi tilata uuden linkin sähköpostiinsa</a:t>
            </a:r>
          </a:p>
          <a:p>
            <a:r>
              <a:rPr lang="fi-FI" dirty="0"/>
              <a:t> Hakemusta pääsee muokkaamaan myös kirjautumalla Oma Opintopolku -palveluun (suomalaisilla verkkopankkitunnuksilla, mobiilivarmenteella tai sähköisellä henkilökortilla).</a:t>
            </a:r>
          </a:p>
        </p:txBody>
      </p:sp>
    </p:spTree>
    <p:extLst>
      <p:ext uri="{BB962C8B-B14F-4D97-AF65-F5344CB8AC3E}">
        <p14:creationId xmlns:p14="http://schemas.microsoft.com/office/powerpoint/2010/main" val="306791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CC777C-3E75-CB96-EE84-AD8424A46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975568"/>
            <a:ext cx="21025723" cy="2364896"/>
          </a:xfrm>
        </p:spPr>
        <p:txBody>
          <a:bodyPr/>
          <a:lstStyle/>
          <a:p>
            <a:r>
              <a:rPr lang="fi-FI" dirty="0"/>
              <a:t>Hakijan saama automaattiviesti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1BDF4B61-194F-F5CE-B908-BD710AD6B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6" y="2366500"/>
            <a:ext cx="8207066" cy="10085362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94E3E4E-F98F-5712-919E-1AB7CBF07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8933" y="2630071"/>
            <a:ext cx="11739686" cy="84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4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Todistusvalinta ja valintakokeet</a:t>
            </a:r>
          </a:p>
        </p:txBody>
      </p:sp>
    </p:spTree>
    <p:extLst>
      <p:ext uri="{BB962C8B-B14F-4D97-AF65-F5344CB8AC3E}">
        <p14:creationId xmlns:p14="http://schemas.microsoft.com/office/powerpoint/2010/main" val="25761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92989-C1F6-425E-92B7-852E16A9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6175094"/>
            <a:ext cx="21025723" cy="2651126"/>
          </a:xfrm>
        </p:spPr>
        <p:txBody>
          <a:bodyPr/>
          <a:lstStyle/>
          <a:p>
            <a:pPr algn="ctr"/>
            <a:r>
              <a:rPr lang="fi-FI"/>
              <a:t>Vanhempainilta ma 3.11</a:t>
            </a:r>
            <a:r>
              <a:rPr lang="fi-FI" dirty="0"/>
              <a:t>. klo 17.00</a:t>
            </a:r>
            <a:br>
              <a:rPr lang="fi-FI" dirty="0"/>
            </a:br>
            <a:r>
              <a:rPr lang="fi-FI" dirty="0"/>
              <a:t>Olethan välittänyt tiedon kotiväellesi?</a:t>
            </a:r>
          </a:p>
        </p:txBody>
      </p:sp>
    </p:spTree>
    <p:extLst>
      <p:ext uri="{BB962C8B-B14F-4D97-AF65-F5344CB8AC3E}">
        <p14:creationId xmlns:p14="http://schemas.microsoft.com/office/powerpoint/2010/main" val="264086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Valintakokeet, ammattikorkeakoulut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713962"/>
            <a:ext cx="21025723" cy="7638532"/>
          </a:xfrm>
        </p:spPr>
        <p:txBody>
          <a:bodyPr>
            <a:normAutofit fontScale="70000" lnSpcReduction="20000"/>
          </a:bodyPr>
          <a:lstStyle/>
          <a:p>
            <a:r>
              <a:rPr lang="fi-FI" b="1" dirty="0"/>
              <a:t>Ammattikorkeakoulut</a:t>
            </a:r>
            <a:r>
              <a:rPr lang="fi-FI" dirty="0"/>
              <a:t> järjestävät </a:t>
            </a:r>
            <a:r>
              <a:rPr lang="fi-FI" b="1" dirty="0"/>
              <a:t>yhteisen</a:t>
            </a:r>
            <a:r>
              <a:rPr lang="fi-FI" dirty="0"/>
              <a:t> valintakokeen useimpiin yhteishaun koulutuksiin. </a:t>
            </a:r>
          </a:p>
          <a:p>
            <a:pPr lvl="1"/>
            <a:r>
              <a:rPr lang="fi-FI" dirty="0"/>
              <a:t>Valintakoe on digitaalinen valintakoe, jonka teet omalla kannettavalla tietokoneella.</a:t>
            </a:r>
          </a:p>
          <a:p>
            <a:pPr lvl="1"/>
            <a:r>
              <a:rPr lang="fi-FI" b="1" dirty="0"/>
              <a:t>Valintakoepäivä</a:t>
            </a:r>
            <a:r>
              <a:rPr lang="fi-FI" dirty="0"/>
              <a:t> ja </a:t>
            </a:r>
            <a:r>
              <a:rPr lang="fi-FI" b="1" dirty="0"/>
              <a:t>koepaikka</a:t>
            </a:r>
            <a:r>
              <a:rPr lang="fi-FI" dirty="0"/>
              <a:t> valitaan samalla, kun täyttää hakulomakkeen. Valinta on sitova.</a:t>
            </a:r>
          </a:p>
          <a:p>
            <a:r>
              <a:rPr lang="fi-FI" dirty="0"/>
              <a:t>Kulttuurialan koulutuksiin ei yleensä haeta yhteisen valintakokeen kautta. Tietoa valintakokeesta löytyy kunkin koulutuksen omasta koulutuskuvauksesta ja ammattikorkeakoulun sivuilta.</a:t>
            </a:r>
          </a:p>
          <a:p>
            <a:r>
              <a:rPr lang="fi-FI" dirty="0"/>
              <a:t>Lisätietoa: </a:t>
            </a:r>
            <a:r>
              <a:rPr lang="fi-FI" dirty="0">
                <a:hlinkClick r:id="rId2"/>
              </a:rPr>
              <a:t>Hakeminen – Ammattikorkeakouluun.fi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145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1315C3D-CA29-465A-8A57-AFE93CE66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0" y="2202873"/>
            <a:ext cx="23334470" cy="8499763"/>
          </a:xfrm>
        </p:spPr>
      </p:pic>
    </p:spTree>
    <p:extLst>
      <p:ext uri="{BB962C8B-B14F-4D97-AF65-F5344CB8AC3E}">
        <p14:creationId xmlns:p14="http://schemas.microsoft.com/office/powerpoint/2010/main" val="1573621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Valintakokeet, yliopistot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3978864"/>
            <a:ext cx="21025723" cy="8373631"/>
          </a:xfrm>
        </p:spPr>
        <p:txBody>
          <a:bodyPr>
            <a:normAutofit/>
          </a:bodyPr>
          <a:lstStyle/>
          <a:p>
            <a:r>
              <a:rPr lang="fi-FI" dirty="0"/>
              <a:t>Yliopistot järjestävät yhteisiä valintakokeita ja omia valintakokeita.</a:t>
            </a:r>
          </a:p>
          <a:p>
            <a:pPr lvl="1"/>
            <a:r>
              <a:rPr lang="fi-FI" dirty="0"/>
              <a:t>Yliopistojen valintakokeisiin ei pääsääntöisesti lähetetä erillisiä kutsuja.</a:t>
            </a:r>
          </a:p>
        </p:txBody>
      </p:sp>
    </p:spTree>
    <p:extLst>
      <p:ext uri="{BB962C8B-B14F-4D97-AF65-F5344CB8AC3E}">
        <p14:creationId xmlns:p14="http://schemas.microsoft.com/office/powerpoint/2010/main" val="309859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16B60D5-D8A8-4256-A6E3-8E5E4F94C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4" y="457200"/>
            <a:ext cx="10422592" cy="13093789"/>
          </a:xfrm>
        </p:spPr>
      </p:pic>
    </p:spTree>
    <p:extLst>
      <p:ext uri="{BB962C8B-B14F-4D97-AF65-F5344CB8AC3E}">
        <p14:creationId xmlns:p14="http://schemas.microsoft.com/office/powerpoint/2010/main" val="2348286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B92989-C1F6-425E-92B7-852E16A9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3" y="6175094"/>
            <a:ext cx="21025723" cy="2651126"/>
          </a:xfrm>
        </p:spPr>
        <p:txBody>
          <a:bodyPr/>
          <a:lstStyle/>
          <a:p>
            <a:pPr algn="ctr"/>
            <a:r>
              <a:rPr lang="fi-FI" dirty="0"/>
              <a:t>Muista henkkarit!</a:t>
            </a:r>
          </a:p>
        </p:txBody>
      </p:sp>
    </p:spTree>
    <p:extLst>
      <p:ext uri="{BB962C8B-B14F-4D97-AF65-F5344CB8AC3E}">
        <p14:creationId xmlns:p14="http://schemas.microsoft.com/office/powerpoint/2010/main" val="557593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Valinnat</a:t>
            </a:r>
          </a:p>
        </p:txBody>
      </p:sp>
    </p:spTree>
    <p:extLst>
      <p:ext uri="{BB962C8B-B14F-4D97-AF65-F5344CB8AC3E}">
        <p14:creationId xmlns:p14="http://schemas.microsoft.com/office/powerpoint/2010/main" val="1052579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Yhteishakujen valintojen tulosten julkaisu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7F997-53D5-4B0C-8BEA-8F541950D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296450"/>
            <a:ext cx="21025723" cy="8418565"/>
          </a:xfrm>
        </p:spPr>
        <p:txBody>
          <a:bodyPr>
            <a:noAutofit/>
          </a:bodyPr>
          <a:lstStyle/>
          <a:p>
            <a:r>
              <a:rPr lang="fi-FI" sz="3599" dirty="0"/>
              <a:t>Hakijat saavat sähköpostiinsa viestin Opintopolusta, kun opiskelupaikka on vastaanotettavissa. </a:t>
            </a:r>
          </a:p>
          <a:p>
            <a:r>
              <a:rPr lang="fi-FI" sz="3599" dirty="0"/>
              <a:t>OPH lähettää tuloskirjeen, kun kaikki valintatulokset ovat valtakunnallisesti valmiit.</a:t>
            </a:r>
          </a:p>
          <a:p>
            <a:pPr lvl="1"/>
            <a:r>
              <a:rPr lang="fi-FI" sz="3599" dirty="0"/>
              <a:t>Kirjeessä on tulostaulukko, jossa näkyy hakijan kaikkien hakukohteiden tilanne. </a:t>
            </a:r>
          </a:p>
          <a:p>
            <a:pPr lvl="1"/>
            <a:r>
              <a:rPr lang="fi-FI" sz="3599" dirty="0"/>
              <a:t>Taulukossa näkyy hakukohde, valinnan tulos, valintatapa, pisteet, alin hyväksytty pistemäärä ja varasija. </a:t>
            </a:r>
          </a:p>
          <a:p>
            <a:r>
              <a:rPr lang="fi-FI" sz="3599" dirty="0"/>
              <a:t>Tuloskirje löytyy myös Oma Opintopolku –palvelusta.</a:t>
            </a:r>
          </a:p>
        </p:txBody>
      </p:sp>
    </p:spTree>
    <p:extLst>
      <p:ext uri="{BB962C8B-B14F-4D97-AF65-F5344CB8AC3E}">
        <p14:creationId xmlns:p14="http://schemas.microsoft.com/office/powerpoint/2010/main" val="3809821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868830"/>
            <a:ext cx="21025723" cy="2280690"/>
          </a:xfrm>
        </p:spPr>
        <p:txBody>
          <a:bodyPr/>
          <a:lstStyle/>
          <a:p>
            <a:r>
              <a:rPr lang="fi-FI" dirty="0"/>
              <a:t>Valinnantulos, kevään ensimmäinen yhteishaku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073105"/>
            <a:ext cx="21025723" cy="9254711"/>
          </a:xfrm>
        </p:spPr>
        <p:txBody>
          <a:bodyPr>
            <a:noAutofit/>
          </a:bodyPr>
          <a:lstStyle/>
          <a:p>
            <a:pPr fontAlgn="base"/>
            <a:r>
              <a:rPr lang="fi-FI" sz="3999" dirty="0"/>
              <a:t>Kevään ensimmäisessä yhteishaussa voi tulla hyväksytyksi kaikkiin hakemiin koulutuksiin, joihin valintamenestys riittää.</a:t>
            </a:r>
          </a:p>
          <a:p>
            <a:pPr lvl="1" fontAlgn="base"/>
            <a:r>
              <a:rPr lang="fi-FI" sz="3999" dirty="0"/>
              <a:t>Hakija voi ottaa vastaan samana lukukautena alkavasta koulutuksesta </a:t>
            </a:r>
            <a:r>
              <a:rPr lang="fi-FI" sz="3999" b="1" dirty="0"/>
              <a:t>vain yhden korkeakoulututkintoon johtavan opiskelupaikan</a:t>
            </a:r>
            <a:r>
              <a:rPr lang="fi-FI" sz="3999" dirty="0"/>
              <a:t>.</a:t>
            </a:r>
            <a:endParaRPr lang="fi-FI" sz="3999" b="1" dirty="0"/>
          </a:p>
          <a:p>
            <a:pPr fontAlgn="base"/>
            <a:endParaRPr lang="fi-FI" sz="3999" dirty="0"/>
          </a:p>
        </p:txBody>
      </p:sp>
    </p:spTree>
    <p:extLst>
      <p:ext uri="{BB962C8B-B14F-4D97-AF65-F5344CB8AC3E}">
        <p14:creationId xmlns:p14="http://schemas.microsoft.com/office/powerpoint/2010/main" val="1956968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868829"/>
            <a:ext cx="21025723" cy="2714211"/>
          </a:xfrm>
        </p:spPr>
        <p:txBody>
          <a:bodyPr/>
          <a:lstStyle/>
          <a:p>
            <a:r>
              <a:rPr lang="fi-FI" dirty="0"/>
              <a:t>Valinnantulos, kevään toinen yhteishaku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709" y="4318137"/>
            <a:ext cx="21025723" cy="9009679"/>
          </a:xfrm>
        </p:spPr>
        <p:txBody>
          <a:bodyPr>
            <a:noAutofit/>
          </a:bodyPr>
          <a:lstStyle/>
          <a:p>
            <a:pPr fontAlgn="base"/>
            <a:r>
              <a:rPr lang="fi-FI" sz="3999" dirty="0"/>
              <a:t>Kevään toisessa yhteishaussa ja syksyn yhteishaussa hakijalle tarjotaan </a:t>
            </a:r>
            <a:r>
              <a:rPr lang="fi-FI" sz="3999" b="1" dirty="0"/>
              <a:t>ylintä</a:t>
            </a:r>
            <a:r>
              <a:rPr lang="fi-FI" sz="3999" dirty="0"/>
              <a:t> paikkaa, johon valintamenestys riittää.</a:t>
            </a:r>
          </a:p>
          <a:p>
            <a:pPr fontAlgn="base"/>
            <a:r>
              <a:rPr lang="fi-FI" sz="3999" dirty="0"/>
              <a:t>Kevään toisessa yhteishaussa ja syksyn yhteishaussa voi ottaa paikan vastaan ja jäädä jonottamaan muiden hakukohteiden tuloksia.</a:t>
            </a:r>
          </a:p>
          <a:p>
            <a:pPr fontAlgn="base"/>
            <a:endParaRPr lang="fi-FI" sz="3999" dirty="0"/>
          </a:p>
        </p:txBody>
      </p:sp>
    </p:spTree>
    <p:extLst>
      <p:ext uri="{BB962C8B-B14F-4D97-AF65-F5344CB8AC3E}">
        <p14:creationId xmlns:p14="http://schemas.microsoft.com/office/powerpoint/2010/main" val="3937119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369430"/>
            <a:ext cx="21025723" cy="2927020"/>
          </a:xfrm>
        </p:spPr>
        <p:txBody>
          <a:bodyPr anchor="t">
            <a:normAutofit/>
          </a:bodyPr>
          <a:lstStyle/>
          <a:p>
            <a:r>
              <a:rPr lang="fi-FI" dirty="0"/>
              <a:t>Yhteishakujen valintojen tulosten julkaisu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F02DA619-1F33-47EC-2590-8BCE910F88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426" y="3627153"/>
            <a:ext cx="16339930" cy="99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7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930BB5A-9668-4D44-812D-6E1D3DF45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Hakijan päivä pe 7.11.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A1FF384-9FD4-44BB-84A3-2230115B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Olethan muistanut ilmoittautua bussiin/pyytää eväät?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Jos lähdette omalla autolla, varatkaa aikaa ja rahaa matkantekoon ja parkkipaikkaan.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Eväiden tekeminen ruokalassa klo </a:t>
            </a:r>
            <a:r>
              <a:rPr lang="fi-FI" b="1" dirty="0"/>
              <a:t>8.10 – 8.25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Bussi lähtee Laukaasta </a:t>
            </a:r>
            <a:r>
              <a:rPr lang="fi-FI" b="1" dirty="0"/>
              <a:t>klo 8.30</a:t>
            </a:r>
            <a:r>
              <a:rPr lang="fi-FI" dirty="0"/>
              <a:t>. Salla matkustaa kanssanne bussissa.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Tapaamme yliopiston tai ammattikorkeakoulun aulassa </a:t>
            </a:r>
            <a:r>
              <a:rPr lang="fi-FI" b="1" dirty="0"/>
              <a:t>klo 9.00 </a:t>
            </a:r>
            <a:r>
              <a:rPr lang="fi-FI" dirty="0"/>
              <a:t>-&gt; ilmoittaudu Salla/Eve.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Edestakainen bussi amk:n ja yliopiston välillä koko päivän.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dirty="0"/>
              <a:t> Bussi lähtee takaisin Laukaaseen yliopiston </a:t>
            </a:r>
            <a:r>
              <a:rPr lang="fi-FI" dirty="0" err="1"/>
              <a:t>Agora</a:t>
            </a:r>
            <a:r>
              <a:rPr lang="fi-FI" dirty="0"/>
              <a:t>-rakennuksen edestä </a:t>
            </a:r>
            <a:r>
              <a:rPr lang="fi-FI" b="1" dirty="0"/>
              <a:t>klo 14.00</a:t>
            </a:r>
            <a:r>
              <a:rPr lang="fi-FI" dirty="0"/>
              <a:t>.</a:t>
            </a:r>
          </a:p>
          <a:p>
            <a:pPr marL="0" indent="0" algn="ctr">
              <a:buNone/>
            </a:pPr>
            <a:r>
              <a:rPr lang="fi-FI" sz="5000" i="1" dirty="0"/>
              <a:t>Tutki, ihmettele, kiertele, kysele, ota esitteitä, kerää haalarimerkkejä! </a:t>
            </a:r>
            <a:r>
              <a:rPr lang="fi-FI" sz="5000" i="1" dirty="0">
                <a:sym typeface="Wingdings" panose="05000000000000000000" pitchFamily="2" charset="2"/>
              </a:rPr>
              <a:t></a:t>
            </a:r>
            <a:endParaRPr lang="fi-FI" sz="5000" i="1" dirty="0"/>
          </a:p>
        </p:txBody>
      </p:sp>
    </p:spTree>
    <p:extLst>
      <p:ext uri="{BB962C8B-B14F-4D97-AF65-F5344CB8AC3E}">
        <p14:creationId xmlns:p14="http://schemas.microsoft.com/office/powerpoint/2010/main" val="24369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A69835-5147-4BF3-AA80-2BD44DE9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369430"/>
            <a:ext cx="21025723" cy="2927020"/>
          </a:xfrm>
        </p:spPr>
        <p:txBody>
          <a:bodyPr anchor="t">
            <a:normAutofit/>
          </a:bodyPr>
          <a:lstStyle/>
          <a:p>
            <a:r>
              <a:rPr lang="fi-FI" dirty="0"/>
              <a:t>Yhteishakujen valintojen tulosten julkaisu</a:t>
            </a:r>
          </a:p>
        </p:txBody>
      </p:sp>
      <p:pic>
        <p:nvPicPr>
          <p:cNvPr id="6" name="Sisällön paikkamerkki 2">
            <a:extLst>
              <a:ext uri="{FF2B5EF4-FFF2-40B4-BE49-F238E27FC236}">
                <a16:creationId xmlns:a16="http://schemas.microsoft.com/office/drawing/2014/main" id="{EBACDFCB-3A71-410F-925C-CC7AF9CFF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39" y="3731701"/>
            <a:ext cx="13534270" cy="998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821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D985D7-8545-4C65-9281-70C53F1D4A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Opiskelupaikan vastaanotto</a:t>
            </a:r>
          </a:p>
        </p:txBody>
      </p:sp>
    </p:spTree>
    <p:extLst>
      <p:ext uri="{BB962C8B-B14F-4D97-AF65-F5344CB8AC3E}">
        <p14:creationId xmlns:p14="http://schemas.microsoft.com/office/powerpoint/2010/main" val="29997721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4BEB6CFD-1495-467B-8F3F-F2A6F61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09" y="1189256"/>
            <a:ext cx="21025723" cy="3107195"/>
          </a:xfrm>
        </p:spPr>
        <p:txBody>
          <a:bodyPr anchor="t">
            <a:normAutofit/>
          </a:bodyPr>
          <a:lstStyle/>
          <a:p>
            <a:r>
              <a:rPr lang="fi-FI" dirty="0"/>
              <a:t>Valinnantulos, vaihtoehdot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AD0238-A0B8-4E6F-BF3A-E34D9769A1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181" y="3979347"/>
            <a:ext cx="9280461" cy="8153202"/>
          </a:xfrm>
        </p:spPr>
        <p:txBody>
          <a:bodyPr>
            <a:normAutofit/>
          </a:bodyPr>
          <a:lstStyle/>
          <a:p>
            <a:pPr fontAlgn="base"/>
            <a:endParaRPr lang="fi-FI" sz="3599" dirty="0"/>
          </a:p>
          <a:p>
            <a:pPr fontAlgn="base"/>
            <a:r>
              <a:rPr lang="fi-FI" sz="3599" dirty="0"/>
              <a:t>Jos hakijalle tarjotaan opiskelupaikkaa, hän voi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Ottaa tarjotun opiskelupaikan sitovasti vastaan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Ottaa opiskelupaikan vastaan ja jäädä odottamaan ylempien hakutoiveiden tuloksia (ei 1. haku)</a:t>
            </a:r>
          </a:p>
          <a:p>
            <a:pPr lvl="1" fontAlgn="base">
              <a:buFont typeface="+mj-lt"/>
              <a:buAutoNum type="arabicPeriod"/>
            </a:pPr>
            <a:r>
              <a:rPr lang="fi-FI" sz="3599" dirty="0"/>
              <a:t>Perua tarjotun opiskelupaikan</a:t>
            </a:r>
          </a:p>
        </p:txBody>
      </p:sp>
      <p:pic>
        <p:nvPicPr>
          <p:cNvPr id="2" name="Kuvan paikkamerkki 1">
            <a:extLst>
              <a:ext uri="{FF2B5EF4-FFF2-40B4-BE49-F238E27FC236}">
                <a16:creationId xmlns:a16="http://schemas.microsoft.com/office/drawing/2014/main" id="{D8D1E564-4C93-42D0-1DEC-A5D119AF412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456" r="4456"/>
          <a:stretch>
            <a:fillRect/>
          </a:stretch>
        </p:blipFill>
        <p:spPr>
          <a:xfrm>
            <a:off x="9748046" y="4137425"/>
            <a:ext cx="13896170" cy="784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1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DF3E6D-B75D-4AC7-9114-B69624555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27" y="1526020"/>
            <a:ext cx="21025723" cy="2651126"/>
          </a:xfrm>
        </p:spPr>
        <p:txBody>
          <a:bodyPr>
            <a:normAutofit/>
          </a:bodyPr>
          <a:lstStyle/>
          <a:p>
            <a:r>
              <a:rPr lang="fi-FI" sz="8000" dirty="0"/>
              <a:t>Millaisilla fiiliksillä abivuotesi on käynnistynyt?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EFAFFC04-699C-4E9C-B08B-9FE42130A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913" y="4177146"/>
            <a:ext cx="19109723" cy="7975546"/>
          </a:xfr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8FEE26-D76D-494A-9223-5458AEDFC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84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8000" dirty="0"/>
              <a:t>Hakemisesta ja aikatauluista: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>
          <a:xfrm>
            <a:off x="1678703" y="2883384"/>
            <a:ext cx="21020248" cy="94691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dirty="0"/>
              <a:t>Haku: </a:t>
            </a:r>
            <a:r>
              <a:rPr lang="fi-FI" altLang="fi-FI" b="1" dirty="0"/>
              <a:t>opintopolku.fi.</a:t>
            </a:r>
          </a:p>
          <a:p>
            <a:pPr marL="0" indent="0">
              <a:buNone/>
            </a:pPr>
            <a:r>
              <a:rPr lang="fi-FI" altLang="fi-FI" dirty="0"/>
              <a:t>Hakemiseen ei tarvita pankkitunnuksia. Paikan vastaanottamiseen tarvitaan.</a:t>
            </a:r>
          </a:p>
          <a:p>
            <a:pPr marL="0" indent="0">
              <a:buNone/>
            </a:pPr>
            <a:r>
              <a:rPr lang="fi-FI" altLang="fi-FI" dirty="0"/>
              <a:t>Työmarkkinatuen rajoitukset: </a:t>
            </a:r>
            <a:r>
              <a:rPr lang="fi-FI" altLang="fi-FI" b="1" dirty="0"/>
              <a:t>haku vähintään kahteen paikkaan.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KEVÄT 2026</a:t>
            </a:r>
          </a:p>
          <a:p>
            <a:r>
              <a:rPr lang="fi-FI" dirty="0"/>
              <a:t>Korkeakoulujen 1. yhteishaku </a:t>
            </a:r>
            <a:r>
              <a:rPr lang="fi-FI" b="1" dirty="0"/>
              <a:t>7.1. – 21.1.2026 </a:t>
            </a:r>
            <a:r>
              <a:rPr lang="fi-FI" dirty="0"/>
              <a:t>(vieraskieliset koulutukset, Taideyliopiston koulutukset). Ei priorisointia.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Korkeakoulujen 2. yhteishaku </a:t>
            </a:r>
            <a:r>
              <a:rPr lang="fi-FI" b="1" dirty="0"/>
              <a:t>10.3. − 24.3.2026 </a:t>
            </a:r>
            <a:r>
              <a:rPr lang="fi-FI" dirty="0"/>
              <a:t>(ammattikorkeakoulujen ja yliopistojen suomen- ja ruotsinkieliset koulutukset). Hakukohteet mieluisuusjärjestykseen.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SYKSY 2026</a:t>
            </a:r>
          </a:p>
          <a:p>
            <a:r>
              <a:rPr lang="fi-FI" dirty="0"/>
              <a:t>Yhteishaku tammikuussa 2027 alkaviin koulutuksiin </a:t>
            </a:r>
            <a:r>
              <a:rPr lang="fi-FI" b="1" dirty="0"/>
              <a:t>31.8. – 10.9.2026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9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47808B-E6D1-4F75-986E-18ACE865F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Apuna päätöksissä: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802367" y="4556221"/>
            <a:ext cx="9236156" cy="5145984"/>
          </a:xfrm>
        </p:spPr>
        <p:txBody>
          <a:bodyPr>
            <a:normAutofit/>
          </a:bodyPr>
          <a:lstStyle/>
          <a:p>
            <a:r>
              <a:rPr lang="fi-FI" dirty="0"/>
              <a:t>7.11. Hakijan päivä.</a:t>
            </a:r>
          </a:p>
          <a:p>
            <a:r>
              <a:rPr lang="fi-FI" dirty="0" err="1"/>
              <a:t>Opoinfopäivä</a:t>
            </a:r>
            <a:r>
              <a:rPr lang="fi-FI" dirty="0"/>
              <a:t> </a:t>
            </a:r>
            <a:r>
              <a:rPr lang="fi-FI" b="1" dirty="0"/>
              <a:t>pe 23.1.2026</a:t>
            </a:r>
            <a:r>
              <a:rPr lang="fi-FI" dirty="0"/>
              <a:t>. </a:t>
            </a:r>
          </a:p>
          <a:p>
            <a:r>
              <a:rPr lang="fi-FI" dirty="0"/>
              <a:t>Yksilö- ja ryhmäkeskusteluaikoja tarjolla päivittäin. </a:t>
            </a:r>
            <a:r>
              <a:rPr lang="fi-FI" dirty="0" err="1"/>
              <a:t>Opokollega</a:t>
            </a:r>
            <a:r>
              <a:rPr lang="fi-FI" dirty="0"/>
              <a:t> Salla Oksanen.</a:t>
            </a:r>
          </a:p>
          <a:p>
            <a:r>
              <a:rPr lang="fi-FI" dirty="0" err="1"/>
              <a:t>Infotyyppisiä</a:t>
            </a:r>
            <a:r>
              <a:rPr lang="fi-FI" dirty="0"/>
              <a:t> </a:t>
            </a:r>
            <a:r>
              <a:rPr lang="fi-FI" dirty="0" err="1"/>
              <a:t>opotunteja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EAF601A-B074-419C-BB76-EFFDBBCBC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65" y="4057650"/>
            <a:ext cx="13651395" cy="61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>
            <a:extLst>
              <a:ext uri="{FF2B5EF4-FFF2-40B4-BE49-F238E27FC236}">
                <a16:creationId xmlns:a16="http://schemas.microsoft.com/office/drawing/2014/main" id="{7FFF5A5E-09D7-414A-940C-FAE45D216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27" y="4765546"/>
            <a:ext cx="21025723" cy="2651126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Yksilölliset järjestelyt valintakokeissa</a:t>
            </a:r>
            <a:br>
              <a:rPr lang="fi-FI" dirty="0"/>
            </a:br>
            <a:r>
              <a:rPr lang="fi-FI" sz="4400" dirty="0"/>
              <a:t>https://yliopistovalinnat.fi/valintakokeet/yksilolliset-jarjestelyt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95C6F0E-0467-4D1B-9199-8E0523271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0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C961FD-E9C1-4815-B0CE-01D7CD66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Erityisjärjestelyiden hakeminen pääsykokeeseen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53A3C99-FE59-41BB-8FB5-9C2DBD47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5527" y="3651250"/>
            <a:ext cx="21025723" cy="8702676"/>
          </a:xfrm>
        </p:spPr>
        <p:txBody>
          <a:bodyPr>
            <a:normAutofit/>
          </a:bodyPr>
          <a:lstStyle/>
          <a:p>
            <a:r>
              <a:rPr lang="fi-FI" dirty="0"/>
              <a:t>Takaraja yksilöllisten järjestelyjen hakemiselle oli viime keväänä:</a:t>
            </a:r>
          </a:p>
          <a:p>
            <a:pPr lvl="1"/>
            <a:r>
              <a:rPr lang="fi-FI" dirty="0"/>
              <a:t>Yliopistoilla 1.4.2025 klo 15.00.</a:t>
            </a:r>
          </a:p>
          <a:p>
            <a:pPr lvl="1"/>
            <a:r>
              <a:rPr lang="fi-FI" dirty="0"/>
              <a:t>Ammattikorkeakoulujen aikataulu päivittyy ammattikorkeakouluun.fi-sivustolle tammikuussa.</a:t>
            </a:r>
          </a:p>
          <a:p>
            <a:r>
              <a:rPr lang="fi-FI" dirty="0"/>
              <a:t>Pidä siis tallessa esimerkiksi </a:t>
            </a:r>
            <a:r>
              <a:rPr lang="fi-FI" dirty="0" err="1"/>
              <a:t>lukilausunto</a:t>
            </a:r>
            <a:r>
              <a:rPr lang="fi-FI" dirty="0"/>
              <a:t> ja </a:t>
            </a:r>
            <a:r>
              <a:rPr lang="fi-FI" dirty="0" err="1"/>
              <a:t>YTL:n</a:t>
            </a:r>
            <a:r>
              <a:rPr lang="fi-FI" dirty="0"/>
              <a:t> päätös yo-kokeen erityisjärjestelyistä. Asiantuntijalausunnot liitetään hakemukseen.</a:t>
            </a:r>
          </a:p>
          <a:p>
            <a:r>
              <a:rPr lang="fi-FI" dirty="0"/>
              <a:t>Ruut Luodon esitys aiheesta:</a:t>
            </a:r>
            <a:endParaRPr lang="fi-FI" dirty="0">
              <a:hlinkClick r:id="rId2"/>
            </a:endParaRPr>
          </a:p>
          <a:p>
            <a:pPr lvl="1"/>
            <a:r>
              <a:rPr lang="fi-FI" dirty="0">
                <a:hlinkClick r:id="rId2"/>
              </a:rPr>
              <a:t>https://www.youtube.com/watch?v=BZULkAEWVZw</a:t>
            </a:r>
            <a:endParaRPr lang="fi-FI" dirty="0"/>
          </a:p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C693C7F-C9E0-4E6A-81B8-1FEDFC11E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3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778E0-46D6-4246-AF8D-834C628C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Valmennuskeskuksen </a:t>
            </a:r>
            <a:r>
              <a:rPr lang="fi-FI" dirty="0" err="1"/>
              <a:t>hakuinfot</a:t>
            </a:r>
            <a:br>
              <a:rPr lang="fi-FI" dirty="0"/>
            </a:br>
            <a:r>
              <a:rPr lang="fi-FI" sz="3300" dirty="0" err="1">
                <a:hlinkClick r:id="rId2"/>
              </a:rPr>
              <a:t>Hakuinfot</a:t>
            </a:r>
            <a:r>
              <a:rPr lang="fi-FI" sz="3300" dirty="0">
                <a:hlinkClick r:id="rId2"/>
              </a:rPr>
              <a:t> korkeakouluun pyrkiville | Valmennuskeskus</a:t>
            </a:r>
            <a:endParaRPr lang="fi-FI" sz="3300" dirty="0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B601A31A-70B3-4D15-9388-1E653ED40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90" y="3191319"/>
            <a:ext cx="14786563" cy="9794422"/>
          </a:xfrm>
        </p:spPr>
      </p:pic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E94ACBF-4393-4D48-B8A5-810837B28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4F8806-C074-1048-BDDB-408E5170414D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04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ukaa_sisällöt">
  <a:themeElements>
    <a:clrScheme name="Laukaa_rgb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008A92"/>
      </a:hlink>
      <a:folHlink>
        <a:srgbClr val="D9E5E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36B5595A-2C36-42AC-A8FD-394DA76832AC}"/>
    </a:ext>
  </a:extLst>
</a:theme>
</file>

<file path=ppt/theme/theme2.xml><?xml version="1.0" encoding="utf-8"?>
<a:theme xmlns:a="http://schemas.openxmlformats.org/drawingml/2006/main" name="Laukaa_erikoissisällöt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9B7F31E-7AF9-4D24-A9F5-55B4B41A7D27}"/>
    </a:ext>
  </a:extLst>
</a:theme>
</file>

<file path=ppt/theme/theme3.xml><?xml version="1.0" encoding="utf-8"?>
<a:theme xmlns:a="http://schemas.openxmlformats.org/drawingml/2006/main" name="Kannet_ja_lopetus">
  <a:themeElements>
    <a:clrScheme name="Laukaa_rgb_2016">
      <a:dk1>
        <a:srgbClr val="7F7F7F"/>
      </a:dk1>
      <a:lt1>
        <a:srgbClr val="FFFFFF"/>
      </a:lt1>
      <a:dk2>
        <a:srgbClr val="3C3C3C"/>
      </a:dk2>
      <a:lt2>
        <a:srgbClr val="FFFFFF"/>
      </a:lt2>
      <a:accent1>
        <a:srgbClr val="008A92"/>
      </a:accent1>
      <a:accent2>
        <a:srgbClr val="D73B5C"/>
      </a:accent2>
      <a:accent3>
        <a:srgbClr val="EEE300"/>
      </a:accent3>
      <a:accent4>
        <a:srgbClr val="30B7BC"/>
      </a:accent4>
      <a:accent5>
        <a:srgbClr val="00A37D"/>
      </a:accent5>
      <a:accent6>
        <a:srgbClr val="F08261"/>
      </a:accent6>
      <a:hlink>
        <a:srgbClr val="D9E5EC"/>
      </a:hlink>
      <a:folHlink>
        <a:srgbClr val="008A9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ukaa_16x9_yleispohja.pptx" id="{C80C042C-8B95-4AF7-BBBA-321282CD3BCB}" vid="{A0E18DD3-6E9B-471E-930F-70AAB9C9483D}"/>
    </a:ext>
  </a:extLst>
</a:theme>
</file>

<file path=ppt/theme/theme4.xml><?xml version="1.0" encoding="utf-8"?>
<a:theme xmlns:a="http://schemas.openxmlformats.org/drawingml/2006/main" name="Opetushallitus">
  <a:themeElements>
    <a:clrScheme name="OPH">
      <a:dk1>
        <a:sysClr val="windowText" lastClr="000000"/>
      </a:dk1>
      <a:lt1>
        <a:sysClr val="window" lastClr="FFFFFF"/>
      </a:lt1>
      <a:dk2>
        <a:srgbClr val="0041DC"/>
      </a:dk2>
      <a:lt2>
        <a:srgbClr val="E7E6E6"/>
      </a:lt2>
      <a:accent1>
        <a:srgbClr val="0041DC"/>
      </a:accent1>
      <a:accent2>
        <a:srgbClr val="5BCA13"/>
      </a:accent2>
      <a:accent3>
        <a:srgbClr val="82D4FF"/>
      </a:accent3>
      <a:accent4>
        <a:srgbClr val="FFE500"/>
      </a:accent4>
      <a:accent5>
        <a:srgbClr val="FF5000"/>
      </a:accent5>
      <a:accent6>
        <a:srgbClr val="C227B9"/>
      </a:accent6>
      <a:hlink>
        <a:srgbClr val="0563C1"/>
      </a:hlink>
      <a:folHlink>
        <a:srgbClr val="954F72"/>
      </a:folHlink>
    </a:clrScheme>
    <a:fontScheme name="Mukautettu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H_malliesitys_v2016-12-27.potx" id="{33B8A95F-A2FD-4DF9-92B2-42FF91268AB1}" vid="{1518D60F-0F21-4C63-A737-55D117EA71E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80195FAA06664397F1366F2E4DEE6F" ma:contentTypeVersion="31" ma:contentTypeDescription="Luo uusi asiakirja." ma:contentTypeScope="" ma:versionID="ed73678ec9fd45b28b786d06236f8893">
  <xsd:schema xmlns:xsd="http://www.w3.org/2001/XMLSchema" xmlns:xs="http://www.w3.org/2001/XMLSchema" xmlns:p="http://schemas.microsoft.com/office/2006/metadata/properties" xmlns:ns3="8c5d33df-5847-4e30-83f9-aca7e57f3831" xmlns:ns4="132b1200-8152-4a36-8261-8f4ecad99b6d" targetNamespace="http://schemas.microsoft.com/office/2006/metadata/properties" ma:root="true" ma:fieldsID="50169c61241614691b6c0e01111cacb4" ns3:_="" ns4:_="">
    <xsd:import namespace="8c5d33df-5847-4e30-83f9-aca7e57f3831"/>
    <xsd:import namespace="132b1200-8152-4a36-8261-8f4ecad99b6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d33df-5847-4e30-83f9-aca7e57f3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12" nillable="true" ma:displayName="Notebook Typ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CultureName" ma:index="14" nillable="true" ma:displayName="Culture Name" ma:internalName="CultureName">
      <xsd:simpleType>
        <xsd:restriction base="dms:Text"/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msChannelId" ma:index="16" nillable="true" ma:displayName="Teams Channel Id" ma:internalName="TeamsChannelId">
      <xsd:simpleType>
        <xsd:restriction base="dms:Text"/>
      </xsd:simpleType>
    </xsd:element>
    <xsd:element name="Owner" ma:index="1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8" nillable="true" ma:displayName="Math Settings" ma:internalName="Math_Settings">
      <xsd:simpleType>
        <xsd:restriction base="dms:Text"/>
      </xsd:simpleType>
    </xsd:element>
    <xsd:element name="DefaultSectionNames" ma:index="1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IsNotebookLocked" ma:index="31" nillable="true" ma:displayName="Is Notebook Locked" ma:internalName="IsNotebookLocked">
      <xsd:simpleType>
        <xsd:restriction base="dms:Boolean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b1200-8152-4a36-8261-8f4ecad99b6d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8c5d33df-5847-4e30-83f9-aca7e57f3831" xsi:nil="true"/>
    <FolderType xmlns="8c5d33df-5847-4e30-83f9-aca7e57f3831" xsi:nil="true"/>
    <TeamsChannelId xmlns="8c5d33df-5847-4e30-83f9-aca7e57f3831" xsi:nil="true"/>
    <DefaultSectionNames xmlns="8c5d33df-5847-4e30-83f9-aca7e57f3831" xsi:nil="true"/>
    <CultureName xmlns="8c5d33df-5847-4e30-83f9-aca7e57f3831" xsi:nil="true"/>
    <Distribution_Groups xmlns="8c5d33df-5847-4e30-83f9-aca7e57f3831" xsi:nil="true"/>
    <Owner xmlns="8c5d33df-5847-4e30-83f9-aca7e57f3831">
      <UserInfo>
        <DisplayName/>
        <AccountId xsi:nil="true"/>
        <AccountType/>
      </UserInfo>
    </Owner>
    <Invited_Teachers xmlns="8c5d33df-5847-4e30-83f9-aca7e57f3831" xsi:nil="true"/>
    <Templates xmlns="8c5d33df-5847-4e30-83f9-aca7e57f3831" xsi:nil="true"/>
    <NotebookType xmlns="8c5d33df-5847-4e30-83f9-aca7e57f3831" xsi:nil="true"/>
    <Teachers xmlns="8c5d33df-5847-4e30-83f9-aca7e57f3831">
      <UserInfo>
        <DisplayName/>
        <AccountId xsi:nil="true"/>
        <AccountType/>
      </UserInfo>
    </Teachers>
    <Students xmlns="8c5d33df-5847-4e30-83f9-aca7e57f3831">
      <UserInfo>
        <DisplayName/>
        <AccountId xsi:nil="true"/>
        <AccountType/>
      </UserInfo>
    </Students>
    <Student_Groups xmlns="8c5d33df-5847-4e30-83f9-aca7e57f3831">
      <UserInfo>
        <DisplayName/>
        <AccountId xsi:nil="true"/>
        <AccountType/>
      </UserInfo>
    </Student_Groups>
    <AppVersion xmlns="8c5d33df-5847-4e30-83f9-aca7e57f3831" xsi:nil="true"/>
    <Math_Settings xmlns="8c5d33df-5847-4e30-83f9-aca7e57f3831" xsi:nil="true"/>
    <Self_Registration_Enabled xmlns="8c5d33df-5847-4e30-83f9-aca7e57f3831" xsi:nil="true"/>
    <LMS_Mappings xmlns="8c5d33df-5847-4e30-83f9-aca7e57f3831" xsi:nil="true"/>
    <Invited_Students xmlns="8c5d33df-5847-4e30-83f9-aca7e57f3831" xsi:nil="true"/>
    <IsNotebookLocked xmlns="8c5d33df-5847-4e30-83f9-aca7e57f3831" xsi:nil="true"/>
    <Is_Collaboration_Space_Locked xmlns="8c5d33df-5847-4e30-83f9-aca7e57f38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90D305-5A4F-4B66-9A47-2E66688F2A25}">
  <ds:schemaRefs>
    <ds:schemaRef ds:uri="132b1200-8152-4a36-8261-8f4ecad99b6d"/>
    <ds:schemaRef ds:uri="8c5d33df-5847-4e30-83f9-aca7e57f38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D0609BF-1F9C-4E85-A21C-F3F5487BB944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8c5d33df-5847-4e30-83f9-aca7e57f3831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132b1200-8152-4a36-8261-8f4ecad99b6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19057D7-720E-43EA-BBCC-2E92039815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Laukaa_16x9_yleispohja</Template>
  <TotalTime>2498</TotalTime>
  <Words>914</Words>
  <Application>Microsoft Office PowerPoint</Application>
  <PresentationFormat>Mukautettu</PresentationFormat>
  <Paragraphs>114</Paragraphs>
  <Slides>32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32</vt:i4>
      </vt:variant>
    </vt:vector>
  </HeadingPairs>
  <TitlesOfParts>
    <vt:vector size="43" baseType="lpstr">
      <vt:lpstr>Arial</vt:lpstr>
      <vt:lpstr>Calibri</vt:lpstr>
      <vt:lpstr>Calibri Light</vt:lpstr>
      <vt:lpstr>Calibri Normaali</vt:lpstr>
      <vt:lpstr>Gill Sans</vt:lpstr>
      <vt:lpstr>Verdana</vt:lpstr>
      <vt:lpstr>Wingdings</vt:lpstr>
      <vt:lpstr>Laukaa_sisällöt</vt:lpstr>
      <vt:lpstr>Laukaa_erikoissisällöt</vt:lpstr>
      <vt:lpstr>Kannet_ja_lopetus</vt:lpstr>
      <vt:lpstr>Opetushallitus</vt:lpstr>
      <vt:lpstr>Jatko-opintoihin hakeminen ja aikataulu Abien opotunti 20.10.2025</vt:lpstr>
      <vt:lpstr>Vanhempainilta ma 3.11. klo 17.00 Olethan välittänyt tiedon kotiväellesi?</vt:lpstr>
      <vt:lpstr>Hakijan päivä pe 7.11.</vt:lpstr>
      <vt:lpstr>Millaisilla fiiliksillä abivuotesi on käynnistynyt?</vt:lpstr>
      <vt:lpstr>Hakemisesta ja aikatauluista:</vt:lpstr>
      <vt:lpstr>Apuna päätöksissä:</vt:lpstr>
      <vt:lpstr>Yksilölliset järjestelyt valintakokeissa https://yliopistovalinnat.fi/valintakokeet/yksilolliset-jarjestelyt</vt:lpstr>
      <vt:lpstr>Erityisjärjestelyiden hakeminen pääsykokeeseen</vt:lpstr>
      <vt:lpstr>Valmennuskeskuksen hakuinfot Hakuinfot korkeakouluun pyrkiville | Valmennuskeskus</vt:lpstr>
      <vt:lpstr>Yliopistojen valintakokeet</vt:lpstr>
      <vt:lpstr>Kynnysehto</vt:lpstr>
      <vt:lpstr>Korkeakoulujen koulutustarjonta:</vt:lpstr>
      <vt:lpstr>Opiskelupaikan vastaanottaminen:</vt:lpstr>
      <vt:lpstr>Hakulomakkeen täyttäminen </vt:lpstr>
      <vt:lpstr>Hakulomakkeen täyttäminen </vt:lpstr>
      <vt:lpstr>Hakulomakkeen täyttäminen </vt:lpstr>
      <vt:lpstr>Hakemuksen muokkaaminen </vt:lpstr>
      <vt:lpstr>Hakijan saama automaattiviesti</vt:lpstr>
      <vt:lpstr>Todistusvalinta ja valintakokeet</vt:lpstr>
      <vt:lpstr>Valintakokeet, ammattikorkeakoulut</vt:lpstr>
      <vt:lpstr>PowerPoint-esitys</vt:lpstr>
      <vt:lpstr>Valintakokeet, yliopistot</vt:lpstr>
      <vt:lpstr>PowerPoint-esitys</vt:lpstr>
      <vt:lpstr>Muista henkkarit!</vt:lpstr>
      <vt:lpstr>Valinnat</vt:lpstr>
      <vt:lpstr>Yhteishakujen valintojen tulosten julkaisu</vt:lpstr>
      <vt:lpstr>Valinnantulos, kevään ensimmäinen yhteishaku</vt:lpstr>
      <vt:lpstr>Valinnantulos, kevään toinen yhteishaku</vt:lpstr>
      <vt:lpstr>Yhteishakujen valintojen tulosten julkaisu</vt:lpstr>
      <vt:lpstr>Yhteishakujen valintojen tulosten julkaisu</vt:lpstr>
      <vt:lpstr>Opiskelupaikan vastaanotto</vt:lpstr>
      <vt:lpstr>Valinnantulos, vaihtoehdot</vt:lpstr>
    </vt:vector>
  </TitlesOfParts>
  <Manager/>
  <Company>Laukaan kunta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Heli Peltola</dc:creator>
  <cp:keywords/>
  <dc:description/>
  <cp:lastModifiedBy>Eveliina Ojala</cp:lastModifiedBy>
  <cp:revision>476</cp:revision>
  <cp:lastPrinted>2025-10-20T07:36:11Z</cp:lastPrinted>
  <dcterms:created xsi:type="dcterms:W3CDTF">2019-03-04T13:21:13Z</dcterms:created>
  <dcterms:modified xsi:type="dcterms:W3CDTF">2025-10-20T08:04:32Z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0x0101004080195FAA06664397F1366F2E4DEE6F</vt:lpwstr>
  </property>
</Properties>
</file>