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8" r:id="rId7"/>
    <p:sldId id="257" r:id="rId8"/>
    <p:sldId id="259" r:id="rId9"/>
    <p:sldId id="261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2D3152-9FDA-2C7C-5780-EA433D6E67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55B970C-81C0-7B86-45BF-BA4957E578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AEC17B-A2AB-642C-AA94-8F9E5984A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4E46-502D-4F07-A7F0-5D75AEB7EBC5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D19FFC-12D0-ACD2-138E-554B95E8D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306C5C4-81B5-4340-FAA1-8BC991F77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F6DA-797E-4628-9C80-B916B4EA3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0987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493C31-6E85-50BB-EEA9-42B621B9E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7C498A9-CF00-0E10-BA50-511317B4C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B60B25-9B3E-A667-7740-C39494AE2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4E46-502D-4F07-A7F0-5D75AEB7EBC5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EB6470-090F-81E1-071A-5027A091C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89C0113-9BBD-59C1-33E8-278B410B0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F6DA-797E-4628-9C80-B916B4EA3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564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258E677-A365-A651-DA0A-52BAF9D432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52EE3DE-027C-E1C9-CDD3-6A69171DF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FE79B59-9CD7-C239-F457-077307EC0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4E46-502D-4F07-A7F0-5D75AEB7EBC5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4E4056-0E2D-2862-050D-F0B456C54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3F1C348-EAFF-701C-A65D-A761ECDD7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F6DA-797E-4628-9C80-B916B4EA3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543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95189B-0E44-9AA9-92DF-8E559D81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EA3D09-3F25-3144-C761-97C8A73A4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32B231D-30B9-ED7D-A0BF-010AC64FC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4E46-502D-4F07-A7F0-5D75AEB7EBC5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1160151-645E-A2AE-236D-7BC39D6CF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4EEAA96-0BF4-DB1E-C6C0-2A1F4D661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F6DA-797E-4628-9C80-B916B4EA3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717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2FDDC1-5C4D-B3E0-9FF8-21B3E0C89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A53422-3C99-E2D6-A858-272A79FA3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B2AC579-F1AC-95B7-69E9-24B1C05E3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4E46-502D-4F07-A7F0-5D75AEB7EBC5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C8A560C-E463-69F2-2A76-D378ECCD4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BEE810-6C7C-26A3-6CAF-6F5DB54CE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F6DA-797E-4628-9C80-B916B4EA3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613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3BD6C3-7E53-6007-A2FE-5D50DF799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1254002-24F5-0683-22E0-DD66CEA70D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B84C506-6A6A-C3DF-130A-B873E74F9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0A53356-039A-0A10-6BAA-3DA2E6D11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4E46-502D-4F07-A7F0-5D75AEB7EBC5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85174F2-1889-873A-5431-262F99ADE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B49682D-48A0-DC2E-94A4-202903949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F6DA-797E-4628-9C80-B916B4EA3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747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D230EB-8835-A4E9-86CA-4B09D233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AFC31D2-153D-E611-CED4-B752AD07F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B1D33C2-A1BB-F42C-9C52-EEC659CA5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455CE-F352-DA52-527D-2D3A33F6F6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D6372AF-95A8-1D76-AE7D-345FED87B1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4652DC-F2A4-AFD0-8C63-C68BEDF2D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4E46-502D-4F07-A7F0-5D75AEB7EBC5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B5EE781-F037-71EF-E036-8D2DFF6F5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846786B-263D-E034-0553-60B99E2FB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F6DA-797E-4628-9C80-B916B4EA3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825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233DE4-4C61-0E21-9E2C-90483B03E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290CB4D-1F35-DB4D-0A9E-C03EF127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4E46-502D-4F07-A7F0-5D75AEB7EBC5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3F41FCD-4D33-2713-9487-067096089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AEE3A80-A146-0A0B-D2FB-B3F3B8E0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F6DA-797E-4628-9C80-B916B4EA3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329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B52937E-2176-CFB1-519C-180500A21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4E46-502D-4F07-A7F0-5D75AEB7EBC5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A180122-1AAF-D8D2-A47C-E5F8EB3DA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6D41D27-2FE7-3615-2A05-9E8844E7E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F6DA-797E-4628-9C80-B916B4EA3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8074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4F8B45-C20B-6AF5-7EDC-C98739D7C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10A3FA3-12F1-B1CF-00DF-BE2865A5B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FFED11B-27BF-C92A-5123-81F63D182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C60A3D5-6910-0E7E-1098-A1FED1E2A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4E46-502D-4F07-A7F0-5D75AEB7EBC5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52DA0FA-33C4-EF96-A2C8-F8DE553E6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7DB1308-BE45-BEAD-8B8E-48A9E0216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F6DA-797E-4628-9C80-B916B4EA3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1213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396E04-42D0-9878-277F-34FFFF4E1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589507E-A7F3-0121-3C8A-371D0BA909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5002B2B-D809-FAA8-EA1C-7DE62D55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2E69672-40A0-629C-F847-EAE370178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4E46-502D-4F07-A7F0-5D75AEB7EBC5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9C1DDE0-A5CE-925E-8E7B-A20E6E90D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9BDD844-17DF-ED21-40F8-07E669A03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F6DA-797E-4628-9C80-B916B4EA3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34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C64FCB3-50AA-B4D2-1EBB-E7B49695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9141ADB-A7A2-1CC0-6605-8CF080EA0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586D4E8-D063-251A-42A7-A64EBD1427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C4E46-502D-4F07-A7F0-5D75AEB7EBC5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43D2CEA-7FCC-EF62-7553-FD5094B05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D680132-F09B-1DE1-2301-283E1E6F01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0F6DA-797E-4628-9C80-B916B4EA3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414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reena.yle.fi/1-63164609" TargetMode="External"/><Relationship Id="rId2" Type="http://schemas.openxmlformats.org/officeDocument/2006/relationships/hyperlink" Target="https://areena.yle.fi/1-421667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areena.yle.fi/1-435963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le.fi/aihe/artikkeli/2021/01/15/soiva-syli-leivon-leivon-pullalasta" TargetMode="External"/><Relationship Id="rId2" Type="http://schemas.openxmlformats.org/officeDocument/2006/relationships/hyperlink" Target="https://areena.yle.fi/podcastit/1-5068773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arthcam.com/usa/maryland/baltimore/aquarium/?cam=blacktipree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oo.sandiegozoo.org/live-camera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427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71744B8-57F6-3957-B1D7-57B6462B35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0425" y="760768"/>
            <a:ext cx="8425677" cy="2751086"/>
          </a:xfrm>
        </p:spPr>
        <p:txBody>
          <a:bodyPr>
            <a:normAutofit/>
          </a:bodyPr>
          <a:lstStyle/>
          <a:p>
            <a:pPr algn="r"/>
            <a:r>
              <a:rPr lang="fi-FI" sz="4800" dirty="0"/>
              <a:t>Pienten lasten digipedagogiikka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9C6E06-8BD7-F688-95AF-36941F65F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12424" y="3949997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fi-FI" sz="1700" b="0" i="0" dirty="0">
                <a:effectLst/>
                <a:latin typeface="Quattrocento" panose="02020502030000000404" pitchFamily="18" charset="0"/>
              </a:rPr>
              <a:t>Pienten lasten käsitys digitaalisesta maailmasta ja mediasta sekä itsestään sen käyttäjänä kasvaa ja kehittyy varhaiskasvatuksen henkilöstön ja perheiden antaman positiivisen mallin mukaan. Pienten lasten kanssa </a:t>
            </a:r>
            <a:r>
              <a:rPr lang="fi-FI" sz="1700" b="1" i="0" dirty="0">
                <a:effectLst/>
                <a:latin typeface="Quattrocento" panose="02020502030000000404" pitchFamily="18" charset="0"/>
              </a:rPr>
              <a:t>digitaalisiin laitteisiin tutustutaan</a:t>
            </a:r>
            <a:r>
              <a:rPr lang="fi-FI" sz="1700" b="0" i="0" dirty="0">
                <a:effectLst/>
                <a:latin typeface="Quattrocento" panose="02020502030000000404" pitchFamily="18" charset="0"/>
              </a:rPr>
              <a:t> arjessa </a:t>
            </a:r>
            <a:r>
              <a:rPr lang="fi-FI" sz="1700" b="1" i="0" dirty="0">
                <a:effectLst/>
                <a:latin typeface="Quattrocento" panose="02020502030000000404" pitchFamily="18" charset="0"/>
              </a:rPr>
              <a:t>nimeämällä niitä</a:t>
            </a:r>
            <a:r>
              <a:rPr lang="fi-FI" sz="1700" b="0" i="0" dirty="0">
                <a:effectLst/>
                <a:latin typeface="Quattrocento" panose="02020502030000000404" pitchFamily="18" charset="0"/>
              </a:rPr>
              <a:t> ja </a:t>
            </a:r>
            <a:r>
              <a:rPr lang="fi-FI" sz="1700" b="1" i="0" dirty="0">
                <a:effectLst/>
                <a:latin typeface="Quattrocento" panose="02020502030000000404" pitchFamily="18" charset="0"/>
              </a:rPr>
              <a:t>sanoittamalla mitä niillä tehdään</a:t>
            </a:r>
            <a:r>
              <a:rPr lang="fi-FI" sz="1700" b="0" i="0" dirty="0">
                <a:effectLst/>
                <a:latin typeface="Quattrocento" panose="02020502030000000404" pitchFamily="18" charset="0"/>
              </a:rPr>
              <a:t> sekä </a:t>
            </a:r>
            <a:r>
              <a:rPr lang="fi-FI" sz="1700" b="1" i="0" dirty="0">
                <a:effectLst/>
                <a:latin typeface="Quattrocento" panose="02020502030000000404" pitchFamily="18" charset="0"/>
              </a:rPr>
              <a:t>miten niitä käytetään</a:t>
            </a:r>
            <a:r>
              <a:rPr lang="fi-FI" sz="1700" b="0" i="0" dirty="0">
                <a:effectLst/>
                <a:latin typeface="Quattrocento" panose="02020502030000000404" pitchFamily="18" charset="0"/>
              </a:rPr>
              <a:t>. </a:t>
            </a:r>
            <a:endParaRPr lang="fi-FI" sz="1700" dirty="0"/>
          </a:p>
        </p:txBody>
      </p:sp>
      <p:pic>
        <p:nvPicPr>
          <p:cNvPr id="5" name="Kuva 4" descr="Kuva, joka sisältää kohteen Fontti, Grafiikka, graafinen suunnittelu, logo&#10;&#10;Kuvaus luotu automaattisesti">
            <a:extLst>
              <a:ext uri="{FF2B5EF4-FFF2-40B4-BE49-F238E27FC236}">
                <a16:creationId xmlns:a16="http://schemas.microsoft.com/office/drawing/2014/main" id="{AD95BCA0-B53A-15FD-4FB7-DFC8BC2C40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052" y="131390"/>
            <a:ext cx="1212119" cy="35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32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F42588A-D335-9101-1C02-4265232C5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Konsertit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kstiruutu 28">
            <a:extLst>
              <a:ext uri="{FF2B5EF4-FFF2-40B4-BE49-F238E27FC236}">
                <a16:creationId xmlns:a16="http://schemas.microsoft.com/office/drawing/2014/main" id="{7D8D9DB3-6A7E-1576-D88C-3DD4704BAA57}"/>
              </a:ext>
            </a:extLst>
          </p:cNvPr>
          <p:cNvSpPr txBox="1"/>
          <p:nvPr/>
        </p:nvSpPr>
        <p:spPr>
          <a:xfrm>
            <a:off x="4624140" y="1257941"/>
            <a:ext cx="688102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/>
              <a:t>Pikku Kakkosen lastenkonserttien </a:t>
            </a:r>
            <a:r>
              <a:rPr lang="fi-FI" dirty="0"/>
              <a:t>sarja eri puolilta Suomea. (9 jaksoa) </a:t>
            </a:r>
            <a:r>
              <a:rPr lang="fi-FI" dirty="0">
                <a:hlinkClick r:id="rId2"/>
              </a:rPr>
              <a:t>Pikku Kakkosen lastenkonsertit | Yle Areena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/>
              <a:t>HYRRÄ: Tanssivideot </a:t>
            </a:r>
            <a:r>
              <a:rPr lang="fi-FI" dirty="0">
                <a:hlinkClick r:id="rId3"/>
              </a:rPr>
              <a:t>HYRRÄ: Tanssivideot | Yle Areena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/>
              <a:t>Pienten muskari</a:t>
            </a:r>
            <a:r>
              <a:rPr lang="fi-FI" dirty="0"/>
              <a:t>: Lähde leikkimään lasten ja Esan kanssa pienten muskariin. </a:t>
            </a:r>
            <a:r>
              <a:rPr lang="fi-FI" dirty="0">
                <a:hlinkClick r:id="rId4"/>
              </a:rPr>
              <a:t>Pienten muskari | Yle Areena</a:t>
            </a: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sz="1600" i="1" dirty="0">
                <a:solidFill>
                  <a:schemeClr val="accent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”Digitaalisia välineitä, sovelluksia ja ympäristöjä hyödynnetään dokumentoinnissa, leikeissä, vuorovaikutuksessa, peleissä, tutkimisessa, liikkumisessa sekä taiteellisessa kokemisessa ja tuottamisessa.”</a:t>
            </a:r>
          </a:p>
          <a:p>
            <a:r>
              <a:rPr lang="fi-FI" sz="1400" b="0" i="1" dirty="0">
                <a:solidFill>
                  <a:schemeClr val="accent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Varhaiskasvatussuunnitelman perusteet 2022, s. 28</a:t>
            </a:r>
          </a:p>
          <a:p>
            <a:endParaRPr lang="fi-FI" dirty="0"/>
          </a:p>
          <a:p>
            <a:r>
              <a:rPr lang="fi-FI" sz="1600" b="0" i="1" dirty="0">
                <a:solidFill>
                  <a:schemeClr val="accent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”</a:t>
            </a:r>
            <a:r>
              <a:rPr lang="fi-FI" sz="1600" i="1" dirty="0">
                <a:solidFill>
                  <a:schemeClr val="accent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henkilöstö varmistaa, että digitaalista osaamista edistävät välineet ovat tarkoituksenmukaisessa käytössä</a:t>
            </a:r>
            <a:r>
              <a:rPr lang="fi-FI" sz="1600" b="0" i="1" dirty="0">
                <a:solidFill>
                  <a:schemeClr val="accent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Tarvittaessa henkilöstö informoi varhaiskasvatuksen järjestäjää oppimisympäristöä koskevista puutteista.” </a:t>
            </a:r>
          </a:p>
          <a:p>
            <a:endParaRPr lang="fi-FI" sz="1600" dirty="0">
              <a:solidFill>
                <a:schemeClr val="accent2">
                  <a:lumMod val="75000"/>
                </a:schemeClr>
              </a:solidFill>
              <a:latin typeface="Open Sans" panose="020B0606030504020204" pitchFamily="34" charset="0"/>
            </a:endParaRPr>
          </a:p>
          <a:p>
            <a:r>
              <a:rPr lang="fi-FI" sz="1600" i="1" dirty="0">
                <a:solidFill>
                  <a:schemeClr val="accent2">
                    <a:lumMod val="75000"/>
                  </a:schemeClr>
                </a:solidFill>
                <a:latin typeface="Open Sans" panose="020B0606030504020204" pitchFamily="34" charset="0"/>
              </a:rPr>
              <a:t>”L</a:t>
            </a:r>
            <a:r>
              <a:rPr lang="fi-FI" sz="1600" b="0" i="1" dirty="0">
                <a:solidFill>
                  <a:schemeClr val="accent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apset saavat kokemuksia siitä, miten digitaalisissa palveluissa voi osallistua yhteisön toimintaan.”</a:t>
            </a:r>
          </a:p>
          <a:p>
            <a:r>
              <a:rPr lang="fi-FI" sz="1200" b="0" i="0" dirty="0">
                <a:solidFill>
                  <a:schemeClr val="accent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Digitaalisen osaamisen kuvaukset, </a:t>
            </a:r>
            <a:r>
              <a:rPr lang="fi-FI" sz="1200" b="0" i="0" dirty="0" err="1">
                <a:solidFill>
                  <a:schemeClr val="accent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oph</a:t>
            </a:r>
            <a:endParaRPr lang="fi-FI" sz="1200" b="0" i="0" dirty="0">
              <a:solidFill>
                <a:schemeClr val="accent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  <a:p>
            <a:endParaRPr lang="fi-FI" b="0" i="1" dirty="0">
              <a:solidFill>
                <a:schemeClr val="accent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  <a:p>
            <a:endParaRPr lang="fi-FI" b="0" i="0" dirty="0">
              <a:solidFill>
                <a:schemeClr val="accent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  <a:p>
            <a:endParaRPr lang="fi-FI" dirty="0"/>
          </a:p>
        </p:txBody>
      </p:sp>
      <p:pic>
        <p:nvPicPr>
          <p:cNvPr id="3" name="Kuva 2" descr="Kuva, joka sisältää kohteen Fontti, Grafiikka, graafinen suunnittelu, logo&#10;&#10;Kuvaus luotu automaattisesti">
            <a:extLst>
              <a:ext uri="{FF2B5EF4-FFF2-40B4-BE49-F238E27FC236}">
                <a16:creationId xmlns:a16="http://schemas.microsoft.com/office/drawing/2014/main" id="{90ECC250-BA3E-89CA-82C7-2D6C4ADB6B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052" y="131390"/>
            <a:ext cx="1212119" cy="35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4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F42588A-D335-9101-1C02-4265232C5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Soiva syli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kstiruutu 28">
            <a:extLst>
              <a:ext uri="{FF2B5EF4-FFF2-40B4-BE49-F238E27FC236}">
                <a16:creationId xmlns:a16="http://schemas.microsoft.com/office/drawing/2014/main" id="{7D8D9DB3-6A7E-1576-D88C-3DD4704BAA57}"/>
              </a:ext>
            </a:extLst>
          </p:cNvPr>
          <p:cNvSpPr txBox="1"/>
          <p:nvPr/>
        </p:nvSpPr>
        <p:spPr>
          <a:xfrm>
            <a:off x="4481265" y="895991"/>
            <a:ext cx="688102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hlinkClick r:id="rId2"/>
              </a:rPr>
              <a:t>Soiva syli | Yle Areena – podcastit</a:t>
            </a:r>
            <a:endParaRPr lang="fi-FI" dirty="0"/>
          </a:p>
          <a:p>
            <a:endParaRPr lang="fi-FI" dirty="0"/>
          </a:p>
          <a:p>
            <a:r>
              <a:rPr lang="fi-FI" dirty="0"/>
              <a:t>”Soiva syli tuo iloa vauvaperheiden arkeen sekä luo hauskoja, yhteisiä hetkiä vauvan ja vanhempien välille. Laulu ja </a:t>
            </a:r>
            <a:r>
              <a:rPr lang="fi-FI" dirty="0" err="1"/>
              <a:t>loruttelu</a:t>
            </a:r>
            <a:r>
              <a:rPr lang="fi-FI" dirty="0"/>
              <a:t> ovat luontevia tapoja seurustella vauvojen kanssa. Jokaiseen jaksoon liittyy kirjalliset laulu- ja leikkiohjeet osoitteessa yle.fi/lapset.”</a:t>
            </a:r>
          </a:p>
          <a:p>
            <a:endParaRPr lang="fi-FI" dirty="0"/>
          </a:p>
          <a:p>
            <a:r>
              <a:rPr lang="fi-FI" dirty="0"/>
              <a:t>Laulu- ja leikkiohjeet: </a:t>
            </a:r>
            <a:r>
              <a:rPr lang="fi-FI" dirty="0">
                <a:hlinkClick r:id="rId3"/>
              </a:rPr>
              <a:t>Soiva syli: Leivon, leivon pullalasta | Pikku Kakkonen | Lapset | yle.fi</a:t>
            </a:r>
            <a:endParaRPr lang="fi-FI" dirty="0"/>
          </a:p>
          <a:p>
            <a:endParaRPr lang="fi-FI" dirty="0"/>
          </a:p>
          <a:p>
            <a:r>
              <a:rPr lang="fi-FI" sz="1600" i="1" dirty="0">
                <a:solidFill>
                  <a:schemeClr val="accent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”Digitaalisia välineitä, sovelluksia ja ympäristöjä hyödynnetään dokumentoinnissa, leikeissä, vuorovaikutuksessa, peleissä, tutkimisessa, liikkumisessa sekä taiteellisessa kokemisessa ja tuottamisessa.”</a:t>
            </a:r>
          </a:p>
          <a:p>
            <a:r>
              <a:rPr lang="fi-FI" sz="1400" b="0" i="1" dirty="0">
                <a:solidFill>
                  <a:schemeClr val="accent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Varhaiskasvatussuunnitelman perusteet 2022, s. 28</a:t>
            </a:r>
          </a:p>
          <a:p>
            <a:endParaRPr lang="fi-FI" dirty="0"/>
          </a:p>
          <a:p>
            <a:r>
              <a:rPr lang="fi-FI" sz="1600" b="0" i="1" dirty="0">
                <a:solidFill>
                  <a:schemeClr val="accent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”henkilöstö varmistaa, että digitaalista osaamista edistävät välineet ovat tarkoituksenmukaisessa käytössä. Tarvittaessa henkilöstö informoi varhaiskasvatuksen järjestäjää oppimisympäristöä koskevista puutteista.” </a:t>
            </a:r>
          </a:p>
          <a:p>
            <a:r>
              <a:rPr lang="fi-FI" sz="1400" b="0" i="0" dirty="0">
                <a:solidFill>
                  <a:schemeClr val="accent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(Digitaalisen osaamisen kuvaukset, </a:t>
            </a:r>
            <a:r>
              <a:rPr lang="fi-FI" sz="1400" b="0" i="0" dirty="0" err="1">
                <a:solidFill>
                  <a:schemeClr val="accent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oph</a:t>
            </a:r>
            <a:r>
              <a:rPr lang="fi-FI" sz="1400" b="0" i="0" dirty="0">
                <a:solidFill>
                  <a:schemeClr val="accent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)</a:t>
            </a:r>
          </a:p>
          <a:p>
            <a:endParaRPr lang="fi-FI" dirty="0"/>
          </a:p>
        </p:txBody>
      </p:sp>
      <p:pic>
        <p:nvPicPr>
          <p:cNvPr id="3" name="Kuva 2" descr="Kuva, joka sisältää kohteen Fontti, Grafiikka, graafinen suunnittelu, logo&#10;&#10;Kuvaus luotu automaattisesti">
            <a:extLst>
              <a:ext uri="{FF2B5EF4-FFF2-40B4-BE49-F238E27FC236}">
                <a16:creationId xmlns:a16="http://schemas.microsoft.com/office/drawing/2014/main" id="{90ECC250-BA3E-89CA-82C7-2D6C4ADB6B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052" y="131390"/>
            <a:ext cx="1212119" cy="35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11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F42588A-D335-9101-1C02-4265232C5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3D </a:t>
            </a:r>
            <a:r>
              <a:rPr lang="fi-FI" dirty="0" err="1">
                <a:solidFill>
                  <a:srgbClr val="FFFFFF"/>
                </a:solidFill>
              </a:rPr>
              <a:t>Bear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CFFD2138-A4BE-E42A-676C-5156862912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1599" y="490482"/>
            <a:ext cx="1454401" cy="1454401"/>
          </a:xfrm>
          <a:prstGeom prst="rect">
            <a:avLst/>
          </a:prstGeom>
        </p:spPr>
      </p:pic>
      <p:sp>
        <p:nvSpPr>
          <p:cNvPr id="28" name="Tekstiruutu 27">
            <a:extLst>
              <a:ext uri="{FF2B5EF4-FFF2-40B4-BE49-F238E27FC236}">
                <a16:creationId xmlns:a16="http://schemas.microsoft.com/office/drawing/2014/main" id="{AD062A1B-2B60-0D26-0748-F4E7FCBF538D}"/>
              </a:ext>
            </a:extLst>
          </p:cNvPr>
          <p:cNvSpPr txBox="1"/>
          <p:nvPr/>
        </p:nvSpPr>
        <p:spPr>
          <a:xfrm>
            <a:off x="6386829" y="591344"/>
            <a:ext cx="447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Sovelluksen avulla pystyy helposti lisäämään erilaisia 3D asioita omaan kuvaan. Tällaista tekniikka hyödyntävää teknologiaa kutsutaan lisätyksi todellisuudeksi (AR)</a:t>
            </a:r>
          </a:p>
        </p:txBody>
      </p:sp>
      <p:sp>
        <p:nvSpPr>
          <p:cNvPr id="29" name="Tekstiruutu 28">
            <a:extLst>
              <a:ext uri="{FF2B5EF4-FFF2-40B4-BE49-F238E27FC236}">
                <a16:creationId xmlns:a16="http://schemas.microsoft.com/office/drawing/2014/main" id="{7D8D9DB3-6A7E-1576-D88C-3DD4704BAA57}"/>
              </a:ext>
            </a:extLst>
          </p:cNvPr>
          <p:cNvSpPr txBox="1"/>
          <p:nvPr/>
        </p:nvSpPr>
        <p:spPr>
          <a:xfrm>
            <a:off x="4530953" y="2299521"/>
            <a:ext cx="688102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1" i="0" dirty="0">
                <a:solidFill>
                  <a:srgbClr val="333333"/>
                </a:solidFill>
                <a:effectLst/>
                <a:latin typeface="Quattrocento" panose="02020502030000000404" pitchFamily="18" charset="0"/>
              </a:rPr>
              <a:t>Voitte tehdä ja tulostaa lasten omia joulukortteja</a:t>
            </a:r>
            <a:r>
              <a:rPr lang="fi-FI" sz="1600" b="0" i="0" dirty="0">
                <a:solidFill>
                  <a:srgbClr val="333333"/>
                </a:solidFill>
                <a:effectLst/>
                <a:latin typeface="Quattrocento" panose="02020502030000000404" pitchFamily="18" charset="0"/>
              </a:rPr>
              <a:t>, joissa lapsi on erilaisten teemaan sopivien asioiden kanssa (lahjapaketti valikossa). Isän- tai äitienpäivään voi myös tehdä kortin samaa ideaa hyödyntäen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1" i="0" dirty="0">
                <a:solidFill>
                  <a:srgbClr val="333333"/>
                </a:solidFill>
                <a:effectLst/>
                <a:latin typeface="Quattrocento" panose="02020502030000000404" pitchFamily="18" charset="0"/>
              </a:rPr>
              <a:t>Ihmettelemään erilaisia asioita</a:t>
            </a:r>
            <a:r>
              <a:rPr lang="fi-FI" sz="1600" b="0" i="0" dirty="0">
                <a:solidFill>
                  <a:srgbClr val="333333"/>
                </a:solidFill>
                <a:effectLst/>
                <a:latin typeface="Quattrocento" panose="02020502030000000404" pitchFamily="18" charset="0"/>
              </a:rPr>
              <a:t>, kuten eläimiä, hyönteisiä, planeettoja, dinosauruksia ja vaikka Minecraft hahmoja. Asioita pystyy tutkimaan eri kulmista, läheltä tai kaukaa.</a:t>
            </a:r>
            <a:endParaRPr lang="fi-FI" sz="1600" b="1" dirty="0">
              <a:solidFill>
                <a:srgbClr val="333333"/>
              </a:solidFill>
              <a:latin typeface="Quattrocento" panose="02020502030000000404" pitchFamily="18" charset="0"/>
            </a:endParaRPr>
          </a:p>
          <a:p>
            <a:pPr marL="285750" indent="-285750">
              <a:buFontTx/>
              <a:buChar char="-"/>
            </a:pPr>
            <a:endParaRPr lang="fi-FI" dirty="0"/>
          </a:p>
        </p:txBody>
      </p:sp>
      <p:pic>
        <p:nvPicPr>
          <p:cNvPr id="30" name="Kuva 29" descr="Kuva, joka sisältää kohteen Fontti, Grafiikka, graafinen suunnittelu, logo&#10;&#10;Kuvaus luotu automaattisesti">
            <a:extLst>
              <a:ext uri="{FF2B5EF4-FFF2-40B4-BE49-F238E27FC236}">
                <a16:creationId xmlns:a16="http://schemas.microsoft.com/office/drawing/2014/main" id="{062F9C33-80AC-D0BE-B4A2-84BA341E9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052" y="131390"/>
            <a:ext cx="1212119" cy="359092"/>
          </a:xfrm>
          <a:prstGeom prst="rect">
            <a:avLst/>
          </a:prstGeom>
        </p:spPr>
      </p:pic>
      <p:sp>
        <p:nvSpPr>
          <p:cNvPr id="31" name="Tekstiruutu 30">
            <a:extLst>
              <a:ext uri="{FF2B5EF4-FFF2-40B4-BE49-F238E27FC236}">
                <a16:creationId xmlns:a16="http://schemas.microsoft.com/office/drawing/2014/main" id="{316DD319-307D-A02A-8DA5-DB4A9956AD0D}"/>
              </a:ext>
            </a:extLst>
          </p:cNvPr>
          <p:cNvSpPr txBox="1"/>
          <p:nvPr/>
        </p:nvSpPr>
        <p:spPr>
          <a:xfrm>
            <a:off x="4641599" y="4240111"/>
            <a:ext cx="629118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i="1" dirty="0">
                <a:solidFill>
                  <a:schemeClr val="accent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”Digitaalisia välineitä, sovelluksia ja ympäristöjä hyödynnetään dokumentoinnissa, leikeissä, vuorovaikutuksessa, peleissä, tutkimisessa, liikkumisessa sekä taiteellisessa kokemisessa ja tuottamisessa.”</a:t>
            </a:r>
          </a:p>
          <a:p>
            <a:r>
              <a:rPr lang="fi-FI" sz="1200" b="0" i="1" dirty="0">
                <a:solidFill>
                  <a:schemeClr val="accent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Varhaiskasvatussuunnitelman perusteet 2022, s. 28</a:t>
            </a:r>
          </a:p>
          <a:p>
            <a:endParaRPr lang="fi-FI" sz="1600" i="1" dirty="0">
              <a:solidFill>
                <a:schemeClr val="accent2">
                  <a:lumMod val="75000"/>
                </a:schemeClr>
              </a:solidFill>
              <a:latin typeface="Open Sans" panose="020B0606030504020204" pitchFamily="34" charset="0"/>
            </a:endParaRPr>
          </a:p>
          <a:p>
            <a:r>
              <a:rPr lang="fi-FI" sz="1600" i="1" dirty="0">
                <a:solidFill>
                  <a:schemeClr val="accent2">
                    <a:lumMod val="75000"/>
                  </a:schemeClr>
                </a:solidFill>
                <a:latin typeface="Open Sans" panose="020B0606030504020204" pitchFamily="34" charset="0"/>
              </a:rPr>
              <a:t>”D</a:t>
            </a:r>
            <a:r>
              <a:rPr lang="fi-FI" sz="1600" b="0" i="1" dirty="0">
                <a:solidFill>
                  <a:schemeClr val="accent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igitaalisia ympäristöjä käytetään lasten ajatusten ja mielenkiinnon kohteiden näkyväksi tekemisessä.”</a:t>
            </a:r>
          </a:p>
          <a:p>
            <a:r>
              <a:rPr lang="fi-FI" sz="1200" i="1" dirty="0">
                <a:solidFill>
                  <a:schemeClr val="accent2">
                    <a:lumMod val="75000"/>
                  </a:schemeClr>
                </a:solidFill>
                <a:latin typeface="Open Sans" panose="020B0606030504020204" pitchFamily="34" charset="0"/>
              </a:rPr>
              <a:t>Digitaalisen osaamisen kuvaukset, </a:t>
            </a:r>
            <a:r>
              <a:rPr lang="fi-FI" sz="1200" i="1" dirty="0" err="1">
                <a:solidFill>
                  <a:schemeClr val="accent2">
                    <a:lumMod val="75000"/>
                  </a:schemeClr>
                </a:solidFill>
                <a:latin typeface="Open Sans" panose="020B0606030504020204" pitchFamily="34" charset="0"/>
              </a:rPr>
              <a:t>oph</a:t>
            </a:r>
            <a:endParaRPr lang="fi-FI" sz="1200" b="0" i="1" dirty="0">
              <a:solidFill>
                <a:schemeClr val="accent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  <a:p>
            <a:endParaRPr lang="fi-FI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716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F42588A-D335-9101-1C02-4265232C5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Virtuaaliretki eläintarhaan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" name="Kuva 29" descr="Kuva, joka sisältää kohteen Fontti, Grafiikka, graafinen suunnittelu, logo&#10;&#10;Kuvaus luotu automaattisesti">
            <a:extLst>
              <a:ext uri="{FF2B5EF4-FFF2-40B4-BE49-F238E27FC236}">
                <a16:creationId xmlns:a16="http://schemas.microsoft.com/office/drawing/2014/main" id="{062F9C33-80AC-D0BE-B4A2-84BA341E9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052" y="131390"/>
            <a:ext cx="1212119" cy="359092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87229EAA-0C32-1B02-DB73-5351C561A64E}"/>
              </a:ext>
            </a:extLst>
          </p:cNvPr>
          <p:cNvSpPr txBox="1"/>
          <p:nvPr/>
        </p:nvSpPr>
        <p:spPr>
          <a:xfrm>
            <a:off x="4742416" y="1149815"/>
            <a:ext cx="676275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Virtuaaliretket ovat oiva tapa tutkia ja tutustua paikkoihin ja aiheisiin, joihin emme erilaisista syistä pysty oikeasti matkustamaan varhaiskasvatusryhmän kanssa. Monet eläintarhat ja luonnonsuojelujärjestöt ylläpitävät live -webkameroita, joiden avulla pääsemme reaaliaikaisesti näkemään eläimiä elinympäristössään.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Akvaario </a:t>
            </a:r>
            <a:r>
              <a:rPr lang="fi-FI" dirty="0" err="1">
                <a:hlinkClick r:id="rId3"/>
              </a:rPr>
              <a:t>EarthCam</a:t>
            </a:r>
            <a:r>
              <a:rPr lang="fi-FI" dirty="0">
                <a:hlinkClick r:id="rId3"/>
              </a:rPr>
              <a:t> - </a:t>
            </a:r>
            <a:r>
              <a:rPr lang="fi-FI" dirty="0" err="1">
                <a:hlinkClick r:id="rId3"/>
              </a:rPr>
              <a:t>Sharks</a:t>
            </a:r>
            <a:r>
              <a:rPr lang="fi-FI" dirty="0">
                <a:hlinkClick r:id="rId3"/>
              </a:rPr>
              <a:t> &amp; </a:t>
            </a:r>
            <a:r>
              <a:rPr lang="fi-FI" dirty="0" err="1">
                <a:hlinkClick r:id="rId3"/>
              </a:rPr>
              <a:t>Friends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San </a:t>
            </a:r>
            <a:r>
              <a:rPr lang="fi-FI" dirty="0" err="1"/>
              <a:t>diegon</a:t>
            </a:r>
            <a:r>
              <a:rPr lang="fi-FI" dirty="0"/>
              <a:t> –eläintarha. Mm. apinoita, tiikeri, jääkarhu, lintuja yms. </a:t>
            </a:r>
            <a:r>
              <a:rPr lang="en-US" dirty="0">
                <a:hlinkClick r:id="rId4"/>
              </a:rPr>
              <a:t>Live Cameras | San Diego Zoo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fi-FI" i="1" dirty="0">
                <a:solidFill>
                  <a:schemeClr val="accent2">
                    <a:lumMod val="75000"/>
                  </a:schemeClr>
                </a:solidFill>
              </a:rPr>
              <a:t>”Tutustutaan tiedonhakuun hakemalla tietoa lapsia kiinnostavista asioista sekä ajankohtaisista aiheista ja ilmiöistä.”</a:t>
            </a:r>
          </a:p>
          <a:p>
            <a:endParaRPr lang="fi-FI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i-FI" i="1" dirty="0">
                <a:solidFill>
                  <a:schemeClr val="accent2">
                    <a:lumMod val="75000"/>
                  </a:schemeClr>
                </a:solidFill>
              </a:rPr>
              <a:t>”Lasten kanssa pohditaan, mitä pulmia teknologian keinoin voisi ratkaista ja miten niitä voisi ratkaista. Lasten kanssa opetellaan kuvailemaan, miten pulman voisi ratkaista.” </a:t>
            </a:r>
          </a:p>
          <a:p>
            <a:r>
              <a:rPr lang="fi-FI" sz="1400" i="1" dirty="0">
                <a:solidFill>
                  <a:schemeClr val="accent2">
                    <a:lumMod val="75000"/>
                  </a:schemeClr>
                </a:solidFill>
              </a:rPr>
              <a:t>Digitaalisen osaamisen kuvaukset, </a:t>
            </a:r>
            <a:r>
              <a:rPr lang="fi-FI" sz="1400" i="1" dirty="0" err="1">
                <a:solidFill>
                  <a:schemeClr val="accent2">
                    <a:lumMod val="75000"/>
                  </a:schemeClr>
                </a:solidFill>
              </a:rPr>
              <a:t>oph</a:t>
            </a:r>
            <a:endParaRPr lang="fi-FI" i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343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F42588A-D335-9101-1C02-4265232C5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1761331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Luokittelu, nimeäminen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" name="Kuva 29" descr="Kuva, joka sisältää kohteen Fontti, Grafiikka, graafinen suunnittelu, logo&#10;&#10;Kuvaus luotu automaattisesti">
            <a:extLst>
              <a:ext uri="{FF2B5EF4-FFF2-40B4-BE49-F238E27FC236}">
                <a16:creationId xmlns:a16="http://schemas.microsoft.com/office/drawing/2014/main" id="{062F9C33-80AC-D0BE-B4A2-84BA341E9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052" y="131390"/>
            <a:ext cx="1212119" cy="359092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87229EAA-0C32-1B02-DB73-5351C561A64E}"/>
              </a:ext>
            </a:extLst>
          </p:cNvPr>
          <p:cNvSpPr txBox="1"/>
          <p:nvPr/>
        </p:nvSpPr>
        <p:spPr>
          <a:xfrm>
            <a:off x="4433040" y="3761607"/>
            <a:ext cx="676275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1200" dirty="0" err="1"/>
              <a:t>Kuvat</a:t>
            </a:r>
            <a:r>
              <a:rPr lang="en-US" sz="1200" dirty="0"/>
              <a:t>: https://puhettaterapeutista.fi/tag/luokittelu/</a:t>
            </a:r>
          </a:p>
          <a:p>
            <a:endParaRPr lang="en-US" dirty="0"/>
          </a:p>
          <a:p>
            <a:r>
              <a:rPr lang="fi-FI" i="1" dirty="0">
                <a:solidFill>
                  <a:schemeClr val="accent2">
                    <a:lumMod val="75000"/>
                  </a:schemeClr>
                </a:solidFill>
              </a:rPr>
              <a:t>”Oppimisympäristöt suunnitellaan siten, että lapset voivat leikeissään harjoitella ohjelmoinnissa tarvittavia ajattelun taitoja: luokittelua, vertailua ja järjestykseen asettamista. Lasten kanssa havainnoidaan myös säännönmukaisuuksia ja toistuvia asioita.”</a:t>
            </a:r>
          </a:p>
          <a:p>
            <a:r>
              <a:rPr lang="fi-FI" sz="1400" i="1" dirty="0">
                <a:solidFill>
                  <a:schemeClr val="accent2">
                    <a:lumMod val="75000"/>
                  </a:schemeClr>
                </a:solidFill>
              </a:rPr>
              <a:t>Digitaalisen osaamisen kuvaukset, </a:t>
            </a:r>
            <a:r>
              <a:rPr lang="fi-FI" sz="1400" i="1" dirty="0" err="1">
                <a:solidFill>
                  <a:schemeClr val="accent2">
                    <a:lumMod val="75000"/>
                  </a:schemeClr>
                </a:solidFill>
              </a:rPr>
              <a:t>oph</a:t>
            </a:r>
            <a:endParaRPr lang="fi-FI" i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i-FI" dirty="0"/>
          </a:p>
        </p:txBody>
      </p:sp>
      <p:pic>
        <p:nvPicPr>
          <p:cNvPr id="1028" name="Picture 4" descr="luokittelu – Puhetta terapeutista">
            <a:extLst>
              <a:ext uri="{FF2B5EF4-FFF2-40B4-BE49-F238E27FC236}">
                <a16:creationId xmlns:a16="http://schemas.microsoft.com/office/drawing/2014/main" id="{89D5B257-9503-0199-FE10-5C7D7BF24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4" y="517030"/>
            <a:ext cx="4167267" cy="3090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uokittelu – Puhetta terapeutista">
            <a:extLst>
              <a:ext uri="{FF2B5EF4-FFF2-40B4-BE49-F238E27FC236}">
                <a16:creationId xmlns:a16="http://schemas.microsoft.com/office/drawing/2014/main" id="{BC3D1257-1BDB-DD50-C05B-7AE0179E1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987" y="1496149"/>
            <a:ext cx="3511485" cy="2338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B0FEBDB4-656B-1A98-9C3D-4AD1165A98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800" y="2259045"/>
            <a:ext cx="1622665" cy="16226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2" name="Picture 8" descr="auto">
            <a:extLst>
              <a:ext uri="{FF2B5EF4-FFF2-40B4-BE49-F238E27FC236}">
                <a16:creationId xmlns:a16="http://schemas.microsoft.com/office/drawing/2014/main" id="{9B1FA542-63F9-B07B-FDF6-AE8270F91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64" y="3428998"/>
            <a:ext cx="1761331" cy="17613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4" name="Picture 10" descr="pelit">
            <a:extLst>
              <a:ext uri="{FF2B5EF4-FFF2-40B4-BE49-F238E27FC236}">
                <a16:creationId xmlns:a16="http://schemas.microsoft.com/office/drawing/2014/main" id="{CAF02629-EF88-9931-8CBD-40D4BCF55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01" y="4777581"/>
            <a:ext cx="1761331" cy="17613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94029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1E7DD9F0EB05748A40E42A699C718E0" ma:contentTypeVersion="14" ma:contentTypeDescription="Luo uusi asiakirja." ma:contentTypeScope="" ma:versionID="a03a353caa36b0fd5a28c263b9cad6dd">
  <xsd:schema xmlns:xsd="http://www.w3.org/2001/XMLSchema" xmlns:xs="http://www.w3.org/2001/XMLSchema" xmlns:p="http://schemas.microsoft.com/office/2006/metadata/properties" xmlns:ns3="12aa1f3f-086e-4366-b2e5-afa805e7a885" xmlns:ns4="06e30b59-7231-4a91-9813-fb82037b7090" targetNamespace="http://schemas.microsoft.com/office/2006/metadata/properties" ma:root="true" ma:fieldsID="300bd4fba4a74a2b967fd134241adb48" ns3:_="" ns4:_="">
    <xsd:import namespace="12aa1f3f-086e-4366-b2e5-afa805e7a885"/>
    <xsd:import namespace="06e30b59-7231-4a91-9813-fb82037b709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_activity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a1f3f-086e-4366-b2e5-afa805e7a8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e30b59-7231-4a91-9813-fb82037b709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2aa1f3f-086e-4366-b2e5-afa805e7a885" xsi:nil="true"/>
  </documentManagement>
</p:properties>
</file>

<file path=customXml/itemProps1.xml><?xml version="1.0" encoding="utf-8"?>
<ds:datastoreItem xmlns:ds="http://schemas.openxmlformats.org/officeDocument/2006/customXml" ds:itemID="{15F103D9-E5E6-4CF9-81FC-80E7CC6CC1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aa1f3f-086e-4366-b2e5-afa805e7a885"/>
    <ds:schemaRef ds:uri="06e30b59-7231-4a91-9813-fb82037b70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422237-F4DF-45E3-8ACE-D10C853453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C5420F-5054-4713-9BE2-59B1475F5A2F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06e30b59-7231-4a91-9813-fb82037b7090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12aa1f3f-086e-4366-b2e5-afa805e7a88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589</Words>
  <Application>Microsoft Office PowerPoint</Application>
  <PresentationFormat>Laajakuva</PresentationFormat>
  <Paragraphs>56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Quattrocento</vt:lpstr>
      <vt:lpstr>Office-teema</vt:lpstr>
      <vt:lpstr>Pienten lasten digipedagogiikka</vt:lpstr>
      <vt:lpstr>Konsertit</vt:lpstr>
      <vt:lpstr>Soiva syli</vt:lpstr>
      <vt:lpstr>3D Bear</vt:lpstr>
      <vt:lpstr>Virtuaaliretki eläintarhaan</vt:lpstr>
      <vt:lpstr>Luokittelu, nimeäminen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Pienten lasten digipedagogiikka</dc:title>
  <dc:creator>Posio Jenna</dc:creator>
  <cp:lastModifiedBy>Posio Jenna</cp:lastModifiedBy>
  <cp:revision>2</cp:revision>
  <dcterms:created xsi:type="dcterms:W3CDTF">2023-10-24T09:39:38Z</dcterms:created>
  <dcterms:modified xsi:type="dcterms:W3CDTF">2023-11-30T10:22:34Z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0x01010051E7DD9F0EB05748A40E42A699C718E0</vt:lpwstr>
  </property>
</Properties>
</file>