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3" r:id="rId4"/>
    <p:sldId id="258" r:id="rId5"/>
    <p:sldId id="260" r:id="rId6"/>
    <p:sldId id="265" r:id="rId7"/>
    <p:sldId id="259" r:id="rId8"/>
    <p:sldId id="266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8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22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98EEF0-E2B8-6560-276B-264045D0C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6AB9294-E25D-D549-3C0C-3C097995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EFFAB-7857-014C-D761-9B35ACFE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6FBEE9-B29A-EEB1-3CE6-7AA1BA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0A7B54-5F78-C260-5E1A-760A913F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53BBE0-9DA6-EFF1-7348-947FFB08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93F1314-1A6B-4124-20B9-AF88BBF34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6CE609-F246-2789-0A22-F74A14EE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E9355F-0676-3620-FFF2-10F44609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66BAAD-22D3-1872-5D5C-99735914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4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D55F3A-127C-F32D-70E4-F6DCBA086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ECB23D-66D8-A2F4-7C42-FCAD3102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09E9D-CD9D-D1CD-D986-3A53878F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FCE4EC-1A56-9C14-0F50-2B75F43B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A2D433-EF87-6AA5-ED44-3D6AD8C2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84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245380-8778-6688-A988-648A4B19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D8F24B-021D-3DAD-0FB4-4BC808FD7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8D61EE-A470-ABF0-1685-EA7880E7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170474-B55C-D115-E822-966E9522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C432B4-AD11-A6D5-0C58-519230EB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29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ABED8-CD52-4699-1F41-25B366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FC80FA-A638-A26C-A6CF-E7B09D0C2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04B032-B78A-2146-3640-FA8FF55D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C9215D-10EA-E18C-D8CA-188FAF1B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0A615F-05DB-CC4B-AC93-DBC90EF9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26CF9-9A90-A16F-A6FF-35E3D9C2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B1388-5F64-B76B-2E9B-8E6E7F7D7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6112BB-F38E-8D8F-FE35-765501DAB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5F479F-E863-1077-FD16-4297AF7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ADFDEE-35D5-6441-B70C-E517EC5C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960AAB-10AD-7305-6AE7-D4EB0C5A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44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74DC4C-66BE-2338-2A97-4CC19505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C2DFAB-C489-C279-7942-EC109F07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A36C0D-DBAF-336A-7BEE-A73D4FD58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2196E5-B44F-8D51-B75D-A2A1CD2E4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26DDD67-6DD9-2F76-0FAA-FA1FD25B4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22328B4-FD13-AABA-A176-83732666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0B7D22-641B-1D05-D452-7F885D89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AF0CBCD-380C-8A32-A6B6-02058DF4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05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8456C-113E-804D-578C-F0A165C2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DFBD56D-DFAB-BCE2-72F1-D961DD5E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0F9D5D-A102-E381-9557-59FF73D6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1C6F29-9302-1C97-C549-EEF0E76E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13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6FE2C1-F452-E7A9-47AA-449C28C8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EACEFA9-1B40-F1E3-953F-26D9C7ED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9A4EEC-2E24-1AF2-943B-D69BAC46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42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524F5-C98D-9F7C-2DCC-DFC0F460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5FFBF1-9B15-C6AC-466F-D18187EE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BDB00D-6BA4-86F5-B458-5C409A182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112774-24D5-0E47-FF2C-DAA26297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6C64A2-AF26-93BE-A5EC-CEE55B3F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3108BD-9665-E001-6FD6-469A9808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41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F807B-BAB0-531A-848B-C55A0C25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9F2836D-3C2A-AC1C-081F-B2638B320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D00088-B619-261D-B9E7-C30A850E4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90B465-EDE7-7161-E6EB-8B95669B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FB9CFFD-D9E7-FCB5-E6F9-EC1844FB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E896D9-3C1D-7D02-6FFC-055E237E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15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DD803A-82D2-BF76-C09E-8F430793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BC46E1-DFDB-0AAA-FDDA-72180FB20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687B85-1936-C2EB-7A3C-7880C6B8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8A3B-25B5-014B-AD95-B0F3429190C4}" type="datetimeFigureOut">
              <a:rPr lang="fi-FI" smtClean="0"/>
              <a:t>15.10.2023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5E36D8-8064-1781-9C1C-9B7AF2F3F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2D8AC7-9522-6F32-0CD5-C03A38EB6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3832-62E1-CF4D-9CE8-2694525B9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18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öydällä on kannettava tietokone ja tyhjä paperi.">
            <a:extLst>
              <a:ext uri="{FF2B5EF4-FFF2-40B4-BE49-F238E27FC236}">
                <a16:creationId xmlns:a16="http://schemas.microsoft.com/office/drawing/2014/main" id="{F13333F7-976A-9B6B-0E0A-7EB62B097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10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37F8DE-FD15-314B-9C8F-DA734312F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Kirjoitustaidon koe</a:t>
            </a:r>
          </a:p>
        </p:txBody>
      </p: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6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Background">
            <a:extLst>
              <a:ext uri="{FF2B5EF4-FFF2-40B4-BE49-F238E27FC236}">
                <a16:creationId xmlns:a16="http://schemas.microsoft.com/office/drawing/2014/main" id="{90D0877E-6CD0-4206-8A18-56CEE73E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806021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F2C842-18EC-1C4C-923F-2E32571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62" y="396379"/>
            <a:ext cx="4703816" cy="2121408"/>
          </a:xfrm>
        </p:spPr>
        <p:txBody>
          <a:bodyPr anchor="ctr">
            <a:normAutofit/>
          </a:bodyPr>
          <a:lstStyle/>
          <a:p>
            <a:r>
              <a:rPr lang="fi-FI" sz="4000" dirty="0" err="1"/>
              <a:t>Abitti</a:t>
            </a:r>
            <a:r>
              <a:rPr lang="fi-FI" sz="4000" dirty="0"/>
              <a:t>-ympäristö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D1BE8D-0F89-FB4F-A772-4D9ADC730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2" y="342307"/>
            <a:ext cx="7782339" cy="2361136"/>
          </a:xfrm>
        </p:spPr>
        <p:txBody>
          <a:bodyPr anchor="ctr">
            <a:normAutofit fontScale="92500"/>
          </a:bodyPr>
          <a:lstStyle/>
          <a:p>
            <a:r>
              <a:rPr lang="fi-FI" dirty="0"/>
              <a:t>Koe kirjoitetaan </a:t>
            </a:r>
            <a:r>
              <a:rPr lang="fi-FI" dirty="0" err="1"/>
              <a:t>Abitti</a:t>
            </a:r>
            <a:r>
              <a:rPr lang="fi-FI" dirty="0"/>
              <a:t>-ympäristössä.</a:t>
            </a:r>
          </a:p>
          <a:p>
            <a:r>
              <a:rPr lang="fi-FI" dirty="0"/>
              <a:t>Kokelaan on osattava </a:t>
            </a:r>
            <a:r>
              <a:rPr lang="fi-FI" dirty="0" err="1"/>
              <a:t>buutata</a:t>
            </a:r>
            <a:r>
              <a:rPr lang="fi-FI" dirty="0"/>
              <a:t> oma kone ja käyttää sitä.</a:t>
            </a:r>
          </a:p>
          <a:p>
            <a:r>
              <a:rPr lang="fi-FI" dirty="0"/>
              <a:t>Kokeen valvojat saavat neuvoa vain teknisissä ongelmissa, ei koeympäristön ominaisuuksissa tai käytössä.</a:t>
            </a:r>
          </a:p>
        </p:txBody>
      </p:sp>
      <p:pic>
        <p:nvPicPr>
          <p:cNvPr id="7" name="Kuva 6" descr="Kuva, joka sisältää kohteen Fontti, teksti, logo, muotoilu&#10;&#10;Kuvaus luotu automaattisesti">
            <a:extLst>
              <a:ext uri="{FF2B5EF4-FFF2-40B4-BE49-F238E27FC236}">
                <a16:creationId xmlns:a16="http://schemas.microsoft.com/office/drawing/2014/main" id="{739EA243-C170-9620-6841-753EF2C2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03" y="4205306"/>
            <a:ext cx="6286698" cy="1320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655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Slide Background">
            <a:extLst>
              <a:ext uri="{FF2B5EF4-FFF2-40B4-BE49-F238E27FC236}">
                <a16:creationId xmlns:a16="http://schemas.microsoft.com/office/drawing/2014/main" id="{F29C4816-CB21-420B-9EB4-9E5671387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40" name="Rectangle 1034">
            <a:extLst>
              <a:ext uri="{FF2B5EF4-FFF2-40B4-BE49-F238E27FC236}">
                <a16:creationId xmlns:a16="http://schemas.microsoft.com/office/drawing/2014/main" id="{222EFA8E-2E7E-B7BB-916A-EA498C80A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99"/>
            <a:ext cx="12191999" cy="3420701"/>
          </a:xfrm>
          <a:prstGeom prst="rect">
            <a:avLst/>
          </a:prstGeom>
          <a:ln>
            <a:noFill/>
          </a:ln>
          <a:effectLst>
            <a:outerShdw blurRad="317500" dist="76200" dir="5460000" sx="95000" sy="95000" algn="t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03FFE6-34BD-1348-B529-0424D293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520579"/>
            <a:ext cx="4960700" cy="711322"/>
          </a:xfrm>
        </p:spPr>
        <p:txBody>
          <a:bodyPr>
            <a:normAutofit/>
          </a:bodyPr>
          <a:lstStyle/>
          <a:p>
            <a:r>
              <a:rPr lang="fi-FI" sz="4000"/>
              <a:t>Käytännön asiaa</a:t>
            </a:r>
          </a:p>
        </p:txBody>
      </p:sp>
      <p:pic>
        <p:nvPicPr>
          <p:cNvPr id="1028" name="Picture 4" descr="blue and black socks on white background">
            <a:extLst>
              <a:ext uri="{FF2B5EF4-FFF2-40B4-BE49-F238E27FC236}">
                <a16:creationId xmlns:a16="http://schemas.microsoft.com/office/drawing/2014/main" id="{3AF5B1FE-AB24-9F30-5DEC-CF3A9AF5F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7" t="16554" r="5951" b="18519"/>
          <a:stretch/>
        </p:blipFill>
        <p:spPr bwMode="auto">
          <a:xfrm rot="21315516">
            <a:off x="9906676" y="3979595"/>
            <a:ext cx="1861163" cy="26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0395C2-E877-354C-8076-5D86E15C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422092"/>
            <a:ext cx="7531299" cy="4559608"/>
          </a:xfrm>
        </p:spPr>
        <p:txBody>
          <a:bodyPr anchor="ctr">
            <a:normAutofit/>
          </a:bodyPr>
          <a:lstStyle/>
          <a:p>
            <a:r>
              <a:rPr lang="fi-FI" sz="3200" dirty="0"/>
              <a:t>Koeaika on 6 h (+ mahdollinen lisäaika 2 h)</a:t>
            </a:r>
          </a:p>
          <a:p>
            <a:pPr lvl="1"/>
            <a:r>
              <a:rPr lang="fi-FI" sz="2800" dirty="0"/>
              <a:t>Ota kunnon eväät!</a:t>
            </a:r>
          </a:p>
          <a:p>
            <a:r>
              <a:rPr lang="fi-FI" sz="3200" dirty="0"/>
              <a:t>Kokeessa saa tehdä muistiinpanoja ja suunnitelmia paperille.</a:t>
            </a:r>
          </a:p>
          <a:p>
            <a:r>
              <a:rPr lang="fi-FI" sz="3200" dirty="0"/>
              <a:t>Kirjoitussalissa voi olla kylmä tai kuuma. Suosittelen kerrospukeutumista mukaviin vaatteisiin.</a:t>
            </a:r>
          </a:p>
        </p:txBody>
      </p:sp>
      <p:pic>
        <p:nvPicPr>
          <p:cNvPr id="1026" name="Picture 2" descr="blue and black socks on white background">
            <a:extLst>
              <a:ext uri="{FF2B5EF4-FFF2-40B4-BE49-F238E27FC236}">
                <a16:creationId xmlns:a16="http://schemas.microsoft.com/office/drawing/2014/main" id="{8089904D-DF74-1E40-5BCE-FDEC3A439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8" t="17643" r="35743" b="21753"/>
          <a:stretch/>
        </p:blipFill>
        <p:spPr bwMode="auto">
          <a:xfrm rot="651390">
            <a:off x="7968566" y="3858483"/>
            <a:ext cx="1903884" cy="25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Nainen syö kinkkuvoileipää">
            <a:extLst>
              <a:ext uri="{FF2B5EF4-FFF2-40B4-BE49-F238E27FC236}">
                <a16:creationId xmlns:a16="http://schemas.microsoft.com/office/drawing/2014/main" id="{3FBBB5B1-EB4B-6C8E-2BC0-CF75B209F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17" t="23759" r="16057" b="33868"/>
          <a:stretch/>
        </p:blipFill>
        <p:spPr>
          <a:xfrm>
            <a:off x="8200447" y="1082547"/>
            <a:ext cx="3530600" cy="21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28EC7D2-02AD-5B40-9BCB-111CFFA6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sz="4100"/>
              <a:t>Kirjoitustaidon koe on aineistopohjainen </a:t>
            </a:r>
          </a:p>
        </p:txBody>
      </p:sp>
      <p:pic>
        <p:nvPicPr>
          <p:cNvPr id="7" name="Kuva 6" descr="Pino aikakauslehtiä">
            <a:extLst>
              <a:ext uri="{FF2B5EF4-FFF2-40B4-BE49-F238E27FC236}">
                <a16:creationId xmlns:a16="http://schemas.microsoft.com/office/drawing/2014/main" id="{01AEC276-BD1C-792B-9CCE-1FFD71D1B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6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D8631-56A7-4742-84EC-D3D82930D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044700"/>
            <a:ext cx="5398812" cy="469899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Kaikki tehtävät ovat aineistopohjaisia. </a:t>
            </a:r>
          </a:p>
          <a:p>
            <a:pPr lvl="1"/>
            <a:r>
              <a:rPr lang="fi-FI" sz="2800" dirty="0"/>
              <a:t>Ilman aineiston käyttöä voi saada korkeintaan alimmat pisteet!</a:t>
            </a:r>
          </a:p>
          <a:p>
            <a:pPr marL="274320" lvl="1" indent="0">
              <a:buNone/>
            </a:pPr>
            <a:endParaRPr lang="fi-FI" sz="2800" dirty="0"/>
          </a:p>
          <a:p>
            <a:r>
              <a:rPr lang="fi-FI" dirty="0"/>
              <a:t>Kokeessa on yhtenäinen teema ja siihen liittyviä aiheita eli tehtäviä ja aineistoja.</a:t>
            </a:r>
          </a:p>
          <a:p>
            <a:pPr lvl="1"/>
            <a:r>
              <a:rPr lang="fi-FI" sz="2800" dirty="0"/>
              <a:t>Teema = aihepiiri, joka yhdistää kaikkia tehtäviä.</a:t>
            </a:r>
          </a:p>
          <a:p>
            <a:pPr lvl="1"/>
            <a:r>
              <a:rPr lang="fi-FI" sz="2800" dirty="0"/>
              <a:t>Aihe = tehtävä, jota pitää vielä rajata ja muotoilla omakseen</a:t>
            </a:r>
          </a:p>
        </p:txBody>
      </p:sp>
    </p:spTree>
    <p:extLst>
      <p:ext uri="{BB962C8B-B14F-4D97-AF65-F5344CB8AC3E}">
        <p14:creationId xmlns:p14="http://schemas.microsoft.com/office/powerpoint/2010/main" val="2781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420396-1297-D247-9828-E5DE5EC9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1" y="-245003"/>
            <a:ext cx="10058400" cy="1609344"/>
          </a:xfrm>
        </p:spPr>
        <p:txBody>
          <a:bodyPr/>
          <a:lstStyle/>
          <a:p>
            <a:r>
              <a:rPr lang="fi-FI" dirty="0"/>
              <a:t>Mistä teema otetaan?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7A9410-2142-7648-A23E-E84DA4AD9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91" y="1054100"/>
            <a:ext cx="11789809" cy="56768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dirty="0"/>
              <a:t>Kokeen teemat liittyvät joko äidinkielen omaan oppisisältöön, kuten viestintään, mediaan, kirjallisuuteen jne. Lisäksi aiheet voivat tulla opetussuunnitelmien ainerajat ylittävistä aihekokonaisuuksista, joita ovat </a:t>
            </a:r>
            <a:br>
              <a:rPr lang="fi-FI" dirty="0"/>
            </a:br>
            <a:r>
              <a:rPr lang="fi-FI" dirty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dirty="0"/>
              <a:t>Teemaa ei kirjoiteta näkyviin, eli se tulee ilmi vain tehtävissä. &lt;-- Täytyy päätellä.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30457C2-66C5-CFB5-3AAE-71DE8BDC0F12}"/>
              </a:ext>
            </a:extLst>
          </p:cNvPr>
          <p:cNvSpPr txBox="1"/>
          <p:nvPr/>
        </p:nvSpPr>
        <p:spPr>
          <a:xfrm>
            <a:off x="1047749" y="2683001"/>
            <a:ext cx="10433051" cy="316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fi-FI" sz="2400" dirty="0"/>
              <a:t>Ajattelu ja oppimaan oppiminen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fi-FI" sz="2400" dirty="0"/>
              <a:t>Kulttuurinen osaaminen, vuorovaikutus ja ilmaisu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fi-FI" sz="2400" dirty="0"/>
              <a:t>Itsestä huolehtiminen ja arjen taidot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fi-FI" sz="2400" dirty="0"/>
              <a:t>Monilukutaito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fi-FI" sz="2400" dirty="0"/>
              <a:t>Tieto- ja viestintäteknologinen osaaminen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fi-FI" sz="2400" dirty="0"/>
              <a:t>Työelämätaidot ja yrittäjyys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fi-FI" sz="2400" dirty="0"/>
              <a:t>Osallistuminen, vaikuttaminen ja kestävän tulevaisuuden rakentaminen </a:t>
            </a:r>
          </a:p>
        </p:txBody>
      </p:sp>
    </p:spTree>
    <p:extLst>
      <p:ext uri="{BB962C8B-B14F-4D97-AF65-F5344CB8AC3E}">
        <p14:creationId xmlns:p14="http://schemas.microsoft.com/office/powerpoint/2010/main" val="6622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4B295-CAA8-CF4D-89BA-D8D621E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0" y="144966"/>
            <a:ext cx="10058400" cy="1609344"/>
          </a:xfrm>
        </p:spPr>
        <p:txBody>
          <a:bodyPr/>
          <a:lstStyle/>
          <a:p>
            <a:r>
              <a:rPr lang="fi-FI" dirty="0"/>
              <a:t>AIHEET =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C7174C-6BC7-D34A-ABB2-731BD2BE4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220" y="1596571"/>
            <a:ext cx="6187294" cy="5116463"/>
          </a:xfrm>
        </p:spPr>
        <p:txBody>
          <a:bodyPr>
            <a:normAutofit/>
          </a:bodyPr>
          <a:lstStyle/>
          <a:p>
            <a:r>
              <a:rPr lang="fi-FI" sz="2800" dirty="0"/>
              <a:t>Kokeessa on 5-7 teeman mukaista tehtävää, joista voi valita.</a:t>
            </a:r>
          </a:p>
          <a:p>
            <a:endParaRPr lang="fi-FI" sz="2800" dirty="0"/>
          </a:p>
          <a:p>
            <a:r>
              <a:rPr lang="fi-FI" sz="2800" dirty="0"/>
              <a:t>Tehtävissä voi olla jonkinlainen rajaus, mutta ne ovat yleensä melko yleisiä eli vaativat oman rajauksen ja näkökulman kehittämistä.</a:t>
            </a:r>
          </a:p>
          <a:p>
            <a:endParaRPr lang="fi-FI" sz="2800" dirty="0"/>
          </a:p>
          <a:p>
            <a:r>
              <a:rPr lang="fi-FI" sz="2800" dirty="0"/>
              <a:t>Tehtävät eivät siis ole otsikoita, vaan </a:t>
            </a:r>
            <a:r>
              <a:rPr lang="fi-FI" sz="2800" b="1" dirty="0">
                <a:solidFill>
                  <a:srgbClr val="FF0000"/>
                </a:solidFill>
              </a:rPr>
              <a:t>niiden pohjalta pitää suunnitella tekstiin oma otsikko.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6F19F7-2664-694E-9DC6-094A6AC6B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971" y="1465943"/>
            <a:ext cx="5109029" cy="424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Syksyn 2020 koe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Aiheet</a:t>
            </a:r>
          </a:p>
          <a:p>
            <a:r>
              <a:rPr lang="fi-FI" dirty="0"/>
              <a:t>Brändit ja unelmat</a:t>
            </a:r>
          </a:p>
          <a:p>
            <a:r>
              <a:rPr lang="fi-FI" dirty="0"/>
              <a:t>Brändit ja arvot</a:t>
            </a:r>
          </a:p>
          <a:p>
            <a:r>
              <a:rPr lang="fi-FI" dirty="0" err="1"/>
              <a:t>Brändäyksen</a:t>
            </a:r>
            <a:r>
              <a:rPr lang="fi-FI" dirty="0"/>
              <a:t> varjopuolet</a:t>
            </a:r>
          </a:p>
          <a:p>
            <a:r>
              <a:rPr lang="fi-FI" dirty="0"/>
              <a:t>Yksilöt ja </a:t>
            </a:r>
            <a:r>
              <a:rPr lang="fi-FI" dirty="0" err="1"/>
              <a:t>brändääminen</a:t>
            </a:r>
            <a:endParaRPr lang="fi-FI" dirty="0"/>
          </a:p>
          <a:p>
            <a:r>
              <a:rPr lang="fi-FI" dirty="0"/>
              <a:t>Liike-elämä ja brändääminen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79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62CE76-F087-C841-ADC5-51C17C5C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548" y="325470"/>
            <a:ext cx="10730266" cy="863093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Tavoitteena on laatia pohtiva tai kantaa ottava teksti.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050" name="Picture 2" descr="Kirjoitustaidon kokeen tekstit eli pohtiva teksti ja kantaa ottava teksti. Pohtivan tekstin alle on listattu seuraavat ominaisuudet:&#10;esittää kirjoittajan näkemyksiä ja ajatuksia,&#10;pohtii eri näkökulmista, tarkastelee ratkaisuehdotuksia ja niiden eri puolia. &#10;toinen: Kantaa ottava tekstin alle on listattu seuraavat ominaisuudet: esittää kirjoittajan mielipiteen ja perustelee mielipidettä eri tavoilla.">
            <a:extLst>
              <a:ext uri="{FF2B5EF4-FFF2-40B4-BE49-F238E27FC236}">
                <a16:creationId xmlns:a16="http://schemas.microsoft.com/office/drawing/2014/main" id="{5A0929B5-465A-40D9-EBAC-4D4D4FAD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6" y="1277463"/>
            <a:ext cx="10047514" cy="54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7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5B4F-605A-CD2F-A01A-53EC0D45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4325"/>
            <a:ext cx="10515600" cy="1325563"/>
          </a:xfrm>
        </p:spPr>
        <p:txBody>
          <a:bodyPr/>
          <a:lstStyle/>
          <a:p>
            <a:r>
              <a:rPr lang="fi-FI" dirty="0"/>
              <a:t>Tekstin suunnittelu korostuu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6CC04-D939-A0DE-FB6F-5A863A86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0" y="1992868"/>
            <a:ext cx="7861300" cy="1603375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Kirjoittaja valitsee tehtävän, miettii itse rajauksensa ja näkökulmansa ja valitsee tekstiinsä sopivat aineistot.</a:t>
            </a:r>
          </a:p>
          <a:p>
            <a:pPr marL="0" indent="0">
              <a:buNone/>
            </a:pPr>
            <a:endParaRPr lang="fi-FI" sz="3200" dirty="0"/>
          </a:p>
          <a:p>
            <a:endParaRPr lang="fi-FI" dirty="0"/>
          </a:p>
        </p:txBody>
      </p:sp>
      <p:pic>
        <p:nvPicPr>
          <p:cNvPr id="5" name="Kuva 4" descr="Stressaantunut nainen työskentelee kotona">
            <a:extLst>
              <a:ext uri="{FF2B5EF4-FFF2-40B4-BE49-F238E27FC236}">
                <a16:creationId xmlns:a16="http://schemas.microsoft.com/office/drawing/2014/main" id="{A9099AA1-3336-6F96-088D-CCA98C85D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0" b="37255"/>
          <a:stretch/>
        </p:blipFill>
        <p:spPr>
          <a:xfrm>
            <a:off x="901700" y="1980684"/>
            <a:ext cx="3568700" cy="1977461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435E7D9-DCCB-6327-852F-0C66ACC7F018}"/>
              </a:ext>
            </a:extLst>
          </p:cNvPr>
          <p:cNvSpPr txBox="1"/>
          <p:nvPr/>
        </p:nvSpPr>
        <p:spPr>
          <a:xfrm>
            <a:off x="742950" y="4464059"/>
            <a:ext cx="102679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dirty="0"/>
              <a:t>Vähintään kahta aineistoa on hyödynnettävä.</a:t>
            </a:r>
          </a:p>
          <a:p>
            <a:r>
              <a:rPr lang="fi-FI" sz="3000" dirty="0"/>
              <a:t>Useampaa saa käyttää, mutta kannattaa miettiä, mitä hyötyä moni aineisto tekstiin tuo.</a:t>
            </a:r>
          </a:p>
        </p:txBody>
      </p:sp>
    </p:spTree>
    <p:extLst>
      <p:ext uri="{BB962C8B-B14F-4D97-AF65-F5344CB8AC3E}">
        <p14:creationId xmlns:p14="http://schemas.microsoft.com/office/powerpoint/2010/main" val="137791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A5E88-4ADE-5343-8B7E-CB2C5AC4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 on oman ajattelun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EA83E5-E3CF-A943-8569-9594EE8D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7"/>
            <a:ext cx="10860895" cy="3089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Kirjoitustaidon kokeessa aineistoja ei eritellä tai analysoida yksityiskohtaisesti kuten lukutaidon kokeessa.</a:t>
            </a:r>
          </a:p>
          <a:p>
            <a:endParaRPr lang="fi-FI" sz="3200" dirty="0"/>
          </a:p>
          <a:p>
            <a:pPr marL="0" indent="0">
              <a:buNone/>
            </a:pPr>
            <a:r>
              <a:rPr lang="fi-FI" sz="3200" dirty="0"/>
              <a:t>Aineisto on oman ajattelun tukena, tukimateriaalina ja keskustelukumppanina.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F553B31-CB1F-C64D-8F0D-B413FBD0CA71}"/>
              </a:ext>
            </a:extLst>
          </p:cNvPr>
          <p:cNvSpPr/>
          <p:nvPr/>
        </p:nvSpPr>
        <p:spPr>
          <a:xfrm>
            <a:off x="1305097" y="5542371"/>
            <a:ext cx="10418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800" b="1" dirty="0">
                <a:latin typeface="Rockwell Condensed" panose="02060603050405020104" pitchFamily="18" charset="77"/>
              </a:rPr>
              <a:t>Pääosassa on kirjoittajan oma pohdinta.</a:t>
            </a:r>
          </a:p>
        </p:txBody>
      </p:sp>
    </p:spTree>
    <p:extLst>
      <p:ext uri="{BB962C8B-B14F-4D97-AF65-F5344CB8AC3E}">
        <p14:creationId xmlns:p14="http://schemas.microsoft.com/office/powerpoint/2010/main" val="25997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345</Words>
  <Application>Microsoft Macintosh PowerPoint</Application>
  <PresentationFormat>Laajakuva</PresentationFormat>
  <Paragraphs>57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Rockwell Condensed</vt:lpstr>
      <vt:lpstr>Office-teema</vt:lpstr>
      <vt:lpstr>Kirjoitustaidon koe</vt:lpstr>
      <vt:lpstr>Abitti-ympäristö</vt:lpstr>
      <vt:lpstr>Käytännön asiaa</vt:lpstr>
      <vt:lpstr>Kirjoitustaidon koe on aineistopohjainen </vt:lpstr>
      <vt:lpstr>Mistä teema otetaan?</vt:lpstr>
      <vt:lpstr>AIHEET = Tehtävät</vt:lpstr>
      <vt:lpstr>PowerPoint-esitys</vt:lpstr>
      <vt:lpstr>Tekstin suunnittelu korostuu</vt:lpstr>
      <vt:lpstr>Aineisto on oman ajattelun tukena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Kirjoitustaidon koe</dc:title>
  <dc:creator>Minna Artimo</dc:creator>
  <cp:lastModifiedBy>Artimo Minna Annikki</cp:lastModifiedBy>
  <cp:revision>13</cp:revision>
  <dcterms:created xsi:type="dcterms:W3CDTF">2018-10-13T13:19:41Z</dcterms:created>
  <dcterms:modified xsi:type="dcterms:W3CDTF">2023-10-15T12:15:28Z</dcterms:modified>
</cp:coreProperties>
</file>