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04" r:id="rId2"/>
    <p:sldId id="306" r:id="rId3"/>
    <p:sldId id="305" r:id="rId4"/>
    <p:sldId id="308" r:id="rId5"/>
    <p:sldId id="291" r:id="rId6"/>
    <p:sldId id="288" r:id="rId7"/>
    <p:sldId id="295" r:id="rId8"/>
    <p:sldId id="302" r:id="rId9"/>
    <p:sldId id="294" r:id="rId10"/>
    <p:sldId id="296" r:id="rId11"/>
    <p:sldId id="297" r:id="rId12"/>
    <p:sldId id="293" r:id="rId13"/>
    <p:sldId id="307" r:id="rId14"/>
    <p:sldId id="303" r:id="rId1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3399FF"/>
    <a:srgbClr val="EAEAEA"/>
    <a:srgbClr val="F8F8F8"/>
    <a:srgbClr val="0066CC"/>
    <a:srgbClr val="3333FF"/>
    <a:srgbClr val="008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fld id="{B0B08DD3-951B-4536-A135-68D911196D2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766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fld id="{836251B0-CDFE-4397-9A42-01E56C7BFCB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162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Oppimisympäristö-hanke</a:t>
            </a:r>
          </a:p>
          <a:p>
            <a:r>
              <a:rPr lang="fi-FI" dirty="0" smtClean="0"/>
              <a:t>Siirrä</a:t>
            </a:r>
            <a:r>
              <a:rPr lang="fi-FI" baseline="0" dirty="0" smtClean="0"/>
              <a:t> pallukoita alaspäin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2325-0447-4DFB-B769-006FCACA176B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4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41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703885"/>
            <a:ext cx="7772400" cy="1347416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i-FI" dirty="0" smtClean="0"/>
              <a:t>Pääotsikko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0513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61" y="297630"/>
            <a:ext cx="1403999" cy="14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2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0">
                <a:latin typeface="Calibri"/>
                <a:cs typeface="Calibri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08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36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0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33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61" y="297630"/>
            <a:ext cx="1403999" cy="14039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703885"/>
            <a:ext cx="7772400" cy="1347416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rgbClr val="418FDE"/>
                </a:solidFill>
                <a:latin typeface="Calibri"/>
                <a:cs typeface="Calibri"/>
              </a:defRPr>
            </a:lvl1pPr>
          </a:lstStyle>
          <a:p>
            <a:r>
              <a:rPr lang="fi-FI" dirty="0" smtClean="0"/>
              <a:t>Pääotsikko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71600" y="40513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18FDE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51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21.1.2015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69900" y="6356350"/>
            <a:ext cx="82296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7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21.1.2015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14C8-7E88-F242-A2BF-8004B8452E0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469900" y="6356350"/>
            <a:ext cx="82296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6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valokuva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304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">
    <p:bg>
      <p:bgPr>
        <a:solidFill>
          <a:srgbClr val="41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4356100"/>
            <a:ext cx="9144000" cy="25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4800" y="4699000"/>
            <a:ext cx="901700" cy="901700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469900" y="5797550"/>
            <a:ext cx="82296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127768"/>
            <a:ext cx="2895600" cy="365125"/>
          </a:xfrm>
        </p:spPr>
        <p:txBody>
          <a:bodyPr/>
          <a:lstStyle>
            <a:lvl1pPr>
              <a:defRPr>
                <a:solidFill>
                  <a:srgbClr val="474A4C"/>
                </a:solidFill>
              </a:defRPr>
            </a:lvl1pPr>
          </a:lstStyle>
          <a:p>
            <a:r>
              <a:rPr lang="fi-FI" dirty="0" smtClean="0">
                <a:latin typeface="GTWalsheimBlack"/>
                <a:cs typeface="GTWalsheimBlack"/>
              </a:rPr>
              <a:t>Vantaan kaupunki</a:t>
            </a:r>
          </a:p>
          <a:p>
            <a:r>
              <a:rPr lang="fi-FI" dirty="0" smtClean="0"/>
              <a:t>Toimiala</a:t>
            </a:r>
          </a:p>
          <a:p>
            <a:r>
              <a:rPr lang="fi-FI" dirty="0" smtClean="0"/>
              <a:t>Osoite</a:t>
            </a:r>
          </a:p>
          <a:p>
            <a:r>
              <a:rPr lang="fi-FI" dirty="0" smtClean="0"/>
              <a:t>puhelinnumero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3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98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67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21.1.2015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04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74A4C"/>
                </a:solidFill>
                <a:latin typeface="GTWalsheimRegular"/>
                <a:cs typeface="GTWalsheimRegular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21.1.2015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74A4C"/>
                </a:solidFill>
                <a:latin typeface="GTWalsheimRegular"/>
                <a:cs typeface="GTWalsheimRegular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FAF14C8-7E88-F242-A2BF-8004B8452E05}" type="slidenum">
              <a:rPr lang="fi-FI" smtClean="0"/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747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18FDE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D120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D120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D120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D120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D120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/>
          <a:lstStyle/>
          <a:p>
            <a:r>
              <a:rPr lang="fi-FI" sz="4800" dirty="0" smtClean="0"/>
              <a:t>Nova Schola Vantaa</a:t>
            </a:r>
            <a:endParaRPr lang="fi-FI" sz="4800" dirty="0">
              <a:solidFill>
                <a:srgbClr val="F9E51E"/>
              </a:solidFill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763688" y="188640"/>
            <a:ext cx="6400800" cy="1259929"/>
          </a:xfrm>
        </p:spPr>
        <p:txBody>
          <a:bodyPr>
            <a:normAutofit/>
          </a:bodyPr>
          <a:lstStyle/>
          <a:p>
            <a:pPr algn="l"/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90191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0575" y="680740"/>
            <a:ext cx="8245921" cy="5844604"/>
          </a:xfrm>
        </p:spPr>
        <p:txBody>
          <a:bodyPr/>
          <a:lstStyle/>
          <a:p>
            <a:r>
              <a:rPr lang="fi-FI" dirty="0" smtClean="0"/>
              <a:t>			</a:t>
            </a:r>
            <a:endParaRPr lang="fi-FI" u="sng" dirty="0" smtClean="0"/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 bwMode="auto">
          <a:xfrm>
            <a:off x="899592" y="1268760"/>
            <a:ext cx="3528392" cy="17281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itchFamily="34" charset="0"/>
              <a:buChar char="•"/>
            </a:pPr>
            <a:endParaRPr lang="fi-FI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Kieleen ja kulttuuriin liittyviä erityiskysymyksiä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Oppimisen </a:t>
            </a:r>
            <a:r>
              <a:rPr lang="fi-FI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arviointi</a:t>
            </a:r>
            <a:endParaRPr lang="fi-FI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orakulmio 7"/>
          <p:cNvSpPr/>
          <p:nvPr/>
        </p:nvSpPr>
        <p:spPr bwMode="auto">
          <a:xfrm>
            <a:off x="899592" y="692696"/>
            <a:ext cx="3528392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Kuntakohtainen työskentely</a:t>
            </a:r>
          </a:p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MODUULI 4</a:t>
            </a:r>
            <a:endParaRPr lang="fi-FI" sz="1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Nuoli oikealle 8"/>
          <p:cNvSpPr/>
          <p:nvPr/>
        </p:nvSpPr>
        <p:spPr bwMode="auto">
          <a:xfrm>
            <a:off x="4499992" y="728700"/>
            <a:ext cx="1296144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Kevät 2015</a:t>
            </a:r>
          </a:p>
        </p:txBody>
      </p:sp>
      <p:sp>
        <p:nvSpPr>
          <p:cNvPr id="10" name="Nuoli oikealle 9"/>
          <p:cNvSpPr/>
          <p:nvPr/>
        </p:nvSpPr>
        <p:spPr bwMode="auto">
          <a:xfrm>
            <a:off x="5256076" y="1415852"/>
            <a:ext cx="1368152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12.8. – 2.10. 2015 </a:t>
            </a:r>
          </a:p>
        </p:txBody>
      </p:sp>
      <p:sp>
        <p:nvSpPr>
          <p:cNvPr id="12" name="Suorakulmio 11"/>
          <p:cNvSpPr/>
          <p:nvPr/>
        </p:nvSpPr>
        <p:spPr bwMode="auto">
          <a:xfrm>
            <a:off x="4499992" y="1844824"/>
            <a:ext cx="288032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Koulukohtainen työskentely</a:t>
            </a:r>
          </a:p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MODUULI 4</a:t>
            </a:r>
          </a:p>
        </p:txBody>
      </p:sp>
      <p:sp>
        <p:nvSpPr>
          <p:cNvPr id="13" name="Suorakulmio 12"/>
          <p:cNvSpPr/>
          <p:nvPr/>
        </p:nvSpPr>
        <p:spPr bwMode="auto">
          <a:xfrm>
            <a:off x="2912393" y="3717032"/>
            <a:ext cx="3459807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Kaksikielinen opetus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Erityiseen maailmankatsomukseen tai kasvatusopilliseen järjestelmään perustuva perusopetus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Valinnaisuus perusopetuksessa</a:t>
            </a:r>
          </a:p>
        </p:txBody>
      </p:sp>
      <p:sp>
        <p:nvSpPr>
          <p:cNvPr id="14" name="Suorakulmio 13"/>
          <p:cNvSpPr/>
          <p:nvPr/>
        </p:nvSpPr>
        <p:spPr bwMode="auto">
          <a:xfrm>
            <a:off x="2915816" y="3140968"/>
            <a:ext cx="345638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Kuntakohtainen työskentely</a:t>
            </a:r>
          </a:p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MODUULI 5</a:t>
            </a:r>
          </a:p>
        </p:txBody>
      </p:sp>
      <p:sp>
        <p:nvSpPr>
          <p:cNvPr id="15" name="Suorakulmio 14"/>
          <p:cNvSpPr/>
          <p:nvPr/>
        </p:nvSpPr>
        <p:spPr bwMode="auto">
          <a:xfrm>
            <a:off x="6441876" y="4293096"/>
            <a:ext cx="2592288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Koulukohtainen työskentely</a:t>
            </a:r>
          </a:p>
          <a:p>
            <a:r>
              <a:rPr lang="fi-FI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MODUULI 5</a:t>
            </a:r>
            <a:endParaRPr lang="fi-FI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Nuoli oikealle 15"/>
          <p:cNvSpPr/>
          <p:nvPr/>
        </p:nvSpPr>
        <p:spPr bwMode="auto">
          <a:xfrm>
            <a:off x="6444208" y="3176972"/>
            <a:ext cx="1296144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Elokuu 2015</a:t>
            </a:r>
          </a:p>
        </p:txBody>
      </p:sp>
      <p:sp>
        <p:nvSpPr>
          <p:cNvPr id="17" name="Nuoli oikealle 16"/>
          <p:cNvSpPr/>
          <p:nvPr/>
        </p:nvSpPr>
        <p:spPr bwMode="auto">
          <a:xfrm>
            <a:off x="7092280" y="3681028"/>
            <a:ext cx="1296144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5.10. – 27.11.2015</a:t>
            </a:r>
          </a:p>
        </p:txBody>
      </p:sp>
      <p:sp>
        <p:nvSpPr>
          <p:cNvPr id="18" name="Nuoli oikealle 17"/>
          <p:cNvSpPr/>
          <p:nvPr/>
        </p:nvSpPr>
        <p:spPr bwMode="auto">
          <a:xfrm>
            <a:off x="899592" y="5733256"/>
            <a:ext cx="8134572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i-FI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OPPIAINEET		</a:t>
            </a:r>
            <a:r>
              <a:rPr lang="fi-FI" sz="1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OPPIAINEET</a:t>
            </a:r>
            <a:r>
              <a:rPr lang="fi-FI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fi-FI" sz="1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OPPIAINEET</a:t>
            </a:r>
            <a:r>
              <a:rPr lang="fi-FI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fi-FI" sz="1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OPPIAINEET</a:t>
            </a:r>
            <a:r>
              <a:rPr lang="fi-FI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194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0575" y="680740"/>
            <a:ext cx="8245921" cy="5844604"/>
          </a:xfrm>
        </p:spPr>
        <p:txBody>
          <a:bodyPr/>
          <a:lstStyle/>
          <a:p>
            <a:r>
              <a:rPr lang="fi-FI" dirty="0" smtClean="0"/>
              <a:t>			</a:t>
            </a:r>
            <a:endParaRPr lang="fi-FI" u="sng" dirty="0" smtClean="0"/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 bwMode="auto">
          <a:xfrm>
            <a:off x="899592" y="1268760"/>
            <a:ext cx="3528392" cy="15121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Opetussuunnitelmatyön kokoava tarkastelu ja valmistautuminen OPS:n lukujen 1-12 käyttöön ottamiseen</a:t>
            </a:r>
          </a:p>
        </p:txBody>
      </p:sp>
      <p:sp>
        <p:nvSpPr>
          <p:cNvPr id="8" name="Suorakulmio 7"/>
          <p:cNvSpPr/>
          <p:nvPr/>
        </p:nvSpPr>
        <p:spPr bwMode="auto">
          <a:xfrm>
            <a:off x="899592" y="692696"/>
            <a:ext cx="3528392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Koulukohtainen työskentely</a:t>
            </a:r>
          </a:p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MODUULI 6</a:t>
            </a:r>
            <a:endParaRPr lang="fi-FI" sz="1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Nuoli oikealle 8"/>
          <p:cNvSpPr/>
          <p:nvPr/>
        </p:nvSpPr>
        <p:spPr bwMode="auto">
          <a:xfrm>
            <a:off x="915962" y="116632"/>
            <a:ext cx="5536629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OPPIAINEET		</a:t>
            </a:r>
            <a:r>
              <a:rPr lang="fi-FI" sz="1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OPPIAINEET</a:t>
            </a:r>
            <a:r>
              <a:rPr lang="fi-FI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fi-FI" sz="1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OPPIAINEET</a:t>
            </a:r>
            <a:r>
              <a:rPr lang="fi-FI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" name="Suorakulmio 10"/>
          <p:cNvSpPr/>
          <p:nvPr/>
        </p:nvSpPr>
        <p:spPr bwMode="auto">
          <a:xfrm>
            <a:off x="4427984" y="3501008"/>
            <a:ext cx="3888432" cy="316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i-FI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½ veso viikolla 47 tai 48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Aiheena laaja-alainen osaaminen, monialaiset oppimiskokonaisuudet, oppiaineet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i-FI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fi-FI" sz="1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Kokoveso</a:t>
            </a:r>
            <a:r>
              <a:rPr lang="fi-FI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5.3.2016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Aiheena OPS:n kokoava tarkastelu; mitä tämä meillä tarkoittaa, oppiaineet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i-FI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½ veso viikolla </a:t>
            </a:r>
            <a:r>
              <a:rPr lang="fi-FI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tai </a:t>
            </a:r>
            <a:r>
              <a:rPr lang="fi-FI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Aiheena OPS</a:t>
            </a:r>
            <a:endParaRPr lang="fi-FI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fi-FI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uorakulmio 14"/>
          <p:cNvSpPr/>
          <p:nvPr/>
        </p:nvSpPr>
        <p:spPr bwMode="auto">
          <a:xfrm>
            <a:off x="4432548" y="2924944"/>
            <a:ext cx="3888432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Lukuvuoden 2015 – 2016 VESOT</a:t>
            </a:r>
            <a:endParaRPr lang="fi-FI" sz="1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Nuoli oikealle 16"/>
          <p:cNvSpPr/>
          <p:nvPr/>
        </p:nvSpPr>
        <p:spPr bwMode="auto">
          <a:xfrm>
            <a:off x="4724400" y="881100"/>
            <a:ext cx="1728192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30.11.2015 – 29.1.2016 </a:t>
            </a:r>
          </a:p>
        </p:txBody>
      </p:sp>
    </p:spTree>
    <p:extLst>
      <p:ext uri="{BB962C8B-B14F-4D97-AF65-F5344CB8AC3E}">
        <p14:creationId xmlns:p14="http://schemas.microsoft.com/office/powerpoint/2010/main" val="14445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Luonnos aikatauluksi lukuvuodelle 2015-2016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/>
          <a:lstStyle/>
          <a:p>
            <a:r>
              <a:rPr lang="fi-FI" dirty="0" smtClean="0"/>
              <a:t>Kaupunkitaso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4317876" cy="568863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err="1" smtClean="0">
                <a:solidFill>
                  <a:srgbClr val="000000"/>
                </a:solidFill>
              </a:rPr>
              <a:t>OPLA:n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smtClean="0"/>
              <a:t>linjaus tuntijaosta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kevät 2015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 err="1" smtClean="0"/>
              <a:t>OPLA:n</a:t>
            </a:r>
            <a:r>
              <a:rPr lang="fi-FI" sz="2000" dirty="0" smtClean="0"/>
              <a:t> linjaus kieliohjelmasta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kevät 2015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 err="1" smtClean="0"/>
              <a:t>OPLA:n</a:t>
            </a:r>
            <a:r>
              <a:rPr lang="fi-FI" sz="2000" dirty="0" smtClean="0"/>
              <a:t> päätös luvuista 1-12, yleiset osiot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marras-joulukuu 2015</a:t>
            </a:r>
          </a:p>
          <a:p>
            <a:endParaRPr lang="fi-FI" sz="2000" dirty="0"/>
          </a:p>
          <a:p>
            <a:pPr marL="0" lvl="0" indent="0">
              <a:buNone/>
            </a:pPr>
            <a:r>
              <a:rPr lang="fi-FI" sz="2000" dirty="0" err="1">
                <a:solidFill>
                  <a:srgbClr val="000000"/>
                </a:solidFill>
              </a:rPr>
              <a:t>OPLA:n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smtClean="0">
                <a:solidFill>
                  <a:srgbClr val="000000"/>
                </a:solidFill>
              </a:rPr>
              <a:t>päätös luvuista 13-15, o</a:t>
            </a:r>
            <a:r>
              <a:rPr lang="fi-FI" sz="2000" dirty="0" smtClean="0"/>
              <a:t>ppiainekohtaiset osiot ja koko kaupunkitasoinen opetussuunnitelma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h</a:t>
            </a:r>
            <a:r>
              <a:rPr lang="fi-FI" sz="2000" dirty="0" smtClean="0"/>
              <a:t>elmi-maaliskuu 2016</a:t>
            </a:r>
            <a:endParaRPr lang="fi-FI" sz="20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639762"/>
          </a:xfrm>
        </p:spPr>
        <p:txBody>
          <a:bodyPr/>
          <a:lstStyle/>
          <a:p>
            <a:r>
              <a:rPr lang="fi-FI" dirty="0" smtClean="0"/>
              <a:t>Koulutaso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8" y="1484784"/>
            <a:ext cx="4391471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dirty="0" smtClean="0"/>
              <a:t>OPS:n luvut 1-12, yleiset osiot valmistuvat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marraskuu 2015</a:t>
            </a:r>
          </a:p>
          <a:p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Lukujen 1-12 kokoava tarkastelu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joulukuu 2015-helmikuu 2016</a:t>
            </a:r>
          </a:p>
          <a:p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Koulut saavat lopullisen version luvuista 13-15, oppiainekohtaiset osiot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maaliskuu 2016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Lukuvuoden 2016-2017 suunnittelu uuden OPS:n pohjalta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maaliskuu 2016-</a:t>
            </a:r>
            <a:endParaRPr lang="fi-FI" sz="200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E869-3344-4463-90D8-17DFA6DF01C9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10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fi-FI" dirty="0" smtClean="0"/>
              <a:t>19.3.2015 Vantaan perusopetuksen rehtorikokous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36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i-FI" dirty="0" smtClean="0"/>
              <a:t>Kohti oppimisen digitaalisuutta: haasteita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i-FI" dirty="0" smtClean="0"/>
              <a:t>Vauhtia </a:t>
            </a:r>
            <a:r>
              <a:rPr lang="fi-FI" dirty="0"/>
              <a:t>on ollut niin paljon, että vaikutuksia ja työmäärää ei ole pystytty ennakoimaan loppukäyttäjän </a:t>
            </a:r>
            <a:r>
              <a:rPr lang="fi-FI" dirty="0" smtClean="0"/>
              <a:t>näkökulmasta</a:t>
            </a:r>
            <a:endParaRPr lang="fi-FI" dirty="0"/>
          </a:p>
          <a:p>
            <a:r>
              <a:rPr lang="fi-FI" dirty="0" smtClean="0"/>
              <a:t>Tulos- </a:t>
            </a:r>
            <a:r>
              <a:rPr lang="fi-FI" dirty="0"/>
              <a:t>ja </a:t>
            </a:r>
            <a:r>
              <a:rPr lang="fi-FI" dirty="0" smtClean="0"/>
              <a:t>toimialojen yli tehtävä yhteistyöroolit</a:t>
            </a:r>
          </a:p>
          <a:p>
            <a:pPr lvl="1"/>
            <a:r>
              <a:rPr lang="fi-FI" dirty="0" smtClean="0"/>
              <a:t>Tiedonkulku, roolit</a:t>
            </a:r>
            <a:endParaRPr lang="fi-FI" dirty="0"/>
          </a:p>
          <a:p>
            <a:r>
              <a:rPr lang="fi-FI" dirty="0"/>
              <a:t>Kunnallishallinto ja yritysyhteistyö. 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oisen </a:t>
            </a:r>
            <a:r>
              <a:rPr lang="fi-FI" dirty="0"/>
              <a:t>näkökulman </a:t>
            </a:r>
            <a:r>
              <a:rPr lang="fi-FI" dirty="0" smtClean="0"/>
              <a:t>ymmärtäminen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ri kieli</a:t>
            </a:r>
            <a:endParaRPr lang="fi-FI" dirty="0"/>
          </a:p>
          <a:p>
            <a:r>
              <a:rPr lang="fi-FI" dirty="0"/>
              <a:t>Sähköisen materiaalin </a:t>
            </a:r>
            <a:r>
              <a:rPr lang="fi-FI" dirty="0" smtClean="0"/>
              <a:t>tarjonta ja hankinta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24.3.2015 Nova Schola Vantaa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KOULUKOHTAISIA KUULUMISIA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Pähkinärinne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P</a:t>
            </a:r>
            <a:r>
              <a:rPr lang="fi-FI" dirty="0" smtClean="0"/>
              <a:t>erustettiin pilottiryhmä, </a:t>
            </a:r>
            <a:r>
              <a:rPr lang="fi-FI" dirty="0"/>
              <a:t>johon valittiin opettajat kiinnostuksen </a:t>
            </a:r>
            <a:r>
              <a:rPr lang="fi-FI" dirty="0" smtClean="0"/>
              <a:t>mukaan, ilmoittautui </a:t>
            </a:r>
            <a:r>
              <a:rPr lang="fi-FI" dirty="0"/>
              <a:t>seitsemän </a:t>
            </a:r>
            <a:r>
              <a:rPr lang="fi-FI" dirty="0" smtClean="0"/>
              <a:t>opettajaa</a:t>
            </a:r>
          </a:p>
          <a:p>
            <a:r>
              <a:rPr lang="fi-FI" dirty="0" smtClean="0"/>
              <a:t>Näiden </a:t>
            </a:r>
            <a:r>
              <a:rPr lang="fi-FI" dirty="0"/>
              <a:t>opettajien tehtävänä on tämän kevään aikana kartoittaa tablettien mahdollisuuksia opetuskäytössä sekä kouluttaa muita opettajia. </a:t>
            </a:r>
            <a:endParaRPr lang="fi-FI" dirty="0" smtClean="0"/>
          </a:p>
          <a:p>
            <a:r>
              <a:rPr lang="fi-FI" dirty="0" smtClean="0"/>
              <a:t>Pilottiopettajilla </a:t>
            </a:r>
            <a:r>
              <a:rPr lang="fi-FI" dirty="0"/>
              <a:t>on käytössään sen verran tabletteja kuin luokassa on oppilaita, joten kaikilla oppilailla on mahdollisuus laitteen käyttöön. </a:t>
            </a:r>
            <a:endParaRPr lang="fi-FI" dirty="0" smtClean="0"/>
          </a:p>
          <a:p>
            <a:r>
              <a:rPr lang="fi-FI" dirty="0" smtClean="0"/>
              <a:t>Ensi </a:t>
            </a:r>
            <a:r>
              <a:rPr lang="fi-FI" dirty="0"/>
              <a:t>syksynä laitteet jaetaan uudestaan niin, että jokaisessa luokassa on laitteita. </a:t>
            </a:r>
            <a:endParaRPr lang="fi-FI" dirty="0" smtClean="0"/>
          </a:p>
          <a:p>
            <a:r>
              <a:rPr lang="fi-FI" dirty="0" smtClean="0"/>
              <a:t>Keväällä </a:t>
            </a:r>
            <a:r>
              <a:rPr lang="fi-FI" dirty="0"/>
              <a:t>järjestetään </a:t>
            </a:r>
            <a:r>
              <a:rPr lang="fi-FI" dirty="0" err="1"/>
              <a:t>tablet-messut</a:t>
            </a:r>
            <a:r>
              <a:rPr lang="fi-FI" dirty="0"/>
              <a:t>, joissa oppilaat esittelevät tablettien käyttöä toisille oppilaille sekä opettajille.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24.3.2015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3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i-FI" dirty="0" smtClean="0"/>
              <a:t>Osallistujat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i-FI" b="1" dirty="0" smtClean="0"/>
              <a:t>PERUSOPETUKSEN KOULUT</a:t>
            </a:r>
            <a:endParaRPr lang="fi-FI" dirty="0" smtClean="0"/>
          </a:p>
          <a:p>
            <a:pPr lvl="1"/>
            <a:r>
              <a:rPr lang="fi-FI" dirty="0" smtClean="0"/>
              <a:t>Itä-Hakkilan koulu</a:t>
            </a:r>
          </a:p>
          <a:p>
            <a:pPr lvl="1"/>
            <a:r>
              <a:rPr lang="fi-FI" dirty="0" smtClean="0"/>
              <a:t>Mikkolan koulu</a:t>
            </a:r>
          </a:p>
          <a:p>
            <a:pPr lvl="1"/>
            <a:r>
              <a:rPr lang="fi-FI" dirty="0" smtClean="0"/>
              <a:t>Pähkinärinteen koulu</a:t>
            </a:r>
          </a:p>
          <a:p>
            <a:pPr lvl="1"/>
            <a:r>
              <a:rPr lang="fi-FI" dirty="0" smtClean="0"/>
              <a:t>Rajatorpan koulu</a:t>
            </a:r>
          </a:p>
          <a:p>
            <a:pPr lvl="1"/>
            <a:endParaRPr lang="fi-FI" dirty="0" smtClean="0"/>
          </a:p>
          <a:p>
            <a:r>
              <a:rPr lang="fi-FI" b="1" dirty="0" smtClean="0"/>
              <a:t>SIVISTYSTOIMI</a:t>
            </a:r>
          </a:p>
          <a:p>
            <a:pPr lvl="1"/>
            <a:r>
              <a:rPr lang="fi-FI" dirty="0" smtClean="0"/>
              <a:t>Koulupsykologipalvelut, oppilashuolto</a:t>
            </a:r>
          </a:p>
          <a:p>
            <a:pPr lvl="1"/>
            <a:r>
              <a:rPr lang="fi-FI" dirty="0" smtClean="0"/>
              <a:t>Strategia suunnittelu, kouluverkko- ja investointisuunnittelu</a:t>
            </a:r>
          </a:p>
          <a:p>
            <a:pPr lvl="1"/>
            <a:r>
              <a:rPr lang="fi-FI" dirty="0" smtClean="0"/>
              <a:t>Oppimisympäristöhankkeet</a:t>
            </a:r>
          </a:p>
          <a:p>
            <a:pPr lvl="1"/>
            <a:endParaRPr lang="fi-FI" dirty="0"/>
          </a:p>
          <a:p>
            <a:r>
              <a:rPr lang="fi-FI" b="1" dirty="0" smtClean="0"/>
              <a:t>TILAKESKUS</a:t>
            </a:r>
          </a:p>
          <a:p>
            <a:pPr lvl="1"/>
            <a:r>
              <a:rPr lang="fi-FI" b="1" dirty="0" smtClean="0"/>
              <a:t> </a:t>
            </a:r>
            <a:r>
              <a:rPr lang="fi-FI" dirty="0" smtClean="0"/>
              <a:t>Tarveselvitykset, hankesuunnitelmat, investointisuunnittelu</a:t>
            </a: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24.3.2015 Nova Schola Vantaa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4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UUDISRAKENNUKSET</a:t>
            </a:r>
          </a:p>
          <a:p>
            <a:pPr lvl="1"/>
            <a:r>
              <a:rPr lang="fi-FI" dirty="0" smtClean="0"/>
              <a:t>Aurinkokiven koulu 1.8.2016 käyttöönotto</a:t>
            </a:r>
          </a:p>
          <a:p>
            <a:pPr lvl="1"/>
            <a:endParaRPr lang="fi-FI" dirty="0"/>
          </a:p>
          <a:p>
            <a:r>
              <a:rPr lang="fi-FI" b="1" dirty="0" smtClean="0"/>
              <a:t>PERUSPARANNUKSET –JA KORJAUKSET</a:t>
            </a:r>
            <a:endParaRPr lang="fi-FI" b="1" dirty="0"/>
          </a:p>
          <a:p>
            <a:pPr lvl="1"/>
            <a:r>
              <a:rPr lang="fi-FI" dirty="0" smtClean="0"/>
              <a:t>Pähkinärinteen koulun perusparannus</a:t>
            </a:r>
          </a:p>
          <a:p>
            <a:pPr lvl="1"/>
            <a:r>
              <a:rPr lang="fi-FI" dirty="0" smtClean="0"/>
              <a:t>Rajatorpan koulun hankesuunnitelmatyö käynnistyy</a:t>
            </a:r>
          </a:p>
          <a:p>
            <a:pPr lvl="1"/>
            <a:endParaRPr lang="fi-FI" dirty="0"/>
          </a:p>
          <a:p>
            <a:r>
              <a:rPr lang="fi-FI" b="1" dirty="0" smtClean="0"/>
              <a:t>SISÄILMAKORJAUKSET</a:t>
            </a:r>
            <a:endParaRPr lang="fi-FI" b="1" dirty="0"/>
          </a:p>
          <a:p>
            <a:pPr lvl="1"/>
            <a:r>
              <a:rPr lang="fi-FI" dirty="0" smtClean="0"/>
              <a:t>Vuosi 2015:  3,0 M€</a:t>
            </a:r>
          </a:p>
          <a:p>
            <a:pPr lvl="1"/>
            <a:r>
              <a:rPr lang="fi-FI" dirty="0" smtClean="0"/>
              <a:t>Vuosi 2016:  2,5 M€</a:t>
            </a:r>
          </a:p>
          <a:p>
            <a:pPr lvl="1"/>
            <a:r>
              <a:rPr lang="fi-FI" dirty="0" smtClean="0"/>
              <a:t>Vuosi 2017:  2,5 M€</a:t>
            </a:r>
          </a:p>
          <a:p>
            <a:pPr lvl="1"/>
            <a:r>
              <a:rPr lang="fi-FI" dirty="0" smtClean="0"/>
              <a:t>Vuosi 2018:  2,5 M€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24.3.2015 Nova Schola Vantaa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i-FI" dirty="0" smtClean="0"/>
              <a:t>Merkittäviä sivistystoimen investointeja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9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24.3.2015 Nova Schola Vantaa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i-FI" dirty="0" smtClean="0"/>
              <a:t>Tilakeskuksen tuloskortti 2015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4925"/>
            <a:ext cx="74866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93683"/>
            <a:ext cx="5832648" cy="49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iruutu 11"/>
          <p:cNvSpPr txBox="1"/>
          <p:nvPr/>
        </p:nvSpPr>
        <p:spPr>
          <a:xfrm>
            <a:off x="3170117" y="867593"/>
            <a:ext cx="2011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OPS 2014-2016</a:t>
            </a:r>
            <a:endParaRPr lang="fi-FI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 rot="18932494">
            <a:off x="6004899" y="1140411"/>
            <a:ext cx="18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MEIDÄN TILA!-HANKE</a:t>
            </a:r>
            <a:endParaRPr lang="fi-FI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 rot="19276018">
            <a:off x="6320223" y="1448281"/>
            <a:ext cx="200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TULEVAISUUDEN KOULU</a:t>
            </a:r>
            <a:endParaRPr lang="fi-FI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 rot="19968145">
            <a:off x="6652815" y="1809600"/>
            <a:ext cx="229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NEW PEDAGOGIES FOR DEEP LEARNING (NPDL)</a:t>
            </a:r>
            <a:endParaRPr lang="fi-FI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 rot="20254684">
            <a:off x="6885727" y="2657615"/>
            <a:ext cx="1302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TABLET-HANKE</a:t>
            </a:r>
            <a:endParaRPr lang="fi-FI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6138785" y="5375191"/>
            <a:ext cx="239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OPPILASHUOLLON LAKI 1.8.2014</a:t>
            </a:r>
            <a:endParaRPr lang="fi-FI" sz="1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 rot="19267423">
            <a:off x="1035013" y="5721120"/>
            <a:ext cx="176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MIELENTERVEYS- TAIDOT</a:t>
            </a:r>
            <a:endParaRPr lang="fi-FI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 rot="20602202">
            <a:off x="7037819" y="3048231"/>
            <a:ext cx="1266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NOVA SCHOLA</a:t>
            </a:r>
            <a:endParaRPr lang="fi-FI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 rot="1642583">
            <a:off x="465658" y="1635732"/>
            <a:ext cx="1780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400" b="1" dirty="0" smtClean="0">
                <a:latin typeface="Calibri" pitchFamily="34" charset="0"/>
                <a:cs typeface="Calibri" pitchFamily="34" charset="0"/>
              </a:rPr>
              <a:t>EKOTUKIHENKILÖT JA EKOTUKIHENKILÖ-VERKOSTO</a:t>
            </a:r>
            <a:endParaRPr lang="fi-FI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 rot="954881">
            <a:off x="297702" y="2382557"/>
            <a:ext cx="178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lvl="0">
              <a:defRPr sz="1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i-FI" dirty="0" smtClean="0"/>
              <a:t>EKOTEKO-KILPAILU 2015-2016</a:t>
            </a:r>
            <a:endParaRPr lang="fi-FI" dirty="0"/>
          </a:p>
        </p:txBody>
      </p:sp>
      <p:sp>
        <p:nvSpPr>
          <p:cNvPr id="23" name="Tekstiruutu 22"/>
          <p:cNvSpPr txBox="1"/>
          <p:nvPr/>
        </p:nvSpPr>
        <p:spPr>
          <a:xfrm rot="397823">
            <a:off x="156672" y="2910391"/>
            <a:ext cx="1768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lvl="0">
              <a:defRPr sz="1400" b="1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i-FI" dirty="0" smtClean="0"/>
              <a:t>KIINTEISTÖ- KOHTAINEN SÄHKÖNSÄÄSTÖ- </a:t>
            </a:r>
          </a:p>
          <a:p>
            <a:pPr lvl="0"/>
            <a:r>
              <a:rPr lang="fi-FI" dirty="0" smtClean="0"/>
              <a:t>HANKE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4" y="276825"/>
            <a:ext cx="2511557" cy="97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19.3.2015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16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			</a:t>
            </a:r>
            <a:r>
              <a:rPr lang="fi-FI" sz="3200" dirty="0" smtClean="0"/>
              <a:t>Moduulirakenne</a:t>
            </a:r>
            <a:endParaRPr lang="fi-FI" sz="3200" dirty="0"/>
          </a:p>
        </p:txBody>
      </p:sp>
      <p:grpSp>
        <p:nvGrpSpPr>
          <p:cNvPr id="28" name="Ryhmä 27"/>
          <p:cNvGrpSpPr/>
          <p:nvPr/>
        </p:nvGrpSpPr>
        <p:grpSpPr>
          <a:xfrm>
            <a:off x="2537587" y="1592864"/>
            <a:ext cx="4068824" cy="4523591"/>
            <a:chOff x="2537587" y="1601385"/>
            <a:chExt cx="4068824" cy="4523591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29" name="Puolivapaa piirto 28"/>
            <p:cNvSpPr/>
            <p:nvPr/>
          </p:nvSpPr>
          <p:spPr>
            <a:xfrm>
              <a:off x="4007420" y="1601385"/>
              <a:ext cx="1129158" cy="1129158"/>
            </a:xfrm>
            <a:custGeom>
              <a:avLst/>
              <a:gdLst>
                <a:gd name="connsiteX0" fmla="*/ 0 w 1129158"/>
                <a:gd name="connsiteY0" fmla="*/ 564579 h 1129158"/>
                <a:gd name="connsiteX1" fmla="*/ 564579 w 1129158"/>
                <a:gd name="connsiteY1" fmla="*/ 0 h 1129158"/>
                <a:gd name="connsiteX2" fmla="*/ 1129158 w 1129158"/>
                <a:gd name="connsiteY2" fmla="*/ 564579 h 1129158"/>
                <a:gd name="connsiteX3" fmla="*/ 564579 w 1129158"/>
                <a:gd name="connsiteY3" fmla="*/ 1129158 h 1129158"/>
                <a:gd name="connsiteX4" fmla="*/ 0 w 1129158"/>
                <a:gd name="connsiteY4" fmla="*/ 564579 h 1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158" h="1129158">
                  <a:moveTo>
                    <a:pt x="0" y="564579"/>
                  </a:moveTo>
                  <a:cubicBezTo>
                    <a:pt x="0" y="252771"/>
                    <a:pt x="252771" y="0"/>
                    <a:pt x="564579" y="0"/>
                  </a:cubicBezTo>
                  <a:cubicBezTo>
                    <a:pt x="876387" y="0"/>
                    <a:pt x="1129158" y="252771"/>
                    <a:pt x="1129158" y="564579"/>
                  </a:cubicBezTo>
                  <a:cubicBezTo>
                    <a:pt x="1129158" y="876387"/>
                    <a:pt x="876387" y="1129158"/>
                    <a:pt x="564579" y="1129158"/>
                  </a:cubicBezTo>
                  <a:cubicBezTo>
                    <a:pt x="252771" y="1129158"/>
                    <a:pt x="0" y="876387"/>
                    <a:pt x="0" y="564579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601" tIns="180601" rIns="180601" bIns="1806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Moduuli 1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OPS luvut 2,3, ja 4</a:t>
              </a:r>
            </a:p>
          </p:txBody>
        </p:sp>
        <p:sp>
          <p:nvSpPr>
            <p:cNvPr id="30" name="Puolivapaa piirto 29"/>
            <p:cNvSpPr/>
            <p:nvPr/>
          </p:nvSpPr>
          <p:spPr>
            <a:xfrm rot="1800000">
              <a:off x="5149001" y="2395462"/>
              <a:ext cx="301070" cy="381091"/>
            </a:xfrm>
            <a:custGeom>
              <a:avLst/>
              <a:gdLst>
                <a:gd name="connsiteX0" fmla="*/ 0 w 301070"/>
                <a:gd name="connsiteY0" fmla="*/ 76218 h 381091"/>
                <a:gd name="connsiteX1" fmla="*/ 150535 w 301070"/>
                <a:gd name="connsiteY1" fmla="*/ 76218 h 381091"/>
                <a:gd name="connsiteX2" fmla="*/ 150535 w 301070"/>
                <a:gd name="connsiteY2" fmla="*/ 0 h 381091"/>
                <a:gd name="connsiteX3" fmla="*/ 301070 w 301070"/>
                <a:gd name="connsiteY3" fmla="*/ 190546 h 381091"/>
                <a:gd name="connsiteX4" fmla="*/ 150535 w 301070"/>
                <a:gd name="connsiteY4" fmla="*/ 381091 h 381091"/>
                <a:gd name="connsiteX5" fmla="*/ 150535 w 301070"/>
                <a:gd name="connsiteY5" fmla="*/ 304873 h 381091"/>
                <a:gd name="connsiteX6" fmla="*/ 0 w 301070"/>
                <a:gd name="connsiteY6" fmla="*/ 304873 h 381091"/>
                <a:gd name="connsiteX7" fmla="*/ 0 w 301070"/>
                <a:gd name="connsiteY7" fmla="*/ 76218 h 38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070" h="381091">
                  <a:moveTo>
                    <a:pt x="0" y="76218"/>
                  </a:moveTo>
                  <a:lnTo>
                    <a:pt x="150535" y="76218"/>
                  </a:lnTo>
                  <a:lnTo>
                    <a:pt x="150535" y="0"/>
                  </a:lnTo>
                  <a:lnTo>
                    <a:pt x="301070" y="190546"/>
                  </a:lnTo>
                  <a:lnTo>
                    <a:pt x="150535" y="381091"/>
                  </a:lnTo>
                  <a:lnTo>
                    <a:pt x="150535" y="304873"/>
                  </a:lnTo>
                  <a:lnTo>
                    <a:pt x="0" y="304873"/>
                  </a:lnTo>
                  <a:lnTo>
                    <a:pt x="0" y="7621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6218" rIns="90320" bIns="762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600" kern="1200"/>
            </a:p>
          </p:txBody>
        </p:sp>
        <p:sp>
          <p:nvSpPr>
            <p:cNvPr id="31" name="Puolivapaa piirto 30"/>
            <p:cNvSpPr/>
            <p:nvPr/>
          </p:nvSpPr>
          <p:spPr>
            <a:xfrm>
              <a:off x="5477253" y="2449993"/>
              <a:ext cx="1129158" cy="1129158"/>
            </a:xfrm>
            <a:custGeom>
              <a:avLst/>
              <a:gdLst>
                <a:gd name="connsiteX0" fmla="*/ 0 w 1129158"/>
                <a:gd name="connsiteY0" fmla="*/ 564579 h 1129158"/>
                <a:gd name="connsiteX1" fmla="*/ 564579 w 1129158"/>
                <a:gd name="connsiteY1" fmla="*/ 0 h 1129158"/>
                <a:gd name="connsiteX2" fmla="*/ 1129158 w 1129158"/>
                <a:gd name="connsiteY2" fmla="*/ 564579 h 1129158"/>
                <a:gd name="connsiteX3" fmla="*/ 564579 w 1129158"/>
                <a:gd name="connsiteY3" fmla="*/ 1129158 h 1129158"/>
                <a:gd name="connsiteX4" fmla="*/ 0 w 1129158"/>
                <a:gd name="connsiteY4" fmla="*/ 564579 h 1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158" h="1129158">
                  <a:moveTo>
                    <a:pt x="0" y="564579"/>
                  </a:moveTo>
                  <a:cubicBezTo>
                    <a:pt x="0" y="252771"/>
                    <a:pt x="252771" y="0"/>
                    <a:pt x="564579" y="0"/>
                  </a:cubicBezTo>
                  <a:cubicBezTo>
                    <a:pt x="876387" y="0"/>
                    <a:pt x="1129158" y="252771"/>
                    <a:pt x="1129158" y="564579"/>
                  </a:cubicBezTo>
                  <a:cubicBezTo>
                    <a:pt x="1129158" y="876387"/>
                    <a:pt x="876387" y="1129158"/>
                    <a:pt x="564579" y="1129158"/>
                  </a:cubicBezTo>
                  <a:cubicBezTo>
                    <a:pt x="252771" y="1129158"/>
                    <a:pt x="0" y="876387"/>
                    <a:pt x="0" y="564579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601" tIns="180601" rIns="180601" bIns="1806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Moduuli 2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OPS luku 5</a:t>
              </a:r>
              <a:endParaRPr lang="fi-FI" sz="1200" kern="1200" dirty="0"/>
            </a:p>
          </p:txBody>
        </p:sp>
        <p:sp>
          <p:nvSpPr>
            <p:cNvPr id="32" name="Puolivapaa piirto 31"/>
            <p:cNvSpPr/>
            <p:nvPr/>
          </p:nvSpPr>
          <p:spPr>
            <a:xfrm rot="5400000">
              <a:off x="5891297" y="3664115"/>
              <a:ext cx="301070" cy="381091"/>
            </a:xfrm>
            <a:custGeom>
              <a:avLst/>
              <a:gdLst>
                <a:gd name="connsiteX0" fmla="*/ 0 w 301070"/>
                <a:gd name="connsiteY0" fmla="*/ 76218 h 381091"/>
                <a:gd name="connsiteX1" fmla="*/ 150535 w 301070"/>
                <a:gd name="connsiteY1" fmla="*/ 76218 h 381091"/>
                <a:gd name="connsiteX2" fmla="*/ 150535 w 301070"/>
                <a:gd name="connsiteY2" fmla="*/ 0 h 381091"/>
                <a:gd name="connsiteX3" fmla="*/ 301070 w 301070"/>
                <a:gd name="connsiteY3" fmla="*/ 190546 h 381091"/>
                <a:gd name="connsiteX4" fmla="*/ 150535 w 301070"/>
                <a:gd name="connsiteY4" fmla="*/ 381091 h 381091"/>
                <a:gd name="connsiteX5" fmla="*/ 150535 w 301070"/>
                <a:gd name="connsiteY5" fmla="*/ 304873 h 381091"/>
                <a:gd name="connsiteX6" fmla="*/ 0 w 301070"/>
                <a:gd name="connsiteY6" fmla="*/ 304873 h 381091"/>
                <a:gd name="connsiteX7" fmla="*/ 0 w 301070"/>
                <a:gd name="connsiteY7" fmla="*/ 76218 h 38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070" h="381091">
                  <a:moveTo>
                    <a:pt x="0" y="76218"/>
                  </a:moveTo>
                  <a:lnTo>
                    <a:pt x="150535" y="76218"/>
                  </a:lnTo>
                  <a:lnTo>
                    <a:pt x="150535" y="0"/>
                  </a:lnTo>
                  <a:lnTo>
                    <a:pt x="301070" y="190546"/>
                  </a:lnTo>
                  <a:lnTo>
                    <a:pt x="150535" y="381091"/>
                  </a:lnTo>
                  <a:lnTo>
                    <a:pt x="150535" y="304873"/>
                  </a:lnTo>
                  <a:lnTo>
                    <a:pt x="0" y="304873"/>
                  </a:lnTo>
                  <a:lnTo>
                    <a:pt x="0" y="7621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76217" rIns="90320" bIns="7621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600" kern="1200"/>
            </a:p>
          </p:txBody>
        </p:sp>
        <p:sp>
          <p:nvSpPr>
            <p:cNvPr id="33" name="Puolivapaa piirto 32"/>
            <p:cNvSpPr/>
            <p:nvPr/>
          </p:nvSpPr>
          <p:spPr>
            <a:xfrm>
              <a:off x="5477253" y="4147210"/>
              <a:ext cx="1129158" cy="1129158"/>
            </a:xfrm>
            <a:custGeom>
              <a:avLst/>
              <a:gdLst>
                <a:gd name="connsiteX0" fmla="*/ 0 w 1129158"/>
                <a:gd name="connsiteY0" fmla="*/ 564579 h 1129158"/>
                <a:gd name="connsiteX1" fmla="*/ 564579 w 1129158"/>
                <a:gd name="connsiteY1" fmla="*/ 0 h 1129158"/>
                <a:gd name="connsiteX2" fmla="*/ 1129158 w 1129158"/>
                <a:gd name="connsiteY2" fmla="*/ 564579 h 1129158"/>
                <a:gd name="connsiteX3" fmla="*/ 564579 w 1129158"/>
                <a:gd name="connsiteY3" fmla="*/ 1129158 h 1129158"/>
                <a:gd name="connsiteX4" fmla="*/ 0 w 1129158"/>
                <a:gd name="connsiteY4" fmla="*/ 564579 h 1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158" h="1129158">
                  <a:moveTo>
                    <a:pt x="0" y="564579"/>
                  </a:moveTo>
                  <a:cubicBezTo>
                    <a:pt x="0" y="252771"/>
                    <a:pt x="252771" y="0"/>
                    <a:pt x="564579" y="0"/>
                  </a:cubicBezTo>
                  <a:cubicBezTo>
                    <a:pt x="876387" y="0"/>
                    <a:pt x="1129158" y="252771"/>
                    <a:pt x="1129158" y="564579"/>
                  </a:cubicBezTo>
                  <a:cubicBezTo>
                    <a:pt x="1129158" y="876387"/>
                    <a:pt x="876387" y="1129158"/>
                    <a:pt x="564579" y="1129158"/>
                  </a:cubicBezTo>
                  <a:cubicBezTo>
                    <a:pt x="252771" y="1129158"/>
                    <a:pt x="0" y="876387"/>
                    <a:pt x="0" y="564579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601" tIns="180601" rIns="180601" bIns="1806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Moduuli 3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OPS luvut 7 ja 8</a:t>
              </a:r>
              <a:endParaRPr lang="fi-FI" sz="1200" kern="1200" dirty="0"/>
            </a:p>
          </p:txBody>
        </p:sp>
        <p:sp>
          <p:nvSpPr>
            <p:cNvPr id="34" name="Puolivapaa piirto 33"/>
            <p:cNvSpPr/>
            <p:nvPr/>
          </p:nvSpPr>
          <p:spPr>
            <a:xfrm rot="19800000">
              <a:off x="5163760" y="4941287"/>
              <a:ext cx="301070" cy="381092"/>
            </a:xfrm>
            <a:custGeom>
              <a:avLst/>
              <a:gdLst>
                <a:gd name="connsiteX0" fmla="*/ 0 w 301070"/>
                <a:gd name="connsiteY0" fmla="*/ 76218 h 381091"/>
                <a:gd name="connsiteX1" fmla="*/ 150535 w 301070"/>
                <a:gd name="connsiteY1" fmla="*/ 76218 h 381091"/>
                <a:gd name="connsiteX2" fmla="*/ 150535 w 301070"/>
                <a:gd name="connsiteY2" fmla="*/ 0 h 381091"/>
                <a:gd name="connsiteX3" fmla="*/ 301070 w 301070"/>
                <a:gd name="connsiteY3" fmla="*/ 190546 h 381091"/>
                <a:gd name="connsiteX4" fmla="*/ 150535 w 301070"/>
                <a:gd name="connsiteY4" fmla="*/ 381091 h 381091"/>
                <a:gd name="connsiteX5" fmla="*/ 150535 w 301070"/>
                <a:gd name="connsiteY5" fmla="*/ 304873 h 381091"/>
                <a:gd name="connsiteX6" fmla="*/ 0 w 301070"/>
                <a:gd name="connsiteY6" fmla="*/ 304873 h 381091"/>
                <a:gd name="connsiteX7" fmla="*/ 0 w 301070"/>
                <a:gd name="connsiteY7" fmla="*/ 76218 h 38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070" h="381091">
                  <a:moveTo>
                    <a:pt x="301070" y="304873"/>
                  </a:moveTo>
                  <a:lnTo>
                    <a:pt x="150535" y="304873"/>
                  </a:lnTo>
                  <a:lnTo>
                    <a:pt x="150535" y="381091"/>
                  </a:lnTo>
                  <a:lnTo>
                    <a:pt x="0" y="190545"/>
                  </a:lnTo>
                  <a:lnTo>
                    <a:pt x="150535" y="0"/>
                  </a:lnTo>
                  <a:lnTo>
                    <a:pt x="150535" y="76218"/>
                  </a:lnTo>
                  <a:lnTo>
                    <a:pt x="301070" y="76218"/>
                  </a:lnTo>
                  <a:lnTo>
                    <a:pt x="301070" y="30487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0" tIns="76219" rIns="0" bIns="762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600" kern="1200"/>
            </a:p>
          </p:txBody>
        </p:sp>
        <p:sp>
          <p:nvSpPr>
            <p:cNvPr id="35" name="Puolivapaa piirto 34"/>
            <p:cNvSpPr/>
            <p:nvPr/>
          </p:nvSpPr>
          <p:spPr>
            <a:xfrm>
              <a:off x="4007420" y="4995818"/>
              <a:ext cx="1129158" cy="1129158"/>
            </a:xfrm>
            <a:custGeom>
              <a:avLst/>
              <a:gdLst>
                <a:gd name="connsiteX0" fmla="*/ 0 w 1129158"/>
                <a:gd name="connsiteY0" fmla="*/ 564579 h 1129158"/>
                <a:gd name="connsiteX1" fmla="*/ 564579 w 1129158"/>
                <a:gd name="connsiteY1" fmla="*/ 0 h 1129158"/>
                <a:gd name="connsiteX2" fmla="*/ 1129158 w 1129158"/>
                <a:gd name="connsiteY2" fmla="*/ 564579 h 1129158"/>
                <a:gd name="connsiteX3" fmla="*/ 564579 w 1129158"/>
                <a:gd name="connsiteY3" fmla="*/ 1129158 h 1129158"/>
                <a:gd name="connsiteX4" fmla="*/ 0 w 1129158"/>
                <a:gd name="connsiteY4" fmla="*/ 564579 h 1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158" h="1129158">
                  <a:moveTo>
                    <a:pt x="0" y="564579"/>
                  </a:moveTo>
                  <a:cubicBezTo>
                    <a:pt x="0" y="252771"/>
                    <a:pt x="252771" y="0"/>
                    <a:pt x="564579" y="0"/>
                  </a:cubicBezTo>
                  <a:cubicBezTo>
                    <a:pt x="876387" y="0"/>
                    <a:pt x="1129158" y="252771"/>
                    <a:pt x="1129158" y="564579"/>
                  </a:cubicBezTo>
                  <a:cubicBezTo>
                    <a:pt x="1129158" y="876387"/>
                    <a:pt x="876387" y="1129158"/>
                    <a:pt x="564579" y="1129158"/>
                  </a:cubicBezTo>
                  <a:cubicBezTo>
                    <a:pt x="252771" y="1129158"/>
                    <a:pt x="0" y="876387"/>
                    <a:pt x="0" y="564579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601" tIns="180601" rIns="180601" bIns="1806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Moduuli 4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OPS luvut 6 ja 9</a:t>
              </a:r>
              <a:endParaRPr lang="fi-FI" sz="1200" kern="1200" dirty="0"/>
            </a:p>
          </p:txBody>
        </p:sp>
        <p:sp>
          <p:nvSpPr>
            <p:cNvPr id="36" name="Puolivapaa piirto 35"/>
            <p:cNvSpPr/>
            <p:nvPr/>
          </p:nvSpPr>
          <p:spPr>
            <a:xfrm rot="23400000">
              <a:off x="3693927" y="4949807"/>
              <a:ext cx="301071" cy="381092"/>
            </a:xfrm>
            <a:custGeom>
              <a:avLst/>
              <a:gdLst>
                <a:gd name="connsiteX0" fmla="*/ 0 w 301070"/>
                <a:gd name="connsiteY0" fmla="*/ 76218 h 381091"/>
                <a:gd name="connsiteX1" fmla="*/ 150535 w 301070"/>
                <a:gd name="connsiteY1" fmla="*/ 76218 h 381091"/>
                <a:gd name="connsiteX2" fmla="*/ 150535 w 301070"/>
                <a:gd name="connsiteY2" fmla="*/ 0 h 381091"/>
                <a:gd name="connsiteX3" fmla="*/ 301070 w 301070"/>
                <a:gd name="connsiteY3" fmla="*/ 190546 h 381091"/>
                <a:gd name="connsiteX4" fmla="*/ 150535 w 301070"/>
                <a:gd name="connsiteY4" fmla="*/ 381091 h 381091"/>
                <a:gd name="connsiteX5" fmla="*/ 150535 w 301070"/>
                <a:gd name="connsiteY5" fmla="*/ 304873 h 381091"/>
                <a:gd name="connsiteX6" fmla="*/ 0 w 301070"/>
                <a:gd name="connsiteY6" fmla="*/ 304873 h 381091"/>
                <a:gd name="connsiteX7" fmla="*/ 0 w 301070"/>
                <a:gd name="connsiteY7" fmla="*/ 76218 h 38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070" h="381091">
                  <a:moveTo>
                    <a:pt x="301070" y="304873"/>
                  </a:moveTo>
                  <a:lnTo>
                    <a:pt x="150535" y="304873"/>
                  </a:lnTo>
                  <a:lnTo>
                    <a:pt x="150535" y="381091"/>
                  </a:lnTo>
                  <a:lnTo>
                    <a:pt x="0" y="190545"/>
                  </a:lnTo>
                  <a:lnTo>
                    <a:pt x="150535" y="0"/>
                  </a:lnTo>
                  <a:lnTo>
                    <a:pt x="150535" y="76218"/>
                  </a:lnTo>
                  <a:lnTo>
                    <a:pt x="301070" y="76218"/>
                  </a:lnTo>
                  <a:lnTo>
                    <a:pt x="301070" y="30487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1" tIns="76218" rIns="0" bIns="7621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600" kern="1200"/>
            </a:p>
          </p:txBody>
        </p:sp>
        <p:sp>
          <p:nvSpPr>
            <p:cNvPr id="37" name="Puolivapaa piirto 36"/>
            <p:cNvSpPr/>
            <p:nvPr/>
          </p:nvSpPr>
          <p:spPr>
            <a:xfrm>
              <a:off x="2537587" y="4147210"/>
              <a:ext cx="1129158" cy="1129158"/>
            </a:xfrm>
            <a:custGeom>
              <a:avLst/>
              <a:gdLst>
                <a:gd name="connsiteX0" fmla="*/ 0 w 1129158"/>
                <a:gd name="connsiteY0" fmla="*/ 564579 h 1129158"/>
                <a:gd name="connsiteX1" fmla="*/ 564579 w 1129158"/>
                <a:gd name="connsiteY1" fmla="*/ 0 h 1129158"/>
                <a:gd name="connsiteX2" fmla="*/ 1129158 w 1129158"/>
                <a:gd name="connsiteY2" fmla="*/ 564579 h 1129158"/>
                <a:gd name="connsiteX3" fmla="*/ 564579 w 1129158"/>
                <a:gd name="connsiteY3" fmla="*/ 1129158 h 1129158"/>
                <a:gd name="connsiteX4" fmla="*/ 0 w 1129158"/>
                <a:gd name="connsiteY4" fmla="*/ 564579 h 1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158" h="1129158">
                  <a:moveTo>
                    <a:pt x="0" y="564579"/>
                  </a:moveTo>
                  <a:cubicBezTo>
                    <a:pt x="0" y="252771"/>
                    <a:pt x="252771" y="0"/>
                    <a:pt x="564579" y="0"/>
                  </a:cubicBezTo>
                  <a:cubicBezTo>
                    <a:pt x="876387" y="0"/>
                    <a:pt x="1129158" y="252771"/>
                    <a:pt x="1129158" y="564579"/>
                  </a:cubicBezTo>
                  <a:cubicBezTo>
                    <a:pt x="1129158" y="876387"/>
                    <a:pt x="876387" y="1129158"/>
                    <a:pt x="564579" y="1129158"/>
                  </a:cubicBezTo>
                  <a:cubicBezTo>
                    <a:pt x="252771" y="1129158"/>
                    <a:pt x="0" y="876387"/>
                    <a:pt x="0" y="564579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601" tIns="180601" rIns="180601" bIns="1806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Moduuli 5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OPS luvut 10, 11 ja 12</a:t>
              </a:r>
              <a:endParaRPr lang="fi-FI" sz="1200" kern="1200" dirty="0"/>
            </a:p>
          </p:txBody>
        </p:sp>
        <p:sp>
          <p:nvSpPr>
            <p:cNvPr id="38" name="Puolivapaa piirto 37"/>
            <p:cNvSpPr/>
            <p:nvPr/>
          </p:nvSpPr>
          <p:spPr>
            <a:xfrm rot="16200000">
              <a:off x="2951631" y="3681156"/>
              <a:ext cx="301070" cy="381091"/>
            </a:xfrm>
            <a:custGeom>
              <a:avLst/>
              <a:gdLst>
                <a:gd name="connsiteX0" fmla="*/ 0 w 301070"/>
                <a:gd name="connsiteY0" fmla="*/ 76218 h 381091"/>
                <a:gd name="connsiteX1" fmla="*/ 150535 w 301070"/>
                <a:gd name="connsiteY1" fmla="*/ 76218 h 381091"/>
                <a:gd name="connsiteX2" fmla="*/ 150535 w 301070"/>
                <a:gd name="connsiteY2" fmla="*/ 0 h 381091"/>
                <a:gd name="connsiteX3" fmla="*/ 301070 w 301070"/>
                <a:gd name="connsiteY3" fmla="*/ 190546 h 381091"/>
                <a:gd name="connsiteX4" fmla="*/ 150535 w 301070"/>
                <a:gd name="connsiteY4" fmla="*/ 381091 h 381091"/>
                <a:gd name="connsiteX5" fmla="*/ 150535 w 301070"/>
                <a:gd name="connsiteY5" fmla="*/ 304873 h 381091"/>
                <a:gd name="connsiteX6" fmla="*/ 0 w 301070"/>
                <a:gd name="connsiteY6" fmla="*/ 304873 h 381091"/>
                <a:gd name="connsiteX7" fmla="*/ 0 w 301070"/>
                <a:gd name="connsiteY7" fmla="*/ 76218 h 38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070" h="381091">
                  <a:moveTo>
                    <a:pt x="0" y="76218"/>
                  </a:moveTo>
                  <a:lnTo>
                    <a:pt x="150535" y="76218"/>
                  </a:lnTo>
                  <a:lnTo>
                    <a:pt x="150535" y="0"/>
                  </a:lnTo>
                  <a:lnTo>
                    <a:pt x="301070" y="190546"/>
                  </a:lnTo>
                  <a:lnTo>
                    <a:pt x="150535" y="381091"/>
                  </a:lnTo>
                  <a:lnTo>
                    <a:pt x="150535" y="304873"/>
                  </a:lnTo>
                  <a:lnTo>
                    <a:pt x="0" y="304873"/>
                  </a:lnTo>
                  <a:lnTo>
                    <a:pt x="0" y="7621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6218" rIns="90322" bIns="7621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600" kern="1200"/>
            </a:p>
          </p:txBody>
        </p:sp>
        <p:sp>
          <p:nvSpPr>
            <p:cNvPr id="39" name="Puolivapaa piirto 38"/>
            <p:cNvSpPr/>
            <p:nvPr/>
          </p:nvSpPr>
          <p:spPr>
            <a:xfrm>
              <a:off x="2537587" y="2449993"/>
              <a:ext cx="1129158" cy="1129158"/>
            </a:xfrm>
            <a:custGeom>
              <a:avLst/>
              <a:gdLst>
                <a:gd name="connsiteX0" fmla="*/ 0 w 1129158"/>
                <a:gd name="connsiteY0" fmla="*/ 564579 h 1129158"/>
                <a:gd name="connsiteX1" fmla="*/ 564579 w 1129158"/>
                <a:gd name="connsiteY1" fmla="*/ 0 h 1129158"/>
                <a:gd name="connsiteX2" fmla="*/ 1129158 w 1129158"/>
                <a:gd name="connsiteY2" fmla="*/ 564579 h 1129158"/>
                <a:gd name="connsiteX3" fmla="*/ 564579 w 1129158"/>
                <a:gd name="connsiteY3" fmla="*/ 1129158 h 1129158"/>
                <a:gd name="connsiteX4" fmla="*/ 0 w 1129158"/>
                <a:gd name="connsiteY4" fmla="*/ 564579 h 1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158" h="1129158">
                  <a:moveTo>
                    <a:pt x="0" y="564579"/>
                  </a:moveTo>
                  <a:cubicBezTo>
                    <a:pt x="0" y="252771"/>
                    <a:pt x="252771" y="0"/>
                    <a:pt x="564579" y="0"/>
                  </a:cubicBezTo>
                  <a:cubicBezTo>
                    <a:pt x="876387" y="0"/>
                    <a:pt x="1129158" y="252771"/>
                    <a:pt x="1129158" y="564579"/>
                  </a:cubicBezTo>
                  <a:cubicBezTo>
                    <a:pt x="1129158" y="876387"/>
                    <a:pt x="876387" y="1129158"/>
                    <a:pt x="564579" y="1129158"/>
                  </a:cubicBezTo>
                  <a:cubicBezTo>
                    <a:pt x="252771" y="1129158"/>
                    <a:pt x="0" y="876387"/>
                    <a:pt x="0" y="564579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601" tIns="180601" rIns="180601" bIns="1806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Moduuli 6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smtClean="0"/>
                <a:t>Kokoava tarkastelu</a:t>
              </a:r>
              <a:endParaRPr lang="fi-FI" sz="1200" kern="1200" dirty="0"/>
            </a:p>
          </p:txBody>
        </p:sp>
        <p:sp>
          <p:nvSpPr>
            <p:cNvPr id="40" name="Puolivapaa piirto 39"/>
            <p:cNvSpPr/>
            <p:nvPr/>
          </p:nvSpPr>
          <p:spPr>
            <a:xfrm rot="19800000">
              <a:off x="3679168" y="2403983"/>
              <a:ext cx="301070" cy="381091"/>
            </a:xfrm>
            <a:custGeom>
              <a:avLst/>
              <a:gdLst>
                <a:gd name="connsiteX0" fmla="*/ 0 w 301070"/>
                <a:gd name="connsiteY0" fmla="*/ 76218 h 381091"/>
                <a:gd name="connsiteX1" fmla="*/ 150535 w 301070"/>
                <a:gd name="connsiteY1" fmla="*/ 76218 h 381091"/>
                <a:gd name="connsiteX2" fmla="*/ 150535 w 301070"/>
                <a:gd name="connsiteY2" fmla="*/ 0 h 381091"/>
                <a:gd name="connsiteX3" fmla="*/ 301070 w 301070"/>
                <a:gd name="connsiteY3" fmla="*/ 190546 h 381091"/>
                <a:gd name="connsiteX4" fmla="*/ 150535 w 301070"/>
                <a:gd name="connsiteY4" fmla="*/ 381091 h 381091"/>
                <a:gd name="connsiteX5" fmla="*/ 150535 w 301070"/>
                <a:gd name="connsiteY5" fmla="*/ 304873 h 381091"/>
                <a:gd name="connsiteX6" fmla="*/ 0 w 301070"/>
                <a:gd name="connsiteY6" fmla="*/ 304873 h 381091"/>
                <a:gd name="connsiteX7" fmla="*/ 0 w 301070"/>
                <a:gd name="connsiteY7" fmla="*/ 76218 h 38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070" h="381091">
                  <a:moveTo>
                    <a:pt x="0" y="76218"/>
                  </a:moveTo>
                  <a:lnTo>
                    <a:pt x="150535" y="76218"/>
                  </a:lnTo>
                  <a:lnTo>
                    <a:pt x="150535" y="0"/>
                  </a:lnTo>
                  <a:lnTo>
                    <a:pt x="301070" y="190546"/>
                  </a:lnTo>
                  <a:lnTo>
                    <a:pt x="150535" y="381091"/>
                  </a:lnTo>
                  <a:lnTo>
                    <a:pt x="150535" y="304873"/>
                  </a:lnTo>
                  <a:lnTo>
                    <a:pt x="0" y="304873"/>
                  </a:lnTo>
                  <a:lnTo>
                    <a:pt x="0" y="76218"/>
                  </a:lnTo>
                  <a:close/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6217" rIns="90321" bIns="7621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600" kern="1200"/>
            </a:p>
          </p:txBody>
        </p:sp>
      </p:grp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21.1.2015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136578" y="1630948"/>
            <a:ext cx="246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Marraskuu 2014-30.1.2015</a:t>
            </a:r>
            <a:endParaRPr lang="fi-FI" sz="16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6705600" y="2836774"/>
            <a:ext cx="182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2.2. - 27.3.2015</a:t>
            </a:r>
            <a:endParaRPr lang="fi-FI" sz="16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705600" y="4667250"/>
            <a:ext cx="1682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30.3.-29.5.2015</a:t>
            </a:r>
            <a:endParaRPr lang="fi-FI" sz="16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5210175" y="5632496"/>
            <a:ext cx="1954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12.8.-2.10.2015</a:t>
            </a:r>
            <a:endParaRPr lang="fi-FI" sz="16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3616975" y="4497973"/>
            <a:ext cx="242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5.10.-27.11.2015</a:t>
            </a:r>
            <a:endParaRPr lang="fi-FI" sz="16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475249" y="2667497"/>
            <a:ext cx="203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30.11.2015-29.1.2016</a:t>
            </a:r>
            <a:endParaRPr lang="fi-FI" sz="1600" dirty="0"/>
          </a:p>
        </p:txBody>
      </p:sp>
      <p:sp>
        <p:nvSpPr>
          <p:cNvPr id="53" name="Kaareutuva nuoli 52"/>
          <p:cNvSpPr/>
          <p:nvPr/>
        </p:nvSpPr>
        <p:spPr>
          <a:xfrm rot="-5400000">
            <a:off x="1715550" y="3757050"/>
            <a:ext cx="2232000" cy="2196000"/>
          </a:xfrm>
          <a:prstGeom prst="bentArrow">
            <a:avLst>
              <a:gd name="adj1" fmla="val 5772"/>
              <a:gd name="adj2" fmla="val 5354"/>
              <a:gd name="adj3" fmla="val 11206"/>
              <a:gd name="adj4" fmla="val 9043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35868" y="3398730"/>
            <a:ext cx="195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Oppiaineet</a:t>
            </a:r>
          </a:p>
          <a:p>
            <a:r>
              <a:rPr lang="fi-FI" sz="1600" dirty="0" smtClean="0"/>
              <a:t>OPS luvut 13 - 15</a:t>
            </a:r>
          </a:p>
          <a:p>
            <a:r>
              <a:rPr lang="fi-FI" sz="1600" dirty="0" smtClean="0"/>
              <a:t>12.8.2015 - maaliskuu 2016</a:t>
            </a:r>
            <a:endParaRPr lang="fi-FI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04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Puolivapaa piirto 41"/>
          <p:cNvSpPr/>
          <p:nvPr/>
        </p:nvSpPr>
        <p:spPr>
          <a:xfrm rot="1800000">
            <a:off x="3428592" y="1402319"/>
            <a:ext cx="301070" cy="381091"/>
          </a:xfrm>
          <a:custGeom>
            <a:avLst/>
            <a:gdLst>
              <a:gd name="connsiteX0" fmla="*/ 0 w 301070"/>
              <a:gd name="connsiteY0" fmla="*/ 76218 h 381091"/>
              <a:gd name="connsiteX1" fmla="*/ 150535 w 301070"/>
              <a:gd name="connsiteY1" fmla="*/ 76218 h 381091"/>
              <a:gd name="connsiteX2" fmla="*/ 150535 w 301070"/>
              <a:gd name="connsiteY2" fmla="*/ 0 h 381091"/>
              <a:gd name="connsiteX3" fmla="*/ 301070 w 301070"/>
              <a:gd name="connsiteY3" fmla="*/ 190546 h 381091"/>
              <a:gd name="connsiteX4" fmla="*/ 150535 w 301070"/>
              <a:gd name="connsiteY4" fmla="*/ 381091 h 381091"/>
              <a:gd name="connsiteX5" fmla="*/ 150535 w 301070"/>
              <a:gd name="connsiteY5" fmla="*/ 304873 h 381091"/>
              <a:gd name="connsiteX6" fmla="*/ 0 w 301070"/>
              <a:gd name="connsiteY6" fmla="*/ 304873 h 381091"/>
              <a:gd name="connsiteX7" fmla="*/ 0 w 301070"/>
              <a:gd name="connsiteY7" fmla="*/ 76218 h 38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070" h="381091">
                <a:moveTo>
                  <a:pt x="0" y="76218"/>
                </a:moveTo>
                <a:lnTo>
                  <a:pt x="150535" y="76218"/>
                </a:lnTo>
                <a:lnTo>
                  <a:pt x="150535" y="0"/>
                </a:lnTo>
                <a:lnTo>
                  <a:pt x="301070" y="190546"/>
                </a:lnTo>
                <a:lnTo>
                  <a:pt x="150535" y="381091"/>
                </a:lnTo>
                <a:lnTo>
                  <a:pt x="150535" y="304873"/>
                </a:lnTo>
                <a:lnTo>
                  <a:pt x="0" y="304873"/>
                </a:lnTo>
                <a:lnTo>
                  <a:pt x="0" y="7621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6218" rIns="90320" bIns="7621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600" kern="1200"/>
          </a:p>
        </p:txBody>
      </p:sp>
      <p:sp>
        <p:nvSpPr>
          <p:cNvPr id="43" name="Puolivapaa piirto 42"/>
          <p:cNvSpPr/>
          <p:nvPr/>
        </p:nvSpPr>
        <p:spPr>
          <a:xfrm>
            <a:off x="1471964" y="1119361"/>
            <a:ext cx="1914542" cy="1023174"/>
          </a:xfrm>
          <a:custGeom>
            <a:avLst/>
            <a:gdLst>
              <a:gd name="connsiteX0" fmla="*/ 0 w 1129158"/>
              <a:gd name="connsiteY0" fmla="*/ 564579 h 1129158"/>
              <a:gd name="connsiteX1" fmla="*/ 564579 w 1129158"/>
              <a:gd name="connsiteY1" fmla="*/ 0 h 1129158"/>
              <a:gd name="connsiteX2" fmla="*/ 1129158 w 1129158"/>
              <a:gd name="connsiteY2" fmla="*/ 564579 h 1129158"/>
              <a:gd name="connsiteX3" fmla="*/ 564579 w 1129158"/>
              <a:gd name="connsiteY3" fmla="*/ 1129158 h 1129158"/>
              <a:gd name="connsiteX4" fmla="*/ 0 w 1129158"/>
              <a:gd name="connsiteY4" fmla="*/ 564579 h 11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158" h="1129158">
                <a:moveTo>
                  <a:pt x="0" y="564579"/>
                </a:moveTo>
                <a:cubicBezTo>
                  <a:pt x="0" y="252771"/>
                  <a:pt x="252771" y="0"/>
                  <a:pt x="564579" y="0"/>
                </a:cubicBezTo>
                <a:cubicBezTo>
                  <a:pt x="876387" y="0"/>
                  <a:pt x="1129158" y="252771"/>
                  <a:pt x="1129158" y="564579"/>
                </a:cubicBezTo>
                <a:cubicBezTo>
                  <a:pt x="1129158" y="876387"/>
                  <a:pt x="876387" y="1129158"/>
                  <a:pt x="564579" y="1129158"/>
                </a:cubicBezTo>
                <a:cubicBezTo>
                  <a:pt x="252771" y="1129158"/>
                  <a:pt x="0" y="876387"/>
                  <a:pt x="0" y="56457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601" tIns="180601" rIns="180601" bIns="18060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kern="1200" dirty="0" smtClean="0"/>
              <a:t>Kaupunkitasoinen valmistelutyö</a:t>
            </a:r>
          </a:p>
        </p:txBody>
      </p:sp>
    </p:spTree>
    <p:extLst>
      <p:ext uri="{BB962C8B-B14F-4D97-AF65-F5344CB8AC3E}">
        <p14:creationId xmlns:p14="http://schemas.microsoft.com/office/powerpoint/2010/main" val="26580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4295" y="336030"/>
            <a:ext cx="7126288" cy="999827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>	</a:t>
            </a:r>
            <a:r>
              <a:rPr lang="fi-FI" dirty="0" smtClean="0"/>
              <a:t>Koulukohtainen opetussuunnitelma, 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yleiset osiot (luvut 1-12)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0746" y="2238028"/>
            <a:ext cx="7569646" cy="43593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smtClean="0"/>
              <a:t>	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		</a:t>
            </a:r>
          </a:p>
          <a:p>
            <a:pPr marL="0" indent="0">
              <a:buNone/>
            </a:pPr>
            <a:r>
              <a:rPr lang="fi-FI" dirty="0" smtClean="0"/>
              <a:t>	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				</a:t>
            </a:r>
          </a:p>
          <a:p>
            <a:endParaRPr lang="fi-FI" dirty="0" smtClean="0"/>
          </a:p>
          <a:p>
            <a:r>
              <a:rPr lang="fi-FI" dirty="0" smtClean="0"/>
              <a:t>				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													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	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24" y="1340768"/>
            <a:ext cx="9572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i 6"/>
          <p:cNvSpPr/>
          <p:nvPr/>
        </p:nvSpPr>
        <p:spPr bwMode="auto">
          <a:xfrm>
            <a:off x="3059832" y="1916832"/>
            <a:ext cx="280831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koulukohtainen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OPS –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Yleiset osiot</a:t>
            </a: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Ellipsi 7"/>
          <p:cNvSpPr/>
          <p:nvPr/>
        </p:nvSpPr>
        <p:spPr bwMode="auto">
          <a:xfrm>
            <a:off x="1115616" y="3429000"/>
            <a:ext cx="2088232" cy="10014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Aluepäällikkö &amp; </a:t>
            </a:r>
            <a:r>
              <a:rPr lang="fi-FI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ops</a:t>
            </a:r>
            <a:r>
              <a:rPr lang="fi-FI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työryh</a:t>
            </a:r>
            <a:r>
              <a:rPr lang="fi-FI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jäsen</a:t>
            </a:r>
          </a:p>
        </p:txBody>
      </p:sp>
      <p:sp>
        <p:nvSpPr>
          <p:cNvPr id="9" name="Ellipsi 8"/>
          <p:cNvSpPr/>
          <p:nvPr/>
        </p:nvSpPr>
        <p:spPr bwMode="auto">
          <a:xfrm>
            <a:off x="3563888" y="3429000"/>
            <a:ext cx="2016224" cy="10014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Aluepäällikkö &amp; </a:t>
            </a: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ops</a:t>
            </a: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työryh</a:t>
            </a: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jäsen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Ellipsi 9"/>
          <p:cNvSpPr/>
          <p:nvPr/>
        </p:nvSpPr>
        <p:spPr bwMode="auto">
          <a:xfrm>
            <a:off x="5868144" y="3429000"/>
            <a:ext cx="2016224" cy="10621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Aluepäällikkö &amp; </a:t>
            </a: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ops</a:t>
            </a: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työryh</a:t>
            </a: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jäsen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Ellipsi 10"/>
          <p:cNvSpPr/>
          <p:nvPr/>
        </p:nvSpPr>
        <p:spPr bwMode="auto">
          <a:xfrm>
            <a:off x="467544" y="4113076"/>
            <a:ext cx="1368152" cy="7560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Alueen rehtorikokoukset</a:t>
            </a:r>
            <a:endParaRPr kumimoji="0" lang="fi-F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Ellipsi 11"/>
          <p:cNvSpPr/>
          <p:nvPr/>
        </p:nvSpPr>
        <p:spPr bwMode="auto">
          <a:xfrm>
            <a:off x="2869475" y="4113076"/>
            <a:ext cx="1404156" cy="7560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Alueen rehtorikokoukset</a:t>
            </a:r>
          </a:p>
        </p:txBody>
      </p:sp>
      <p:sp>
        <p:nvSpPr>
          <p:cNvPr id="13" name="Ellipsi 12"/>
          <p:cNvSpPr/>
          <p:nvPr/>
        </p:nvSpPr>
        <p:spPr bwMode="auto">
          <a:xfrm>
            <a:off x="5526372" y="4221088"/>
            <a:ext cx="1368152" cy="7560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Alueen</a:t>
            </a:r>
            <a:r>
              <a:rPr kumimoji="0" lang="fi-FI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rehtorikokoukset</a:t>
            </a:r>
            <a:endParaRPr kumimoji="0" lang="fi-F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Ellipsi 16"/>
          <p:cNvSpPr/>
          <p:nvPr/>
        </p:nvSpPr>
        <p:spPr bwMode="auto">
          <a:xfrm>
            <a:off x="1463688" y="4797153"/>
            <a:ext cx="1584176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Rehtorit ja </a:t>
            </a:r>
            <a:r>
              <a:rPr kumimoji="0" lang="fi-FI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ops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ryhmät</a:t>
            </a:r>
            <a:r>
              <a:rPr kumimoji="0" lang="fi-FI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Ellipsi 17"/>
          <p:cNvSpPr/>
          <p:nvPr/>
        </p:nvSpPr>
        <p:spPr bwMode="auto">
          <a:xfrm>
            <a:off x="3726172" y="4797153"/>
            <a:ext cx="1800200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Rehtorit ja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ops</a:t>
            </a:r>
            <a:r>
              <a:rPr kumimoji="0" lang="fi-FI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ryhmät</a:t>
            </a:r>
          </a:p>
        </p:txBody>
      </p:sp>
      <p:sp>
        <p:nvSpPr>
          <p:cNvPr id="19" name="Ellipsi 18"/>
          <p:cNvSpPr/>
          <p:nvPr/>
        </p:nvSpPr>
        <p:spPr bwMode="auto">
          <a:xfrm>
            <a:off x="6478463" y="4803503"/>
            <a:ext cx="151216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Rehtorit ja </a:t>
            </a:r>
            <a:r>
              <a:rPr lang="fi-FI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ops</a:t>
            </a:r>
            <a:r>
              <a:rPr lang="fi-FI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ryhmät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59" name="Ellipsi 49158"/>
          <p:cNvSpPr/>
          <p:nvPr/>
        </p:nvSpPr>
        <p:spPr bwMode="auto">
          <a:xfrm>
            <a:off x="1518885" y="5863878"/>
            <a:ext cx="1380120" cy="78160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Koulujen</a:t>
            </a:r>
            <a:r>
              <a:rPr kumimoji="0" lang="fi-F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henkilökunta, oppilaat ja huoltajat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60" name="Ellipsi 49159"/>
          <p:cNvSpPr/>
          <p:nvPr/>
        </p:nvSpPr>
        <p:spPr bwMode="auto">
          <a:xfrm>
            <a:off x="3941930" y="5863877"/>
            <a:ext cx="1368152" cy="78160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Koulujen henkilökunta, oppilaat ja huoltajat</a:t>
            </a:r>
          </a:p>
        </p:txBody>
      </p:sp>
      <p:sp>
        <p:nvSpPr>
          <p:cNvPr id="49161" name="Ellipsi 49160"/>
          <p:cNvSpPr/>
          <p:nvPr/>
        </p:nvSpPr>
        <p:spPr bwMode="auto">
          <a:xfrm>
            <a:off x="6550471" y="5863879"/>
            <a:ext cx="1368152" cy="78160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Koulujen henkilökunta, oppilaat ja huoltajat</a:t>
            </a:r>
          </a:p>
        </p:txBody>
      </p:sp>
      <p:sp>
        <p:nvSpPr>
          <p:cNvPr id="49167" name="Nuoli ylös ja alas 49166"/>
          <p:cNvSpPr/>
          <p:nvPr/>
        </p:nvSpPr>
        <p:spPr bwMode="auto">
          <a:xfrm>
            <a:off x="2154939" y="4482117"/>
            <a:ext cx="108012" cy="234026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9" name="Nuoli ylös ja alas 58"/>
          <p:cNvSpPr/>
          <p:nvPr/>
        </p:nvSpPr>
        <p:spPr bwMode="auto">
          <a:xfrm>
            <a:off x="4572000" y="4491118"/>
            <a:ext cx="108012" cy="234026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0" name="Nuoli ylös ja alas 59"/>
          <p:cNvSpPr/>
          <p:nvPr/>
        </p:nvSpPr>
        <p:spPr bwMode="auto">
          <a:xfrm>
            <a:off x="7144152" y="4548839"/>
            <a:ext cx="108012" cy="234026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917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01" y="5589241"/>
            <a:ext cx="171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81" y="5589240"/>
            <a:ext cx="171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33" y="5589240"/>
            <a:ext cx="1714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277269" y="6512644"/>
            <a:ext cx="3248000" cy="365125"/>
          </a:xfrm>
        </p:spPr>
        <p:txBody>
          <a:bodyPr/>
          <a:lstStyle/>
          <a:p>
            <a:r>
              <a:rPr lang="fi-FI" dirty="0" smtClean="0"/>
              <a:t>19.3.2015 Vantaan perusopetuksen rehtorikokous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96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126288" cy="1150937"/>
          </a:xfrm>
        </p:spPr>
        <p:txBody>
          <a:bodyPr>
            <a:normAutofit/>
          </a:bodyPr>
          <a:lstStyle/>
          <a:p>
            <a:r>
              <a:rPr lang="fi-FI" sz="2800" dirty="0" smtClean="0"/>
              <a:t>Tämän hetken </a:t>
            </a:r>
            <a:r>
              <a:rPr lang="fi-FI" sz="2800" dirty="0" err="1" smtClean="0"/>
              <a:t>OPS-prosessin</a:t>
            </a:r>
            <a:r>
              <a:rPr lang="fi-FI" sz="2800" dirty="0" smtClean="0"/>
              <a:t> tilanne 24.9.2014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0575" y="1124744"/>
            <a:ext cx="7126288" cy="511256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dirty="0" smtClean="0"/>
              <a:t>Ensimmäisen moduulin kaupunkitasoinen teksti on valmistelun loppusuoralla.</a:t>
            </a:r>
          </a:p>
          <a:p>
            <a:pPr marL="827088" lvl="1" indent="-342900">
              <a:buFont typeface="Arial" pitchFamily="34" charset="0"/>
              <a:buChar char="•"/>
            </a:pPr>
            <a:r>
              <a:rPr lang="fi-FI" dirty="0" smtClean="0"/>
              <a:t>Valmistelun pohjana on ollut viime vuoden </a:t>
            </a:r>
            <a:r>
              <a:rPr lang="fi-FI" dirty="0" err="1" smtClean="0"/>
              <a:t>AVS-prosessin</a:t>
            </a:r>
            <a:r>
              <a:rPr lang="fi-FI" dirty="0" smtClean="0"/>
              <a:t> tulokset ja tuolloin tuotetut aineistot. Tämän vuoksi kaupunkitasoista tekstiä ei käytetä enää laajalla kommentointikierroksella.</a:t>
            </a:r>
          </a:p>
          <a:p>
            <a:pPr marL="827088" lvl="1" indent="-342900">
              <a:buFont typeface="Arial" pitchFamily="34" charset="0"/>
              <a:buChar char="•"/>
            </a:pPr>
            <a:endParaRPr lang="fi-FI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dirty="0" smtClean="0"/>
              <a:t>Toisen ja kolmannen moduulin kaupunkitasoisten tekstien valmistelu on alkanut.</a:t>
            </a:r>
          </a:p>
          <a:p>
            <a:pPr marL="827088" lvl="1" indent="-342900">
              <a:buFont typeface="Arial" pitchFamily="34" charset="0"/>
              <a:buChar char="•"/>
            </a:pPr>
            <a:r>
              <a:rPr lang="fi-FI" dirty="0" smtClean="0"/>
              <a:t>Kun valmistelu etenee, pyydetään soveltuvin osin kommentteja ja lausuntoja.</a:t>
            </a:r>
          </a:p>
          <a:p>
            <a:pPr marL="827088" lvl="1" indent="-342900">
              <a:buFont typeface="Arial" pitchFamily="34" charset="0"/>
              <a:buChar char="•"/>
            </a:pPr>
            <a:endParaRPr lang="fi-FI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dirty="0" smtClean="0"/>
              <a:t>Koulukohtaisen työskentelyn aloittaminen lähestyy:</a:t>
            </a:r>
          </a:p>
          <a:p>
            <a:pPr marL="827088" lvl="1" indent="-342900">
              <a:buFont typeface="Arial" pitchFamily="34" charset="0"/>
              <a:buChar char="•"/>
            </a:pPr>
            <a:r>
              <a:rPr lang="fi-FI" dirty="0" smtClean="0"/>
              <a:t>Koulupareista (tiedotetaan viimeistään ensi viikon aikana), aikatauluista ja työtavoista seuraavissa dioissa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fi-FI" dirty="0" smtClean="0"/>
              <a:t>25.9.2014 Vantaan perusopetuksen rehtorikokous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E453-020D-4965-AEE6-6E1A42375029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6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3200" dirty="0"/>
              <a:t>OPS2016 tämän hetken </a:t>
            </a:r>
            <a:r>
              <a:rPr lang="fi-FI" sz="3200" dirty="0" smtClean="0"/>
              <a:t>tilanne </a:t>
            </a:r>
            <a:r>
              <a:rPr lang="fi-FI" sz="2000" dirty="0" smtClean="0"/>
              <a:t>(19.3.2015)</a:t>
            </a:r>
            <a:endParaRPr lang="fi-FI" sz="2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39762"/>
          </a:xfrm>
        </p:spPr>
        <p:txBody>
          <a:bodyPr/>
          <a:lstStyle/>
          <a:p>
            <a:r>
              <a:rPr lang="fi-FI" dirty="0" smtClean="0"/>
              <a:t>Koulut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Kouluilla viimeistellään 2-moduulin tekstejä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Valmistaudutaan aloittamaan 3-moduulia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Jokaisesta koulusta haetaan jäseniä oppiainekohtaisiin ryhmiin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Lukuvuosisuunnitelma tulee näkyviin ensi viikon aikana</a:t>
            </a:r>
            <a:endParaRPr lang="fi-FI" sz="20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txBody>
          <a:bodyPr/>
          <a:lstStyle/>
          <a:p>
            <a:r>
              <a:rPr lang="fi-FI" dirty="0" smtClean="0"/>
              <a:t>Kaupunkitaso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8" y="1340768"/>
            <a:ext cx="4041775" cy="4713387"/>
          </a:xfrm>
        </p:spPr>
        <p:txBody>
          <a:bodyPr/>
          <a:lstStyle/>
          <a:p>
            <a:endParaRPr lang="fi-FI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Oppiaineiden puheenjohtajat on valittu (paitsi ET, RA, SA, VE)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Oppiainekohtaisiin ryhmiin etsitään jäseniä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Luvut 6 ja 9 valmistuvat kevään aikana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err="1" smtClean="0"/>
              <a:t>OPS-ohjausryhmä</a:t>
            </a:r>
            <a:r>
              <a:rPr lang="fi-FI" sz="2000" dirty="0" smtClean="0"/>
              <a:t> on kommentoinut kaupunkitasoista OPS-työtä</a:t>
            </a:r>
            <a:endParaRPr lang="fi-FI" sz="200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E869-3344-4463-90D8-17DFA6DF01C9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0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fi-FI" dirty="0" smtClean="0"/>
              <a:t>19.3.2015 Vantaan perusopetuksen rehtorikokous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38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taa kaupunki PPT_2015">
  <a:themeElements>
    <a:clrScheme name="Vantaan kaupunki">
      <a:dk1>
        <a:srgbClr val="B634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1129</TotalTime>
  <Words>725</Words>
  <Application>Microsoft Office PowerPoint</Application>
  <PresentationFormat>Näytössä katseltava diaesitys (4:3)</PresentationFormat>
  <Paragraphs>226</Paragraphs>
  <Slides>14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Vantaa kaupunki PPT_2015</vt:lpstr>
      <vt:lpstr>Nova Schola Vantaa</vt:lpstr>
      <vt:lpstr>Osallistujat </vt:lpstr>
      <vt:lpstr>Merkittäviä sivistystoimen investointeja </vt:lpstr>
      <vt:lpstr>Tilakeskuksen tuloskortti 2015 </vt:lpstr>
      <vt:lpstr>PowerPoint-esitys</vt:lpstr>
      <vt:lpstr>     Moduulirakenne</vt:lpstr>
      <vt:lpstr> Koulukohtainen opetussuunnitelma,   yleiset osiot (luvut 1-12)</vt:lpstr>
      <vt:lpstr>Tämän hetken OPS-prosessin tilanne 24.9.2014</vt:lpstr>
      <vt:lpstr>OPS2016 tämän hetken tilanne (19.3.2015)</vt:lpstr>
      <vt:lpstr>PowerPoint-esitys</vt:lpstr>
      <vt:lpstr>PowerPoint-esitys</vt:lpstr>
      <vt:lpstr>Luonnos aikatauluksi lukuvuodelle 2015-2016</vt:lpstr>
      <vt:lpstr>Kohti oppimisen digitaalisuutta: haasteita </vt:lpstr>
      <vt:lpstr>KOULUKOHTAISIA KUULUMISIA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Koivulainen Lotte</dc:creator>
  <cp:lastModifiedBy>Väätäinen Eero</cp:lastModifiedBy>
  <cp:revision>124</cp:revision>
  <dcterms:created xsi:type="dcterms:W3CDTF">2014-04-24T05:04:07Z</dcterms:created>
  <dcterms:modified xsi:type="dcterms:W3CDTF">2015-03-25T05:39:53Z</dcterms:modified>
</cp:coreProperties>
</file>