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31"/>
  </p:notesMasterIdLst>
  <p:sldIdLst>
    <p:sldId id="256" r:id="rId5"/>
    <p:sldId id="305" r:id="rId6"/>
    <p:sldId id="301" r:id="rId7"/>
    <p:sldId id="257" r:id="rId8"/>
    <p:sldId id="258" r:id="rId9"/>
    <p:sldId id="302" r:id="rId10"/>
    <p:sldId id="304" r:id="rId11"/>
    <p:sldId id="273" r:id="rId12"/>
    <p:sldId id="307" r:id="rId13"/>
    <p:sldId id="308" r:id="rId14"/>
    <p:sldId id="272" r:id="rId15"/>
    <p:sldId id="278" r:id="rId16"/>
    <p:sldId id="279" r:id="rId17"/>
    <p:sldId id="280" r:id="rId18"/>
    <p:sldId id="291" r:id="rId19"/>
    <p:sldId id="293" r:id="rId20"/>
    <p:sldId id="309" r:id="rId21"/>
    <p:sldId id="311" r:id="rId22"/>
    <p:sldId id="294" r:id="rId23"/>
    <p:sldId id="295" r:id="rId24"/>
    <p:sldId id="296" r:id="rId25"/>
    <p:sldId id="297" r:id="rId26"/>
    <p:sldId id="298" r:id="rId27"/>
    <p:sldId id="299" r:id="rId28"/>
    <p:sldId id="303" r:id="rId29"/>
    <p:sldId id="261" r:id="rId30"/>
  </p:sldIdLst>
  <p:sldSz cx="12192000" cy="6858000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2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F78F-5C29-4BA1-91F3-B9521288B2CE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F9E2-1685-4D92-84AA-317055D7A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14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CD1EA4-0319-4F96-9130-25CDB39D0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344F478-6173-444E-8E79-62E0E1879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11EE01-AB6E-48C5-B37C-6AB809C2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A8F7D6-52AA-4241-8C26-84812AB4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C2E216-2C1E-47DC-AB99-13AE926F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0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03668F-5325-456A-A172-BE56759E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85DD33-13A6-4C5D-B6E6-0EAEBC8FA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B33612-74C4-4D7A-BCF9-B8353FD0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B1AB14-4EEC-4C96-8002-780A4EA3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B99DDA-B9FA-4083-BCE9-701F1CFA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31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02942C-2055-462E-81F7-9D9A7F528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C3EF14-F2D7-463C-A32C-B61D3CEA2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5AA720-6DAD-45FC-ADF0-47D201BB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1E14FC-068F-4415-BDBF-7910056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22506B-2EA6-4DF1-9C50-77B84212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75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3818240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54096" y="3818240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108192" y="3818240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9162288" y="3818240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795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25B50-E064-4D4D-B4AD-8F20EC36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1BF847-D431-4736-AAB0-896CF914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DCD5E2-CBA8-4025-905C-8E3069E0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7FD6B-C023-4EEF-A9EB-CE14BC6B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CEB8A5-D66D-452F-A1EE-AEBE9D10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8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94CDC9-E802-45C4-BD7F-65746FD2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146A7E-6A6D-4505-8ADE-22D8EFEC9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9A1D17-EBC6-4306-961A-EE95602F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297723-8C03-4B4D-80C1-00456299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9DCC1B-964D-4450-B9DD-E4AC3187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71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0B5B4-83A8-4DEA-9E9B-218DE978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B6202E-7B19-4CE0-98A7-F09F143A1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568087-74C9-48A2-ABF0-A9EA8C21D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1FF23F-702B-40D1-A975-CC7F303E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B3DCAF-F598-493E-A0EB-BEB77734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5B6E119-C322-4694-ADED-7B3EEACD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29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9EA55D-1FB5-4F7F-BECB-06665BEC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85028-27D9-43D7-A8CF-CB81088DA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571A39-4212-4EC9-BBC2-30B551BD5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0C2AB86-ED8E-48D9-A6F9-B095FA931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99D341-7A17-4580-8E2C-AA7D4E06C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EBB320-643A-49D7-BE5E-15C3083A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1D7035A-78B5-4CFA-9C14-C6E690D2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D807416-0166-4195-BC63-867F78CE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7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922EA-82EE-46AE-88A2-8CA9D8C7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8220D4-F5FF-4437-8E25-03106647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8687F5-56F5-4CDE-9585-47E9ED91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A13822-720B-4D40-97E8-E334F0EF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43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308D58-C254-4784-BE6A-42C1EDE9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7ECAAA9-DD09-4363-83B9-2E3F8EF4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2B6D1F-639F-47B8-8EBD-042E8A3E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5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6C9C8-E297-4A93-825E-8413642B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1936E2-AFEC-4459-B0D0-EF4AD920E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16C5C3-45BB-4DD9-947E-AD18562EC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8397AF-2FF1-4314-9BC1-0569FBB8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B28625-3CBD-448C-9A22-50D93A6C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ADCCC6-7126-402C-B9ED-BFAACD10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09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3E9A9F-F763-4BAD-B8B1-C871FDE7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1E12CC4-EF6E-49F3-A32A-F64020774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9404E10-04E0-4E1B-8DB2-43791910F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F2A1CA-607E-48FE-9611-70CEDB40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1463CE-8C5F-409A-A64D-B0071C36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6048B8-B2F5-4EB3-BDE7-627F4351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50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936A18A-6FBA-42F8-968A-127CACD7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E43F41-B1A7-4DE9-91C2-3804E726C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AFA01A-9668-4718-9E50-21957E145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AF7C-EDC0-4F7B-A135-945B5CD18D15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02D120-1D59-4171-B7E9-B51CFA2AB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D6C440-1F08-432E-BD58-BB620D6EB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16AB-D0D2-460C-A047-CF5667AE2C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42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C528EE4-5965-4ADD-A032-9B2700032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b="-1"/>
          <a:stretch/>
        </p:blipFill>
        <p:spPr>
          <a:xfrm>
            <a:off x="2985001" y="1021404"/>
            <a:ext cx="6365837" cy="621618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662CF4-A369-4B6A-B245-3DF221267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1771" y="5185955"/>
            <a:ext cx="4310743" cy="1227973"/>
          </a:xfrm>
        </p:spPr>
        <p:txBody>
          <a:bodyPr anchor="ctr">
            <a:normAutofit/>
          </a:bodyPr>
          <a:lstStyle/>
          <a:p>
            <a:r>
              <a:rPr lang="fi-FI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Urheilupuiston koulu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1CA4603-55D3-4803-9058-A3F7FC2C4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3868" y="5966090"/>
            <a:ext cx="2076995" cy="500179"/>
          </a:xfrm>
        </p:spPr>
        <p:txBody>
          <a:bodyPr>
            <a:normAutofit/>
          </a:bodyPr>
          <a:lstStyle/>
          <a:p>
            <a:pPr algn="l"/>
            <a:r>
              <a:rPr lang="fi-FI" sz="1800" i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Käsi sydämellä</a:t>
            </a:r>
          </a:p>
        </p:txBody>
      </p:sp>
      <p:sp>
        <p:nvSpPr>
          <p:cNvPr id="8" name="Sisällön paikkamerkki 2"/>
          <p:cNvSpPr txBox="1">
            <a:spLocks noChangeArrowheads="1"/>
          </p:cNvSpPr>
          <p:nvPr/>
        </p:nvSpPr>
        <p:spPr>
          <a:xfrm>
            <a:off x="2841162" y="2275495"/>
            <a:ext cx="5896569" cy="16651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fi-FI" sz="3900" b="1" dirty="0">
                <a:cs typeface="Calibri"/>
              </a:rPr>
              <a:t>YHTEISHAKUINFO 19.11.2025</a:t>
            </a:r>
            <a:endParaRPr lang="fi-FI" altLang="fi-FI" sz="3900" b="1" dirty="0"/>
          </a:p>
          <a:p>
            <a:r>
              <a:rPr lang="fi-FI" altLang="fi-FI" dirty="0"/>
              <a:t>Henna-Riikka Rönkä, opo (A, B, U)</a:t>
            </a:r>
            <a:endParaRPr lang="fi-FI" dirty="0"/>
          </a:p>
          <a:p>
            <a:r>
              <a:rPr lang="fi-FI" altLang="fi-FI" dirty="0"/>
              <a:t>Tiina Keinänen, opo (C, D, L)</a:t>
            </a:r>
            <a:endParaRPr lang="fi-FI" alt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4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92260" y="-192261"/>
            <a:ext cx="1597739" cy="1982262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63" y="330385"/>
            <a:ext cx="9101290" cy="1325563"/>
          </a:xfrm>
        </p:spPr>
        <p:txBody>
          <a:bodyPr>
            <a:noAutofit/>
          </a:bodyPr>
          <a:lstStyle/>
          <a:p>
            <a:r>
              <a:rPr lang="fi-FI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Harkinnanvarainen haku</a:t>
            </a:r>
            <a:endParaRPr lang="fi-FI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991129" y="1572163"/>
            <a:ext cx="112008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2800" dirty="0"/>
              <a:t>Harkintaan perustuvassa valinnassa voi hakea, jos on  esim.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111111"/>
                </a:solidFill>
                <a:effectLst/>
              </a:rPr>
              <a:t>oppimisvaikeuksia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111111"/>
                </a:solidFill>
                <a:effectLst/>
              </a:rPr>
              <a:t>jokin sosiaalinen syy</a:t>
            </a:r>
          </a:p>
          <a:p>
            <a:pPr lvl="1"/>
            <a:endParaRPr lang="fi-FI" sz="2800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 äidinkieli ja matematiikka yksilöllistetty, voi hakea vain harkinnanvaraisessa haussa</a:t>
            </a:r>
          </a:p>
          <a:p>
            <a:endParaRPr lang="fi-FI" sz="2800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111111"/>
                </a:solidFill>
                <a:effectLst/>
              </a:rPr>
              <a:t>Harkintaan perustuvassa valinnassa oppilaitos voi valita nuoren opiskelemaan valintapisteistä riippumatta. </a:t>
            </a:r>
          </a:p>
          <a:p>
            <a:endParaRPr lang="fi-FI" sz="2800" b="0" i="0" dirty="0">
              <a:solidFill>
                <a:srgbClr val="11111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2800" dirty="0">
                <a:solidFill>
                  <a:srgbClr val="111111"/>
                </a:solidFill>
              </a:rPr>
              <a:t>Valinta hakemuksen ja liitteiden perusteella</a:t>
            </a:r>
            <a:endParaRPr lang="fi-FI" altLang="fi-FI" sz="2800" dirty="0"/>
          </a:p>
        </p:txBody>
      </p:sp>
    </p:spTree>
    <p:extLst>
      <p:ext uri="{BB962C8B-B14F-4D97-AF65-F5344CB8AC3E}">
        <p14:creationId xmlns:p14="http://schemas.microsoft.com/office/powerpoint/2010/main" val="31427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C84C625-C783-49C3-980F-872D8600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3773" r="22932" b="5170"/>
          <a:stretch/>
        </p:blipFill>
        <p:spPr>
          <a:xfrm rot="20715926">
            <a:off x="6485244" y="1215637"/>
            <a:ext cx="5591776" cy="6827729"/>
          </a:xfrm>
          <a:prstGeom prst="rect">
            <a:avLst/>
          </a:pr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11586" y="89305"/>
            <a:ext cx="1758326" cy="2181497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708" y="616794"/>
            <a:ext cx="7402286" cy="1325563"/>
          </a:xfrm>
        </p:spPr>
        <p:txBody>
          <a:bodyPr>
            <a:normAutofit/>
          </a:bodyPr>
          <a:lstStyle/>
          <a:p>
            <a:r>
              <a:rPr lang="fi-FI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Lukiokoulutus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572918" y="1994729"/>
            <a:ext cx="48867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Kouvolan Yhteislyseo</a:t>
            </a:r>
          </a:p>
          <a:p>
            <a:r>
              <a:rPr lang="fi-FI" sz="4000" dirty="0"/>
              <a:t>Kouvolan toimipiste</a:t>
            </a:r>
          </a:p>
          <a:p>
            <a:endParaRPr lang="fi-FI" sz="4000" dirty="0"/>
          </a:p>
          <a:p>
            <a:endParaRPr lang="fi-FI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40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941545E-0BAD-ECBE-9D7F-C1DC91D71734}"/>
              </a:ext>
            </a:extLst>
          </p:cNvPr>
          <p:cNvSpPr txBox="1"/>
          <p:nvPr/>
        </p:nvSpPr>
        <p:spPr>
          <a:xfrm>
            <a:off x="6375436" y="2059217"/>
            <a:ext cx="45730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Kuusankosken toimipiste</a:t>
            </a:r>
          </a:p>
          <a:p>
            <a:endParaRPr lang="fi-FI" dirty="0"/>
          </a:p>
        </p:txBody>
      </p:sp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A75B2434-14EB-5A70-A9FD-66EACDB9F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28122"/>
              </p:ext>
            </p:extLst>
          </p:nvPr>
        </p:nvGraphicFramePr>
        <p:xfrm>
          <a:off x="6508267" y="3384781"/>
          <a:ext cx="5106782" cy="1853747"/>
        </p:xfrm>
        <a:graphic>
          <a:graphicData uri="http://schemas.openxmlformats.org/drawingml/2006/table">
            <a:tbl>
              <a:tblPr firstRow="1" firstCol="1" bandRow="1"/>
              <a:tblGrid>
                <a:gridCol w="2553391">
                  <a:extLst>
                    <a:ext uri="{9D8B030D-6E8A-4147-A177-3AD203B41FA5}">
                      <a16:colId xmlns:a16="http://schemas.microsoft.com/office/drawing/2014/main" val="3396168461"/>
                    </a:ext>
                  </a:extLst>
                </a:gridCol>
                <a:gridCol w="2553391">
                  <a:extLst>
                    <a:ext uri="{9D8B030D-6E8A-4147-A177-3AD203B41FA5}">
                      <a16:colId xmlns:a16="http://schemas.microsoft.com/office/drawing/2014/main" val="3748846823"/>
                    </a:ext>
                  </a:extLst>
                </a:gridCol>
              </a:tblGrid>
              <a:tr h="122546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Kuusankosken lukio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Aloituspaikat 2026 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268150"/>
                  </a:ext>
                </a:extLst>
              </a:tr>
              <a:tr h="628283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Yleislinja 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108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466732"/>
                  </a:ext>
                </a:extLst>
              </a:tr>
            </a:tbl>
          </a:graphicData>
        </a:graphic>
      </p:graphicFrame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EBB05201-59DD-EE8E-3659-20738CA59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29388"/>
              </p:ext>
            </p:extLst>
          </p:nvPr>
        </p:nvGraphicFramePr>
        <p:xfrm>
          <a:off x="680069" y="3384782"/>
          <a:ext cx="5136496" cy="2730794"/>
        </p:xfrm>
        <a:graphic>
          <a:graphicData uri="http://schemas.openxmlformats.org/drawingml/2006/table">
            <a:tbl>
              <a:tblPr firstRow="1" firstCol="1" bandRow="1"/>
              <a:tblGrid>
                <a:gridCol w="2568248">
                  <a:extLst>
                    <a:ext uri="{9D8B030D-6E8A-4147-A177-3AD203B41FA5}">
                      <a16:colId xmlns:a16="http://schemas.microsoft.com/office/drawing/2014/main" val="3705476114"/>
                    </a:ext>
                  </a:extLst>
                </a:gridCol>
                <a:gridCol w="2568248">
                  <a:extLst>
                    <a:ext uri="{9D8B030D-6E8A-4147-A177-3AD203B41FA5}">
                      <a16:colId xmlns:a16="http://schemas.microsoft.com/office/drawing/2014/main" val="2061849242"/>
                    </a:ext>
                  </a:extLst>
                </a:gridCol>
              </a:tblGrid>
              <a:tr h="45891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Yhteislyseo 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Aloituspaikat 2026 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254983"/>
                  </a:ext>
                </a:extLst>
              </a:tr>
              <a:tr h="45891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Yleislinja 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228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585806"/>
                  </a:ext>
                </a:extLst>
              </a:tr>
              <a:tr h="45891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Urheilulinja 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32 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473789"/>
                  </a:ext>
                </a:extLst>
              </a:tr>
              <a:tr h="89511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Studies</a:t>
                      </a:r>
                      <a:r>
                        <a:rPr lang="fi-FI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in </a:t>
                      </a:r>
                      <a:r>
                        <a:rPr lang="fi-FI" sz="24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English-</a:t>
                      </a:r>
                      <a:r>
                        <a:rPr lang="fi-FI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linja 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15248"/>
                  </a:ext>
                </a:extLst>
              </a:tr>
              <a:tr h="45891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Yhteensä 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i-F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288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0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01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345078" y="71709"/>
            <a:ext cx="1471388" cy="1825502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18" y="1674688"/>
            <a:ext cx="8030838" cy="641783"/>
          </a:xfrm>
        </p:spPr>
        <p:txBody>
          <a:bodyPr>
            <a:normAutofit fontScale="90000"/>
          </a:bodyPr>
          <a:lstStyle/>
          <a:p>
            <a:r>
              <a:rPr lang="fi-FI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/>
              </a:rPr>
              <a:t>LUKIO: MIKÄ MUUTTUU?</a:t>
            </a:r>
            <a:br>
              <a:rPr lang="fi-FI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/>
              </a:rPr>
            </a:br>
            <a:br>
              <a:rPr lang="fi-FI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</a:br>
            <a:endParaRPr lang="fi-FI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phant" panose="02020904090505020303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000">
            <a:off x="8652652" y="-22783"/>
            <a:ext cx="3352026" cy="339530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515F8CA-6602-8C66-B079-601AAB9549B1}"/>
              </a:ext>
            </a:extLst>
          </p:cNvPr>
          <p:cNvSpPr txBox="1"/>
          <p:nvPr/>
        </p:nvSpPr>
        <p:spPr>
          <a:xfrm>
            <a:off x="792515" y="2056686"/>
            <a:ext cx="89468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75 minuutin oppitunnit --&gt; päivän aikana </a:t>
            </a:r>
            <a:b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fi-FI" sz="2800" dirty="0" err="1">
                <a:solidFill>
                  <a:srgbClr val="000000"/>
                </a:solidFill>
                <a:latin typeface="Calibri"/>
                <a:cs typeface="Calibri"/>
              </a:rPr>
              <a:t>max</a:t>
            </a: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. 5 oppiainetta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Jaksossa noin 6 opintojaksoa = 6 eri oppiainetta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Uusina oppiaineina psykologia ja filosofia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Arviointiviikot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​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jakson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lopussa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Opiskelun tahti 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Sähköinen opiskelu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​,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omat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tietokoneet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Oppimateriaalit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​: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sähköisiä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paperikirjoja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osassa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oppiaineista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srgbClr val="000000"/>
                </a:solidFill>
                <a:latin typeface="Calibri"/>
                <a:cs typeface="Calibri"/>
              </a:rPr>
              <a:t>Enemmän vapautta ja vastuuta</a:t>
            </a:r>
            <a:endParaRPr lang="en-US" sz="2800" spc="150" dirty="0">
              <a:solidFill>
                <a:srgbClr val="000000"/>
              </a:solidFill>
              <a:latin typeface="Calibri"/>
              <a:ea typeface="Titillium" charset="0"/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21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/>
          <p:nvPr/>
        </p:nvSpPr>
        <p:spPr>
          <a:xfrm>
            <a:off x="8748108" y="1432984"/>
            <a:ext cx="3251491" cy="4123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en-US" sz="3200" b="1" spc="150" dirty="0">
                <a:solidFill>
                  <a:srgbClr val="000000"/>
                </a:solidFill>
                <a:latin typeface="Elephant" panose="02020904090505020303" pitchFamily="18" charset="0"/>
                <a:ea typeface="Titillium" charset="0"/>
                <a:cs typeface="Titillium" charset="0"/>
              </a:rPr>
              <a:t>3-VUOTINEN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8748108" y="2273112"/>
            <a:ext cx="3146449" cy="3820726"/>
          </a:xfrm>
          <a:prstGeom prst="rect">
            <a:avLst/>
          </a:prstGeom>
          <a:noFill/>
        </p:spPr>
        <p:txBody>
          <a:bodyPr wrap="square" lIns="0" tIns="0" rIns="68580" bIns="0">
            <a:spAutoFit/>
          </a:bodyPr>
          <a:lstStyle/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Vuodessa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 5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jaksoa</a:t>
            </a:r>
            <a:endParaRPr lang="en-US" sz="2400" b="1" dirty="0">
              <a:solidFill>
                <a:schemeClr val="tx1">
                  <a:lumMod val="95000"/>
                  <a:lumOff val="5000"/>
                  <a:alpha val="60000"/>
                </a:schemeClr>
              </a:solidFill>
              <a:ea typeface="Titillium" charset="0"/>
              <a:cs typeface="Titillium" charset="0"/>
            </a:endParaRP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Lukiota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voi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tarvittaessa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pidentää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 3,5 - 4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vuoteen</a:t>
            </a:r>
            <a:endParaRPr lang="en-US" sz="2400" b="1" dirty="0">
              <a:solidFill>
                <a:schemeClr val="tx1">
                  <a:lumMod val="95000"/>
                  <a:lumOff val="5000"/>
                  <a:alpha val="60000"/>
                </a:schemeClr>
              </a:solidFill>
              <a:ea typeface="Titillium" charset="0"/>
              <a:cs typeface="Titillium" charset="0"/>
            </a:endParaRP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Urheilulinjan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kesto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 3,5-4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vuotta</a:t>
            </a:r>
            <a:endParaRPr lang="en-US" sz="2400" b="1" dirty="0">
              <a:solidFill>
                <a:schemeClr val="tx1">
                  <a:lumMod val="95000"/>
                  <a:lumOff val="5000"/>
                  <a:alpha val="60000"/>
                </a:schemeClr>
              </a:solidFill>
              <a:ea typeface="Titillium" charset="0"/>
              <a:cs typeface="Titillium" charset="0"/>
            </a:endParaRP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Titillium" charset="0"/>
                <a:cs typeface="Titillium" charset="0"/>
              </a:rPr>
              <a:t>Luokattomuus</a:t>
            </a:r>
            <a:endParaRPr lang="en-US" sz="2400" b="1" dirty="0">
              <a:solidFill>
                <a:schemeClr val="tx1">
                  <a:lumMod val="95000"/>
                  <a:lumOff val="5000"/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pic>
        <p:nvPicPr>
          <p:cNvPr id="16" name="Kuvan paikkamerkki 17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r="22932"/>
          <a:stretch>
            <a:fillRect/>
          </a:stretch>
        </p:blipFill>
        <p:spPr bwMode="auto">
          <a:xfrm>
            <a:off x="5793574" y="-16229"/>
            <a:ext cx="2792125" cy="6874229"/>
          </a:xfrm>
          <a:prstGeom prst="rect">
            <a:avLst/>
          </a:prstGeom>
          <a:blipFill dpi="0" rotWithShape="0">
            <a:blip r:embed="rId3"/>
            <a:srcRect l="22932" r="22932"/>
            <a:tile tx="0" ty="0" sx="100000" sy="100000" flip="none" algn="tl"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0C3F7CB0-3D9E-71AC-88D3-728088F59E97}"/>
              </a:ext>
            </a:extLst>
          </p:cNvPr>
          <p:cNvSpPr txBox="1"/>
          <p:nvPr/>
        </p:nvSpPr>
        <p:spPr>
          <a:xfrm>
            <a:off x="396585" y="1132110"/>
            <a:ext cx="4904880" cy="8063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80000"/>
              </a:lnSpc>
              <a:defRPr/>
            </a:pPr>
            <a:r>
              <a:rPr lang="en-US" sz="3200" b="1" spc="150" dirty="0">
                <a:solidFill>
                  <a:srgbClr val="000000"/>
                </a:solidFill>
                <a:latin typeface="Elephant" panose="02020904090505020303" pitchFamily="18" charset="0"/>
                <a:ea typeface="Titillium" charset="0"/>
                <a:cs typeface="Titillium" charset="0"/>
              </a:rPr>
              <a:t>OPINNOT JAETTU OPINTOPISTEIKSI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681E0D3D-C20A-5194-F508-E75934875BCC}"/>
              </a:ext>
            </a:extLst>
          </p:cNvPr>
          <p:cNvSpPr txBox="1"/>
          <p:nvPr/>
        </p:nvSpPr>
        <p:spPr>
          <a:xfrm>
            <a:off x="297442" y="2402438"/>
            <a:ext cx="5505245" cy="38111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68580" bIns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ea typeface="Titillium" charset="0"/>
                <a:cs typeface="Titillium" charset="0"/>
              </a:rPr>
              <a:t>Pakolliset</a:t>
            </a:r>
            <a:r>
              <a:rPr lang="en-US" sz="2800" dirty="0">
                <a:ea typeface="Titillium" charset="0"/>
                <a:cs typeface="Titillium" charset="0"/>
              </a:rPr>
              <a:t> </a:t>
            </a:r>
            <a:r>
              <a:rPr lang="en-US" sz="2800" dirty="0" err="1">
                <a:ea typeface="Titillium" charset="0"/>
                <a:cs typeface="Titillium" charset="0"/>
              </a:rPr>
              <a:t>opinnot</a:t>
            </a:r>
            <a:r>
              <a:rPr lang="en-US" sz="2800" dirty="0">
                <a:ea typeface="Titillium" charset="0"/>
                <a:cs typeface="Titillium" charset="0"/>
              </a:rPr>
              <a:t> (94/102 op)</a:t>
            </a:r>
            <a:endParaRPr lang="en-US" sz="2800" dirty="0">
              <a:ea typeface="Cambria"/>
              <a:cs typeface="Calibri"/>
            </a:endParaRP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ea typeface="Titillium" charset="0"/>
                <a:cs typeface="Titillium" charset="0"/>
              </a:rPr>
              <a:t>Valtakunnalliset</a:t>
            </a:r>
            <a:r>
              <a:rPr lang="en-US" sz="2800" dirty="0">
                <a:ea typeface="Titillium" charset="0"/>
                <a:cs typeface="Titillium" charset="0"/>
              </a:rPr>
              <a:t> </a:t>
            </a:r>
            <a:r>
              <a:rPr lang="en-US" sz="2800" dirty="0" err="1">
                <a:ea typeface="Titillium" charset="0"/>
                <a:cs typeface="Titillium" charset="0"/>
              </a:rPr>
              <a:t>valinnaiset</a:t>
            </a:r>
            <a:r>
              <a:rPr lang="en-US" sz="2800" dirty="0">
                <a:ea typeface="Titillium" charset="0"/>
                <a:cs typeface="Titillium" charset="0"/>
              </a:rPr>
              <a:t> </a:t>
            </a:r>
            <a:r>
              <a:rPr lang="en-US" sz="2800" dirty="0" err="1">
                <a:ea typeface="Titillium" charset="0"/>
                <a:cs typeface="Titillium" charset="0"/>
              </a:rPr>
              <a:t>opinnot</a:t>
            </a:r>
            <a:r>
              <a:rPr lang="en-US" sz="2800" dirty="0">
                <a:ea typeface="Titillium" charset="0"/>
                <a:cs typeface="Titillium" charset="0"/>
              </a:rPr>
              <a:t> (20 op)</a:t>
            </a: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Titillium" charset="0"/>
                <a:cs typeface="Titillium" charset="0"/>
              </a:rPr>
              <a:t>Muut </a:t>
            </a:r>
            <a:r>
              <a:rPr lang="en-US" sz="2800" dirty="0" err="1">
                <a:ea typeface="Titillium" charset="0"/>
                <a:cs typeface="Titillium" charset="0"/>
              </a:rPr>
              <a:t>opinnot</a:t>
            </a:r>
            <a:endParaRPr lang="en-US" sz="2800" dirty="0">
              <a:ea typeface="Titillium" charset="0"/>
              <a:cs typeface="Titillium" charset="0"/>
            </a:endParaRPr>
          </a:p>
          <a:p>
            <a:pPr defTabSz="685800">
              <a:lnSpc>
                <a:spcPct val="150000"/>
              </a:lnSpc>
              <a:defRPr/>
            </a:pPr>
            <a:endParaRPr lang="en-US" sz="2800" dirty="0">
              <a:ea typeface="Titillium" charset="0"/>
              <a:cs typeface="Titillium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800" dirty="0">
                <a:ea typeface="Titillium" charset="0"/>
                <a:cs typeface="Titillium" charset="0"/>
              </a:rPr>
              <a:t>YHTEENSÄ 150 </a:t>
            </a:r>
            <a:r>
              <a:rPr lang="en-US" sz="2800" dirty="0" err="1">
                <a:ea typeface="Titillium" charset="0"/>
                <a:cs typeface="Titillium" charset="0"/>
              </a:rPr>
              <a:t>opintopistettä</a:t>
            </a:r>
            <a:endParaRPr lang="en-US" sz="2800" dirty="0"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2862"/>
            <a:ext cx="8805861" cy="632708"/>
          </a:xfrm>
        </p:spPr>
        <p:txBody>
          <a:bodyPr>
            <a:noAutofit/>
          </a:bodyPr>
          <a:lstStyle/>
          <a:p>
            <a:pPr>
              <a:defRPr/>
            </a:pPr>
            <a:b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lephant"/>
                <a:ea typeface="+mj-ea"/>
                <a:cs typeface="+mj-cs"/>
              </a:rPr>
              <a:t>Kouvolan Yhteislyseo</a:t>
            </a:r>
            <a:b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lephant"/>
                <a:ea typeface="+mj-ea"/>
                <a:cs typeface="+mj-cs"/>
              </a:rPr>
            </a:b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lephant"/>
                <a:ea typeface="+mj-ea"/>
                <a:cs typeface="+mj-cs"/>
              </a:rPr>
              <a:t>- Kouvolan toimipiste</a:t>
            </a:r>
            <a:endParaRPr lang="en-US" b="1" dirty="0"/>
          </a:p>
        </p:txBody>
      </p:sp>
      <p:pic>
        <p:nvPicPr>
          <p:cNvPr id="22532" name="Kuvan paikkamerkki 9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2521"/>
          <a:stretch>
            <a:fillRect/>
          </a:stretch>
        </p:blipFill>
        <p:spPr bwMode="auto">
          <a:xfrm>
            <a:off x="5915754" y="4924424"/>
            <a:ext cx="2290763" cy="1933575"/>
          </a:xfrm>
          <a:blipFill dpi="0" rotWithShape="0">
            <a:blip r:embed="rId3"/>
            <a:srcRect t="2521" b="2521"/>
            <a:tile tx="0" ty="0" sx="100000" sy="100000" flip="none" algn="tl"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Kuvan paikkamerkki 18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b="2478"/>
          <a:stretch>
            <a:fillRect/>
          </a:stretch>
        </p:blipFill>
        <p:spPr bwMode="auto">
          <a:xfrm>
            <a:off x="8221623" y="4924423"/>
            <a:ext cx="2290762" cy="1933575"/>
          </a:xfrm>
          <a:blipFill dpi="0" rotWithShape="0">
            <a:blip r:embed="rId3"/>
            <a:srcRect t="2478" b="2478"/>
            <a:tile tx="0" ty="0" sx="100000" sy="100000" flip="none" algn="tl"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Kuvan paikkamerkki 20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2521"/>
          <a:stretch>
            <a:fillRect/>
          </a:stretch>
        </p:blipFill>
        <p:spPr bwMode="auto">
          <a:xfrm>
            <a:off x="3617439" y="4924425"/>
            <a:ext cx="2290762" cy="1933575"/>
          </a:xfrm>
          <a:blipFill dpi="0" rotWithShape="0">
            <a:blip r:embed="rId3"/>
            <a:srcRect t="2521" b="2521"/>
            <a:tile tx="0" ty="0" sx="100000" sy="100000" flip="none" algn="tl"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iruutu 21"/>
          <p:cNvSpPr txBox="1"/>
          <p:nvPr/>
        </p:nvSpPr>
        <p:spPr>
          <a:xfrm>
            <a:off x="1881188" y="1239839"/>
            <a:ext cx="787400" cy="300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685800">
              <a:defRPr/>
            </a:pPr>
            <a:endParaRPr lang="fi-FI" sz="135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22536" name="Kuva 2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05590"/>
            <a:ext cx="2520028" cy="125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Kuvan paikkamerkki 4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 bwMode="auto">
          <a:xfrm>
            <a:off x="1319123" y="4924425"/>
            <a:ext cx="2290763" cy="1933575"/>
          </a:xfrm>
          <a:blipFill dpi="0" rotWithShape="0">
            <a:blip r:embed="rId3"/>
            <a:srcRect t="7796" b="7796"/>
            <a:tile tx="0" ty="0" sx="100000" sy="100000" flip="none" algn="tl"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FCC2DB2-4A55-337A-C0B4-0D32582579DA}"/>
              </a:ext>
            </a:extLst>
          </p:cNvPr>
          <p:cNvSpPr txBox="1"/>
          <p:nvPr/>
        </p:nvSpPr>
        <p:spPr>
          <a:xfrm>
            <a:off x="1504056" y="1788414"/>
            <a:ext cx="9368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ea typeface="Titillium" charset="0"/>
                <a:cs typeface="Titillium" charset="0"/>
              </a:rPr>
              <a:t>Monta rinnakkaista opetusryhmää, ryhmäkoko suuri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Linjat: Yleislinja, </a:t>
            </a:r>
            <a:r>
              <a:rPr lang="fi-FI" sz="2800" dirty="0" err="1"/>
              <a:t>Studies</a:t>
            </a:r>
            <a:r>
              <a:rPr lang="fi-FI" sz="2800" dirty="0"/>
              <a:t> in English, Urheilulinja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800" dirty="0"/>
              <a:t>L</a:t>
            </a:r>
            <a:r>
              <a:rPr lang="fi-FI" sz="2800" i="0" dirty="0">
                <a:effectLst/>
              </a:rPr>
              <a:t>aaja ja monipuolinen opintojaksovalikoima eri oppiaineissa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800" dirty="0"/>
              <a:t>V</a:t>
            </a:r>
            <a:r>
              <a:rPr lang="fi-FI" sz="2800" i="0" dirty="0">
                <a:effectLst/>
              </a:rPr>
              <a:t>ahva äidinkielen ja vieraiden kielten opinto-ohjelma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Laaja-alaiset kuvataiteen, musiikin ja liikunnan opinnot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Yliopistoon valmentavat opintojaksot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</a:t>
            </a:r>
            <a:r>
              <a:rPr lang="fi-FI" sz="2800" i="0" dirty="0">
                <a:effectLst/>
              </a:rPr>
              <a:t>ansainvälinen toiminta, Erasmus-projektit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241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742" y="305472"/>
            <a:ext cx="8212183" cy="1325563"/>
          </a:xfrm>
        </p:spPr>
        <p:txBody>
          <a:bodyPr>
            <a:normAutofit fontScale="90000"/>
          </a:bodyPr>
          <a:lstStyle/>
          <a:p>
            <a:br>
              <a:rPr lang="fi-FI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</a:br>
            <a:r>
              <a:rPr lang="fi-FI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Kuusankosken toimipiste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838267" y="2293766"/>
            <a:ext cx="8345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Laaja opintojaksotarjonta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Soveltavia opintojaksoja esim. retkeily- ja lehtiopintojaksot sekä monia liikuntaopintojaksoja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Kivat tilat viettää välitunteja ja hyppytunteja!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Aktiivinen opiskelijakunta, tutorit ja liikuntatutorit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Keskeinen sijainti --&gt; bussiyhteydet, kauppa, kirjasto sekä urheilupaikat todella lähellä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Logistiikka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Kansainvälisyys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4DCB751-87DE-5848-4693-FDF6A87C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05590"/>
            <a:ext cx="2052906" cy="125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37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C84C625-C783-49C3-980F-872D8600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3773" r="22932" b="5170"/>
          <a:stretch/>
        </p:blipFill>
        <p:spPr>
          <a:xfrm rot="20715926">
            <a:off x="6441414" y="1215638"/>
            <a:ext cx="5591776" cy="6827729"/>
          </a:xfrm>
          <a:prstGeom prst="rect">
            <a:avLst/>
          </a:pr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05351" y="30487"/>
            <a:ext cx="1706519" cy="211722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13" y="616794"/>
            <a:ext cx="9936480" cy="1325563"/>
          </a:xfrm>
        </p:spPr>
        <p:txBody>
          <a:bodyPr>
            <a:noAutofit/>
          </a:bodyPr>
          <a:lstStyle/>
          <a:p>
            <a:r>
              <a:rPr lang="fi-FI"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Lukio-opintoihin hakeutuminen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265496" y="2147841"/>
            <a:ext cx="100989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Lukuaineiden keskiarvo (muut paitsi taito- ja taideaineet)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Urheilulinja: lukuaineiden + pakollisen liikunnan keskiarvo (</a:t>
            </a:r>
            <a:r>
              <a:rPr lang="fi-FI" sz="3200" dirty="0" err="1"/>
              <a:t>max</a:t>
            </a:r>
            <a:r>
              <a:rPr lang="fi-FI" sz="3200" dirty="0"/>
              <a:t>. 10 p.) sekä urheilijapisteet (</a:t>
            </a:r>
            <a:r>
              <a:rPr lang="fi-FI" sz="3200" dirty="0" err="1"/>
              <a:t>max</a:t>
            </a:r>
            <a:r>
              <a:rPr lang="fi-FI" sz="3200" dirty="0"/>
              <a:t> 10 p.)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1.hakutoiveena olevaan lukioon ainevalintakortti täytetään sähköisesti yhteishaun yhteydessä koululla</a:t>
            </a:r>
          </a:p>
          <a:p>
            <a:pPr marL="914400" lvl="1" indent="-457200">
              <a:buFont typeface="Wingdings" panose="05000000000000000000" pitchFamily="2" charset="2"/>
              <a:buChar char="à"/>
            </a:pPr>
            <a:r>
              <a:rPr lang="fi-FI" sz="3200" dirty="0">
                <a:sym typeface="Wingdings" panose="05000000000000000000" pitchFamily="2" charset="2"/>
              </a:rPr>
              <a:t>alustavat valinnat, esim. pitkä tai lyhyt matematiikka ja kielet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ym typeface="Wingdings" panose="05000000000000000000" pitchFamily="2" charset="2"/>
              </a:rPr>
              <a:t>Urheilulinjalle hakeville urheilijan lisäkysymykset</a:t>
            </a:r>
          </a:p>
        </p:txBody>
      </p:sp>
    </p:spTree>
    <p:extLst>
      <p:ext uri="{BB962C8B-B14F-4D97-AF65-F5344CB8AC3E}">
        <p14:creationId xmlns:p14="http://schemas.microsoft.com/office/powerpoint/2010/main" val="21661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376E0-F59A-36B6-C0E3-AC746AB03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5DAC226-0691-AC4E-A0A9-C9ABF3B04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3773" r="22932" b="5170"/>
          <a:stretch/>
        </p:blipFill>
        <p:spPr>
          <a:xfrm rot="20715926">
            <a:off x="6441414" y="1215638"/>
            <a:ext cx="5591776" cy="6827729"/>
          </a:xfrm>
          <a:prstGeom prst="rect">
            <a:avLst/>
          </a:pr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480EA52-DE82-F950-2016-BD37894FC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05351" y="30487"/>
            <a:ext cx="1706519" cy="211722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054E4C3-0B88-F41A-6BBA-71345D9F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13" y="616794"/>
            <a:ext cx="9936480" cy="1325563"/>
          </a:xfrm>
        </p:spPr>
        <p:txBody>
          <a:bodyPr>
            <a:noAutofit/>
          </a:bodyPr>
          <a:lstStyle/>
          <a:p>
            <a:r>
              <a:rPr lang="fi-FI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Lukioiden vuoden 2025 keskiarvorajat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441FCE8-3C1C-B0F9-197F-751D8CC6D082}"/>
              </a:ext>
            </a:extLst>
          </p:cNvPr>
          <p:cNvSpPr txBox="1"/>
          <p:nvPr/>
        </p:nvSpPr>
        <p:spPr>
          <a:xfrm>
            <a:off x="964734" y="2416029"/>
            <a:ext cx="9823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Kouvolan toimipiste</a:t>
            </a:r>
            <a:r>
              <a:rPr lang="fi-FI" sz="2400" dirty="0"/>
              <a:t>: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Yleislinja 7,83</a:t>
            </a:r>
          </a:p>
          <a:p>
            <a:r>
              <a:rPr lang="fi-FI" sz="2400" dirty="0" err="1"/>
              <a:t>Studies</a:t>
            </a:r>
            <a:r>
              <a:rPr lang="fi-FI" sz="2400" dirty="0"/>
              <a:t> in English –linja 8,18</a:t>
            </a:r>
          </a:p>
          <a:p>
            <a:r>
              <a:rPr lang="fi-FI" sz="2400" dirty="0"/>
              <a:t>Urheilulinja 12,83 pistettä</a:t>
            </a:r>
          </a:p>
          <a:p>
            <a:endParaRPr lang="fi-FI" sz="2400" dirty="0"/>
          </a:p>
          <a:p>
            <a:r>
              <a:rPr lang="fi-FI" sz="2400" b="1" dirty="0"/>
              <a:t>Kuusankosken toimipiste</a:t>
            </a:r>
            <a:r>
              <a:rPr lang="fi-FI" sz="2400" dirty="0"/>
              <a:t>:</a:t>
            </a:r>
          </a:p>
          <a:p>
            <a:endParaRPr lang="fi-FI" sz="2400" dirty="0"/>
          </a:p>
          <a:p>
            <a:r>
              <a:rPr lang="fi-FI" sz="2400" dirty="0"/>
              <a:t>Yleislinja 6,50</a:t>
            </a:r>
          </a:p>
        </p:txBody>
      </p:sp>
    </p:spTree>
    <p:extLst>
      <p:ext uri="{BB962C8B-B14F-4D97-AF65-F5344CB8AC3E}">
        <p14:creationId xmlns:p14="http://schemas.microsoft.com/office/powerpoint/2010/main" val="147603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82EE9-9487-E88F-24A7-3A28400A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362DF59-5513-802E-07BC-7613CE1ED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3773" r="22932" b="5170"/>
          <a:stretch/>
        </p:blipFill>
        <p:spPr>
          <a:xfrm rot="20715926">
            <a:off x="6441414" y="1215638"/>
            <a:ext cx="5591776" cy="6827729"/>
          </a:xfrm>
          <a:prstGeom prst="rect">
            <a:avLst/>
          </a:pr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2E0BD9B-8650-8E75-1B08-A6F401626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05351" y="30487"/>
            <a:ext cx="1706519" cy="211722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FDF1FEF-ACA9-E9E3-9748-CF9113F9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13" y="616794"/>
            <a:ext cx="9936480" cy="1325563"/>
          </a:xfrm>
        </p:spPr>
        <p:txBody>
          <a:bodyPr>
            <a:noAutofit/>
          </a:bodyPr>
          <a:lstStyle/>
          <a:p>
            <a:r>
              <a:rPr lang="fi-FI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Kouvolan Urheiluakatemia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CF98DD1-F19B-68AE-D375-E3D177E06CDC}"/>
              </a:ext>
            </a:extLst>
          </p:cNvPr>
          <p:cNvSpPr txBox="1"/>
          <p:nvPr/>
        </p:nvSpPr>
        <p:spPr>
          <a:xfrm>
            <a:off x="964734" y="2416029"/>
            <a:ext cx="9823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Mahdollistaa urheilijalle harjoittelun osin koulupäivän aikana</a:t>
            </a:r>
          </a:p>
          <a:p>
            <a:r>
              <a:rPr lang="fi-FI" sz="2000" dirty="0">
                <a:sym typeface="Wingdings" panose="05000000000000000000" pitchFamily="2" charset="2"/>
              </a:rPr>
              <a:t>	 urheilun ja opiskelun yhteensovittaminen</a:t>
            </a:r>
          </a:p>
          <a:p>
            <a:r>
              <a:rPr lang="fi-FI" sz="2000" dirty="0">
                <a:sym typeface="Wingdings" panose="05000000000000000000" pitchFamily="2" charset="2"/>
              </a:rPr>
              <a:t>	 tiistaisin ja torstaisin aamulla</a:t>
            </a:r>
          </a:p>
          <a:p>
            <a:endParaRPr lang="fi-FI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 Urheilijamaksu 250 € / vuosi sisältää muun muassa:</a:t>
            </a:r>
          </a:p>
          <a:p>
            <a:r>
              <a:rPr lang="fi-FI" sz="2000" dirty="0"/>
              <a:t>	- Lukuvuoden akatemiavalmennuksen</a:t>
            </a:r>
          </a:p>
          <a:p>
            <a:r>
              <a:rPr lang="fi-FI" sz="2000" dirty="0"/>
              <a:t>	- T-paidan (jaetaan aloitustilaisuudessa)</a:t>
            </a:r>
          </a:p>
          <a:p>
            <a:r>
              <a:rPr lang="fi-FI" sz="2000" dirty="0"/>
              <a:t>	- Lajien suorituspaikat ja tilat maksuttomia</a:t>
            </a:r>
          </a:p>
          <a:p>
            <a:r>
              <a:rPr lang="fi-FI" sz="2000" dirty="0"/>
              <a:t>	- </a:t>
            </a:r>
            <a:r>
              <a:rPr lang="fi-FI" sz="2000" dirty="0" err="1"/>
              <a:t>Fysios</a:t>
            </a:r>
            <a:r>
              <a:rPr lang="fi-FI" sz="2000" dirty="0"/>
              <a:t> Aktiivin maksuttoman kuntosalin ja uimahalliedun koko vuodeksi</a:t>
            </a:r>
          </a:p>
          <a:p>
            <a:r>
              <a:rPr lang="fi-FI" sz="2000" dirty="0"/>
              <a:t>	- Urheilijan aamut maaliskuussa ja marraskuussa</a:t>
            </a:r>
          </a:p>
          <a:p>
            <a:r>
              <a:rPr lang="fi-FI" sz="2000" dirty="0"/>
              <a:t>	- </a:t>
            </a:r>
            <a:r>
              <a:rPr lang="fi-FI" sz="2000" dirty="0" err="1"/>
              <a:t>Inbody</a:t>
            </a:r>
            <a:r>
              <a:rPr lang="fi-FI" sz="2000" dirty="0"/>
              <a:t> 270 kehonkoostumusmittaus 2 kertaa vuodessa. (vapaaehtoinen)</a:t>
            </a:r>
          </a:p>
          <a:p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Urheiluakatemia toimii kaikissa Kouvolan toisen asteen oppilaitoksissa 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035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99063" y="-54665"/>
            <a:ext cx="1654267" cy="2052394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707" y="473103"/>
            <a:ext cx="5586549" cy="1325563"/>
          </a:xfrm>
        </p:spPr>
        <p:txBody>
          <a:bodyPr>
            <a:normAutofit/>
          </a:bodyPr>
          <a:lstStyle/>
          <a:p>
            <a:r>
              <a:rPr lang="fi-FI" sz="6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Yhteishaku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1532707" y="2227019"/>
            <a:ext cx="95285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altLang="fi-FI" sz="3200" dirty="0"/>
              <a:t>hakuaika 17.2. - 17.3.2026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3200" dirty="0">
                <a:ea typeface="+mn-lt"/>
                <a:cs typeface="+mn-lt"/>
              </a:rPr>
              <a:t>kaikki hakukohteet samanaikaisesti yhdellä               hakulomakkeella: </a:t>
            </a:r>
            <a:r>
              <a:rPr lang="fi-FI" altLang="fi-FI" sz="3200" dirty="0"/>
              <a:t>enintään 7 hakutoivetta </a:t>
            </a:r>
            <a:endParaRPr lang="fi-FI" altLang="fi-FI" sz="3200" dirty="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altLang="fi-FI" sz="3200" dirty="0"/>
              <a:t>yhteishaun tuloksena opiskelupaikka ylimmässä mahdollisessa hakutoiveessa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altLang="fi-FI" sz="3200" dirty="0"/>
              <a:t>hakutoiveet huomioidaan hakutoivejärjestyksessä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altLang="fi-FI" sz="3200" dirty="0"/>
              <a:t>opiskelijaksi ottamisessa käytetään perusopetuksen päättötodistusta (yhdeksännen luokan kevättodistus)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288174" y="1438379"/>
            <a:ext cx="407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altLang="fi-FI" sz="2800"/>
              <a:t>www. opintopolku.fi</a:t>
            </a:r>
          </a:p>
        </p:txBody>
      </p:sp>
    </p:spTree>
    <p:extLst>
      <p:ext uri="{BB962C8B-B14F-4D97-AF65-F5344CB8AC3E}">
        <p14:creationId xmlns:p14="http://schemas.microsoft.com/office/powerpoint/2010/main" val="345456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14782" y="-109574"/>
            <a:ext cx="1784897" cy="2214462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28" y="564543"/>
            <a:ext cx="7206343" cy="1325563"/>
          </a:xfrm>
        </p:spPr>
        <p:txBody>
          <a:bodyPr>
            <a:normAutofit/>
          </a:bodyPr>
          <a:lstStyle/>
          <a:p>
            <a:r>
              <a:rPr lang="fi-FI" sz="6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Illan aiheita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1807028" y="1890106"/>
            <a:ext cx="9649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sz="3600" dirty="0"/>
              <a:t>Koulutusjärjestelmä ja valmistautuminen yhteishakuun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sz="3600" dirty="0"/>
              <a:t>Ammatillinen koulutus (</a:t>
            </a:r>
            <a:r>
              <a:rPr lang="fi-FI" altLang="fi-FI" sz="3600" dirty="0" err="1"/>
              <a:t>Eduko</a:t>
            </a:r>
            <a:r>
              <a:rPr lang="fi-FI" altLang="fi-FI" sz="3600" dirty="0"/>
              <a:t> ja </a:t>
            </a:r>
            <a:r>
              <a:rPr lang="fi-FI" altLang="fi-FI" sz="3600" dirty="0" err="1"/>
              <a:t>Kiipula</a:t>
            </a:r>
            <a:r>
              <a:rPr lang="fi-FI" altLang="fi-FI" sz="3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sz="3600" dirty="0"/>
              <a:t>Lukio (Kouvolan yhteislyseo)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sz="3600" dirty="0"/>
              <a:t>Yhteishaku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sz="3600" dirty="0"/>
              <a:t>Aikatauluja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sz="3600" dirty="0"/>
              <a:t>Varasuunnitelmia</a:t>
            </a:r>
          </a:p>
        </p:txBody>
      </p:sp>
    </p:spTree>
    <p:extLst>
      <p:ext uri="{BB962C8B-B14F-4D97-AF65-F5344CB8AC3E}">
        <p14:creationId xmlns:p14="http://schemas.microsoft.com/office/powerpoint/2010/main" val="402067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83429" y="234582"/>
            <a:ext cx="1524345" cy="1891204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616794"/>
            <a:ext cx="10249989" cy="1325563"/>
          </a:xfrm>
        </p:spPr>
        <p:txBody>
          <a:bodyPr>
            <a:normAutofit/>
          </a:bodyPr>
          <a:lstStyle/>
          <a:p>
            <a:r>
              <a:rPr lang="fi-FI" sz="5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Yhteishaku meidän koulussa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1397446" y="1774577"/>
            <a:ext cx="102499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b="1" dirty="0"/>
              <a:t>Hakusuunnitelma</a:t>
            </a:r>
            <a:r>
              <a:rPr lang="fi-FI" sz="2800" dirty="0"/>
              <a:t> tehdään kotona ennen yhteishakua, 2 - 7 hakutoivetta. Huoltaja allekirjoittaa suunnitelman ja se palautetaan opolle </a:t>
            </a:r>
            <a:r>
              <a:rPr lang="fi-FI" sz="2800" b="1" dirty="0"/>
              <a:t>to 12.2. mennessä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Yhteishaku tehdään koulussa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Vahva tunnistautuminen tai henkilötunnus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Haku tehdään hakusuunnitelman mukaisesti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Kun sähköinen haku on tehty, vahvistusviesti hausta menee oppilaan sekä huoltajan sähköpostiin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800" dirty="0" err="1"/>
              <a:t>Huom</a:t>
            </a:r>
            <a:r>
              <a:rPr lang="fi-FI" sz="2800" dirty="0"/>
              <a:t>! Nuorella oltava sähköpostiosoite, joka on voimassa vähintään 31.8. asti (muu kuin koulun sähköpostiosoite)</a:t>
            </a:r>
          </a:p>
          <a:p>
            <a:pPr>
              <a:defRPr/>
            </a:pPr>
            <a:endParaRPr lang="fi-F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3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C84C625-C783-49C3-980F-872D8600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3773" r="22932" b="5170"/>
          <a:stretch/>
        </p:blipFill>
        <p:spPr>
          <a:xfrm rot="20715926">
            <a:off x="6963928" y="1215639"/>
            <a:ext cx="5591776" cy="6827729"/>
          </a:xfrm>
          <a:prstGeom prst="rect">
            <a:avLst/>
          </a:pr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95920" y="118295"/>
            <a:ext cx="1628142" cy="2019982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616794"/>
            <a:ext cx="9672415" cy="1325563"/>
          </a:xfrm>
        </p:spPr>
        <p:txBody>
          <a:bodyPr>
            <a:normAutofit fontScale="90000"/>
          </a:bodyPr>
          <a:lstStyle/>
          <a:p>
            <a:r>
              <a:rPr lang="fi-FI" sz="6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Muutokset hakemukseen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1588193" y="2244937"/>
            <a:ext cx="7634287" cy="3819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3200" dirty="0"/>
              <a:t>Hakutoiveita voi muuttaa ainoastaan hakuajan sisällä, hakija itse </a:t>
            </a:r>
            <a:r>
              <a:rPr lang="fi-FI" sz="3200" b="1" dirty="0"/>
              <a:t>oman sähköpostin</a:t>
            </a:r>
            <a:r>
              <a:rPr lang="fi-FI" sz="3200" dirty="0"/>
              <a:t> kautta tai Oma opintopolku -palvelussa (ei opo eikä huoltaja)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3200" dirty="0"/>
          </a:p>
          <a:p>
            <a:pPr>
              <a:defRPr/>
            </a:pPr>
            <a:r>
              <a:rPr lang="fi-FI" sz="3200" dirty="0"/>
              <a:t>Opo voi korjata tarvittaessa hakijan henkilötietoja, osoitteita ja puhelinnumeroita</a:t>
            </a:r>
          </a:p>
        </p:txBody>
      </p:sp>
    </p:spTree>
    <p:extLst>
      <p:ext uri="{BB962C8B-B14F-4D97-AF65-F5344CB8AC3E}">
        <p14:creationId xmlns:p14="http://schemas.microsoft.com/office/powerpoint/2010/main" val="931735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57792" y="251167"/>
            <a:ext cx="1419842" cy="176155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823" y="516300"/>
            <a:ext cx="5939246" cy="1325563"/>
          </a:xfrm>
        </p:spPr>
        <p:txBody>
          <a:bodyPr>
            <a:normAutofit/>
          </a:bodyPr>
          <a:lstStyle/>
          <a:p>
            <a:r>
              <a:rPr lang="fi-FI" sz="6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Aikatauluja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585627" y="1677646"/>
            <a:ext cx="11363218" cy="501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b="1" dirty="0">
                <a:solidFill>
                  <a:srgbClr val="7030A0"/>
                </a:solidFill>
              </a:rPr>
              <a:t>Urheiluakatemian haku</a:t>
            </a:r>
            <a:r>
              <a:rPr lang="fi-FI" dirty="0"/>
              <a:t> yhteishaun kanssa samaan aikaan erillisellä lomakkeella.</a:t>
            </a:r>
          </a:p>
          <a:p>
            <a:pPr>
              <a:defRPr/>
            </a:pPr>
            <a:r>
              <a:rPr lang="fi-FI" dirty="0"/>
              <a:t>Mahdolliset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b="1" dirty="0">
                <a:solidFill>
                  <a:srgbClr val="7030A0"/>
                </a:solidFill>
              </a:rPr>
              <a:t>pääsy- ja soveltuvuuskokeet </a:t>
            </a:r>
            <a:r>
              <a:rPr lang="fi-FI" dirty="0"/>
              <a:t>huhti-toukokuussa. </a:t>
            </a:r>
            <a:r>
              <a:rPr lang="fi-FI" altLang="fi-FI" dirty="0"/>
              <a:t>Jos hakija ei osallistu valintakokeeseen, </a:t>
            </a:r>
            <a:r>
              <a:rPr lang="fi-FI" altLang="fi-FI" dirty="0">
                <a:sym typeface="Wingdings" panose="05000000000000000000" pitchFamily="2" charset="2"/>
              </a:rPr>
              <a:t>ei voi tulla valituksi ko. koulutukseen!</a:t>
            </a:r>
            <a:endParaRPr lang="fi-FI" dirty="0"/>
          </a:p>
          <a:p>
            <a:pPr>
              <a:defRPr/>
            </a:pPr>
            <a:r>
              <a:rPr lang="fi-FI" b="1" dirty="0">
                <a:solidFill>
                  <a:srgbClr val="7030A0"/>
                </a:solidFill>
              </a:rPr>
              <a:t>Tieto opiskelupaikasta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/>
              <a:t>opiskelijoille aikaisintaan 11.6.2026 (opot koululla 11.-12.6.)</a:t>
            </a:r>
          </a:p>
          <a:p>
            <a:pPr>
              <a:defRPr/>
            </a:pPr>
            <a:r>
              <a:rPr lang="fi-FI" dirty="0"/>
              <a:t>Sähköinen tuloskirje nuoren omaan sähköpostiin. Lisäksi nuoren sähköpostiin tulee viesti, jossa linkki paikan vastaanottamiseen. Huoltaja näkee tiedon Valpas-palvelussa (opintopolku.fi).</a:t>
            </a:r>
          </a:p>
          <a:p>
            <a:pPr>
              <a:defRPr/>
            </a:pPr>
            <a:r>
              <a:rPr lang="fi-FI" b="1" dirty="0">
                <a:solidFill>
                  <a:srgbClr val="7030A0"/>
                </a:solidFill>
              </a:rPr>
              <a:t>Opiskelupaikan vastaanottaminen sähköisesti ja ilmoittautuminen läsnäolevaksi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dirty="0"/>
              <a:t>oppilaitoksen ohjeen mukaan 25.6.2026 mennessä</a:t>
            </a: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088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77443" y="-4067"/>
            <a:ext cx="1474598" cy="1829484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600" y="410293"/>
            <a:ext cx="10393681" cy="1325563"/>
          </a:xfrm>
        </p:spPr>
        <p:txBody>
          <a:bodyPr>
            <a:noAutofit/>
          </a:bodyPr>
          <a:lstStyle/>
          <a:p>
            <a:r>
              <a:rPr lang="fi-FI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Entä jos jää ilman opiskelupaikkaa?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137888" y="1647974"/>
            <a:ext cx="105813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/>
              <a:t>TUVA-koulutus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/>
              <a:t>Ammatillisen koulutuksen jatkuva haku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/>
              <a:t>Kouvolan iltalukio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/>
              <a:t>Kansanopistot esim. Valkealan opisto</a:t>
            </a:r>
          </a:p>
          <a:p>
            <a:pPr lvl="2"/>
            <a:r>
              <a:rPr lang="fi-FI" sz="3200"/>
              <a:t>Opistovuosi oppivelvollisille: S</a:t>
            </a:r>
            <a:r>
              <a:rPr lang="fi-FI" sz="3200" b="0" i="0">
                <a:effectLst/>
              </a:rPr>
              <a:t>uunnattu 16-17-vuotiaille nuorille, jotka tarvitsevat aikaa ammatinvalinnan pohdinnan, elämänhallintataitojen, arjentaitojen tai itsenäistymisen harjoittelemiseen.  </a:t>
            </a:r>
            <a:endParaRPr lang="fi-FI" sz="3600"/>
          </a:p>
        </p:txBody>
      </p:sp>
    </p:spTree>
    <p:extLst>
      <p:ext uri="{BB962C8B-B14F-4D97-AF65-F5344CB8AC3E}">
        <p14:creationId xmlns:p14="http://schemas.microsoft.com/office/powerpoint/2010/main" val="3669043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88902" y="124606"/>
            <a:ext cx="1569821" cy="1947625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16794"/>
            <a:ext cx="4419600" cy="1325563"/>
          </a:xfrm>
        </p:spPr>
        <p:txBody>
          <a:bodyPr>
            <a:normAutofit/>
          </a:bodyPr>
          <a:lstStyle/>
          <a:p>
            <a:r>
              <a:rPr lang="fi-FI" sz="6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TUVA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1676400" y="1539122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Tutkintokoulutukseen valmentava koulutus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83470" y="2453833"/>
            <a:ext cx="5181600" cy="338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>
                <a:latin typeface="Elephant" panose="02020904090505020303" pitchFamily="18" charset="0"/>
              </a:rPr>
              <a:t>Kenelle?</a:t>
            </a:r>
          </a:p>
          <a:p>
            <a:pPr>
              <a:defRPr/>
            </a:pPr>
            <a:r>
              <a:rPr lang="fi-FI"/>
              <a:t>Jos on vain yksi </a:t>
            </a:r>
            <a:r>
              <a:rPr lang="fi-FI" b="1"/>
              <a:t>todellinen</a:t>
            </a:r>
            <a:r>
              <a:rPr lang="fi-FI"/>
              <a:t> toive</a:t>
            </a:r>
          </a:p>
          <a:p>
            <a:pPr>
              <a:defRPr/>
            </a:pPr>
            <a:r>
              <a:rPr lang="fi-FI"/>
              <a:t>Jos ei vielä tiedä…</a:t>
            </a:r>
          </a:p>
          <a:p>
            <a:pPr>
              <a:defRPr/>
            </a:pPr>
            <a:r>
              <a:rPr lang="fi-FI"/>
              <a:t>Jos oma toive arvosanojen takia karkaa</a:t>
            </a:r>
          </a:p>
          <a:p>
            <a:pPr>
              <a:defRPr/>
            </a:pPr>
            <a:r>
              <a:rPr lang="fi-FI"/>
              <a:t>Arjen- tai oppimisen toiminnoissa on puutteita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/>
          </a:p>
        </p:txBody>
      </p:sp>
      <p:sp>
        <p:nvSpPr>
          <p:cNvPr id="8" name="Sisällön paikkamerkki 3"/>
          <p:cNvSpPr txBox="1">
            <a:spLocks noChangeArrowheads="1"/>
          </p:cNvSpPr>
          <p:nvPr/>
        </p:nvSpPr>
        <p:spPr>
          <a:xfrm>
            <a:off x="6368143" y="2857591"/>
            <a:ext cx="557130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fi-FI"/>
              <a:t>Oppilaan ei tarvitse tietää mitä </a:t>
            </a:r>
            <a:r>
              <a:rPr lang="fi-FI" altLang="fi-FI" err="1"/>
              <a:t>TUVA:lla</a:t>
            </a:r>
            <a:r>
              <a:rPr lang="fi-FI" altLang="fi-FI"/>
              <a:t> haluaa opiskella </a:t>
            </a:r>
            <a:r>
              <a:rPr lang="fi-FI" altLang="fi-FI">
                <a:sym typeface="Wingdings" panose="05000000000000000000" pitchFamily="2" charset="2"/>
              </a:rPr>
              <a:t> </a:t>
            </a:r>
            <a:r>
              <a:rPr lang="fi-FI" altLang="fi-FI"/>
              <a:t>henkilökohtainen opiskelusuunnitelma</a:t>
            </a:r>
          </a:p>
          <a:p>
            <a:r>
              <a:rPr lang="fi-FI" altLang="fi-FI"/>
              <a:t>Voi laittaa viimeiseksi hakutoiveeksi, jos keskiarvo on alhainen</a:t>
            </a:r>
          </a:p>
        </p:txBody>
      </p:sp>
    </p:spTree>
    <p:extLst>
      <p:ext uri="{BB962C8B-B14F-4D97-AF65-F5344CB8AC3E}">
        <p14:creationId xmlns:p14="http://schemas.microsoft.com/office/powerpoint/2010/main" val="378871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88902" y="124606"/>
            <a:ext cx="1569821" cy="1947625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642" y="616794"/>
            <a:ext cx="4419600" cy="1325563"/>
          </a:xfrm>
        </p:spPr>
        <p:txBody>
          <a:bodyPr>
            <a:normAutofit fontScale="90000"/>
          </a:bodyPr>
          <a:lstStyle/>
          <a:p>
            <a:r>
              <a:rPr lang="fi-FI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TULOSSA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973812" y="2245644"/>
            <a:ext cx="10952250" cy="3644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3900" dirty="0"/>
              <a:t>Urheilulinjan ja </a:t>
            </a:r>
            <a:r>
              <a:rPr lang="fi-FI" sz="3900" dirty="0" err="1"/>
              <a:t>Studies</a:t>
            </a:r>
            <a:r>
              <a:rPr lang="fi-FI" sz="3900" dirty="0"/>
              <a:t> in English -linjan esittelyilta ke 26.11.2026 klo 18 Yhteislyseon Kouvolan toimipisteellä</a:t>
            </a:r>
          </a:p>
          <a:p>
            <a:pPr marL="0" indent="0">
              <a:buNone/>
              <a:defRPr/>
            </a:pPr>
            <a:endParaRPr lang="fi-FI" sz="3900" dirty="0"/>
          </a:p>
          <a:p>
            <a:pPr>
              <a:defRPr/>
            </a:pPr>
            <a:r>
              <a:rPr lang="fi-FI" sz="3900" dirty="0"/>
              <a:t>Lukion yleiset esittelyillat:</a:t>
            </a:r>
          </a:p>
          <a:p>
            <a:pPr marL="0" indent="0">
              <a:buNone/>
              <a:defRPr/>
            </a:pPr>
            <a:r>
              <a:rPr lang="fi-FI" sz="3900" dirty="0"/>
              <a:t>	Kuusankosken lukio ti 13.1.2026 klo 18</a:t>
            </a:r>
            <a:br>
              <a:rPr lang="fi-FI" sz="3900" dirty="0"/>
            </a:br>
            <a:r>
              <a:rPr lang="fi-FI" sz="3900" dirty="0"/>
              <a:t>	Kouvolan yhteislyseo ke 14.1.2026 klo 18</a:t>
            </a:r>
          </a:p>
          <a:p>
            <a:pPr marL="0" indent="0">
              <a:buNone/>
              <a:defRPr/>
            </a:pPr>
            <a:endParaRPr lang="fi-FI" sz="3900" dirty="0"/>
          </a:p>
          <a:p>
            <a:pPr>
              <a:defRPr/>
            </a:pPr>
            <a:r>
              <a:rPr lang="fi-FI" sz="3900" dirty="0"/>
              <a:t>Ysiluokkalaisten alakohtaiset tutustumiset </a:t>
            </a:r>
            <a:r>
              <a:rPr lang="fi-FI" sz="3900" dirty="0" err="1"/>
              <a:t>Edukolla</a:t>
            </a:r>
            <a:endParaRPr lang="fi-FI" sz="3900" dirty="0"/>
          </a:p>
          <a:p>
            <a:pPr lvl="1">
              <a:defRPr/>
            </a:pPr>
            <a:r>
              <a:rPr lang="fi-FI" sz="3500" dirty="0"/>
              <a:t>Tiedote Wilmassa</a:t>
            </a:r>
          </a:p>
          <a:p>
            <a:pPr marL="0" indent="0">
              <a:buNone/>
              <a:defRPr/>
            </a:pPr>
            <a:endParaRPr lang="fi-FI" sz="3900" dirty="0"/>
          </a:p>
          <a:p>
            <a:pPr>
              <a:defRPr/>
            </a:pPr>
            <a:r>
              <a:rPr lang="fi-FI" sz="3900" dirty="0"/>
              <a:t>Oppilaille lukiotutustumisia koulupäivien aikana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60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42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C528EE4-5965-4ADD-A032-9B2700032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/>
          <a:stretch/>
        </p:blipFill>
        <p:spPr>
          <a:xfrm>
            <a:off x="343022" y="1569209"/>
            <a:ext cx="5291666" cy="515649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F72B6E3-C221-4476-AC28-0CA38DBD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53" y="2171027"/>
            <a:ext cx="5291667" cy="3743854"/>
          </a:xfrm>
          <a:prstGeom prst="rect">
            <a:avLst/>
          </a:prstGeom>
        </p:spPr>
      </p:pic>
      <p:sp>
        <p:nvSpPr>
          <p:cNvPr id="4" name="Otsikko 2"/>
          <p:cNvSpPr txBox="1">
            <a:spLocks noChangeArrowheads="1"/>
          </p:cNvSpPr>
          <p:nvPr/>
        </p:nvSpPr>
        <p:spPr>
          <a:xfrm>
            <a:off x="969794" y="475464"/>
            <a:ext cx="10617926" cy="16334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altLang="fi-FI"/>
              <a:t>Kiitoksia mielenkiinnostanne ja ajastanne.</a:t>
            </a:r>
          </a:p>
          <a:p>
            <a:pPr>
              <a:defRPr/>
            </a:pPr>
            <a:endParaRPr lang="fi-FI" altLang="fi-FI" sz="2000">
              <a:latin typeface="+mn-lt"/>
            </a:endParaRPr>
          </a:p>
          <a:p>
            <a:pPr>
              <a:defRPr/>
            </a:pPr>
            <a:r>
              <a:rPr lang="fi-FI" altLang="fi-FI">
                <a:latin typeface="+mn-lt"/>
              </a:rPr>
              <a:t> 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239153" y="6079373"/>
            <a:ext cx="395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Diapohjat: Elmeri Toivonen, Tiina Leino, </a:t>
            </a:r>
            <a:br>
              <a:rPr lang="fi-FI"/>
            </a:br>
            <a:r>
              <a:rPr lang="fi-FI"/>
              <a:t>Susanna Leino ja Kapris Peltola</a:t>
            </a:r>
          </a:p>
        </p:txBody>
      </p:sp>
    </p:spTree>
    <p:extLst>
      <p:ext uri="{BB962C8B-B14F-4D97-AF65-F5344CB8AC3E}">
        <p14:creationId xmlns:p14="http://schemas.microsoft.com/office/powerpoint/2010/main" val="186512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14782" y="-109574"/>
            <a:ext cx="1784897" cy="2214462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564543"/>
            <a:ext cx="10382250" cy="1325563"/>
          </a:xfrm>
        </p:spPr>
        <p:txBody>
          <a:bodyPr>
            <a:normAutofit fontScale="90000"/>
          </a:bodyPr>
          <a:lstStyle/>
          <a:p>
            <a:r>
              <a:rPr lang="fi-FI" sz="6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Huomioitavaa pohdinnassa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1635850" y="2220442"/>
            <a:ext cx="96490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altLang="fi-FI" sz="4000" dirty="0"/>
              <a:t>EI: </a:t>
            </a:r>
          </a:p>
          <a:p>
            <a:pPr>
              <a:defRPr/>
            </a:pPr>
            <a:r>
              <a:rPr lang="fi-FI" altLang="fi-FI" sz="4000" dirty="0"/>
              <a:t>Mikä minusta tulee isona?</a:t>
            </a:r>
          </a:p>
          <a:p>
            <a:pPr>
              <a:defRPr/>
            </a:pPr>
            <a:endParaRPr lang="fi-FI" altLang="fi-FI" sz="4000" dirty="0"/>
          </a:p>
          <a:p>
            <a:pPr>
              <a:defRPr/>
            </a:pPr>
            <a:r>
              <a:rPr lang="fi-FI" altLang="fi-FI" sz="4000" dirty="0"/>
              <a:t>VAAN:</a:t>
            </a:r>
          </a:p>
          <a:p>
            <a:pPr>
              <a:defRPr/>
            </a:pPr>
            <a:r>
              <a:rPr lang="fi-FI" altLang="fi-FI" sz="4000" dirty="0"/>
              <a:t>Mitä haluat tehdä seuraavaksi?</a:t>
            </a:r>
            <a:endParaRPr lang="fi-FI" altLang="fi-FI" sz="3600" dirty="0"/>
          </a:p>
        </p:txBody>
      </p:sp>
    </p:spTree>
    <p:extLst>
      <p:ext uri="{BB962C8B-B14F-4D97-AF65-F5344CB8AC3E}">
        <p14:creationId xmlns:p14="http://schemas.microsoft.com/office/powerpoint/2010/main" val="16850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400851" y="3081990"/>
            <a:ext cx="5405716" cy="1325563"/>
          </a:xfrm>
        </p:spPr>
        <p:txBody>
          <a:bodyPr>
            <a:normAutofit/>
          </a:bodyPr>
          <a:lstStyle/>
          <a:p>
            <a:r>
              <a:rPr lang="fi-FI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Koulutusjärjestelmä</a:t>
            </a:r>
          </a:p>
        </p:txBody>
      </p:sp>
      <p:sp>
        <p:nvSpPr>
          <p:cNvPr id="8" name="Suorakulmio 7"/>
          <p:cNvSpPr/>
          <p:nvPr/>
        </p:nvSpPr>
        <p:spPr>
          <a:xfrm>
            <a:off x="2873829" y="4815925"/>
            <a:ext cx="5643154" cy="1907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Perusopetus</a:t>
            </a:r>
          </a:p>
        </p:txBody>
      </p:sp>
      <p:sp>
        <p:nvSpPr>
          <p:cNvPr id="9" name="Suorakulmio 8"/>
          <p:cNvSpPr/>
          <p:nvPr/>
        </p:nvSpPr>
        <p:spPr>
          <a:xfrm>
            <a:off x="2873830" y="4167050"/>
            <a:ext cx="5643153" cy="374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TUVA = Tutkintoon valmentava koulutus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2873829" y="3165604"/>
            <a:ext cx="2455816" cy="7184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Ylioppilastutkinnot</a:t>
            </a:r>
          </a:p>
          <a:p>
            <a:pPr algn="ctr"/>
            <a:r>
              <a:rPr lang="fi-FI"/>
              <a:t>LUKIOT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5695406" y="3174273"/>
            <a:ext cx="2825280" cy="7184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/>
              <a:t>Ammatilliset perustutkinnot</a:t>
            </a:r>
          </a:p>
          <a:p>
            <a:pPr algn="ctr"/>
            <a:r>
              <a:rPr lang="fi-FI" sz="1600"/>
              <a:t>AMMATILLISET OPPILAITOKSIET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2873829" y="1632851"/>
            <a:ext cx="2455816" cy="6008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Alemmat korkeakoulututkinnot</a:t>
            </a:r>
          </a:p>
          <a:p>
            <a:pPr algn="ctr"/>
            <a:r>
              <a:rPr lang="fi-FI" sz="1400">
                <a:solidFill>
                  <a:schemeClr val="tx1"/>
                </a:solidFill>
              </a:rPr>
              <a:t>Yliopistot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2873829" y="837655"/>
            <a:ext cx="2455816" cy="6008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Ylemmät korkeakoulututkinnot</a:t>
            </a:r>
          </a:p>
          <a:p>
            <a:pPr algn="ctr"/>
            <a:r>
              <a:rPr lang="fi-FI" sz="1400">
                <a:solidFill>
                  <a:schemeClr val="tx1"/>
                </a:solidFill>
              </a:rPr>
              <a:t>Yliopistot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2873829" y="79934"/>
            <a:ext cx="2455816" cy="6008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Tohtorin tutkinnot</a:t>
            </a:r>
          </a:p>
          <a:p>
            <a:pPr algn="ctr"/>
            <a:r>
              <a:rPr lang="fi-FI" sz="1200">
                <a:solidFill>
                  <a:schemeClr val="tx1"/>
                </a:solidFill>
              </a:rPr>
              <a:t>Lisensiaatin tutkinnot</a:t>
            </a:r>
          </a:p>
          <a:p>
            <a:pPr algn="ctr"/>
            <a:r>
              <a:rPr lang="fi-FI" sz="1200">
                <a:solidFill>
                  <a:schemeClr val="tx1"/>
                </a:solidFill>
              </a:rPr>
              <a:t>Yliopisto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6061167" y="1632852"/>
            <a:ext cx="2455816" cy="6008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Ammattikorkeakoulututkinnot</a:t>
            </a:r>
          </a:p>
          <a:p>
            <a:pPr algn="ctr"/>
            <a:r>
              <a:rPr lang="fi-FI" sz="1400">
                <a:solidFill>
                  <a:schemeClr val="tx1"/>
                </a:solidFill>
              </a:rPr>
              <a:t>Ammattikorkeakoulut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6061167" y="615580"/>
            <a:ext cx="2455816" cy="6008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Ylemmät ammattikorkeakoulututkinnot</a:t>
            </a:r>
          </a:p>
          <a:p>
            <a:pPr algn="ctr"/>
            <a:r>
              <a:rPr lang="fi-FI" sz="1200">
                <a:solidFill>
                  <a:schemeClr val="tx1"/>
                </a:solidFill>
              </a:rPr>
              <a:t>Ammattikorkeakoulut</a:t>
            </a:r>
          </a:p>
        </p:txBody>
      </p:sp>
      <p:sp>
        <p:nvSpPr>
          <p:cNvPr id="18" name="Suorakulmio 17"/>
          <p:cNvSpPr/>
          <p:nvPr/>
        </p:nvSpPr>
        <p:spPr>
          <a:xfrm rot="5400000">
            <a:off x="7278147" y="4700493"/>
            <a:ext cx="3548828" cy="4963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OPPIVELVOLLISUUS</a:t>
            </a:r>
          </a:p>
        </p:txBody>
      </p:sp>
      <p:cxnSp>
        <p:nvCxnSpPr>
          <p:cNvPr id="20" name="Suora nuoliyhdysviiva 19"/>
          <p:cNvCxnSpPr>
            <a:stCxn id="8" idx="0"/>
          </p:cNvCxnSpPr>
          <p:nvPr/>
        </p:nvCxnSpPr>
        <p:spPr>
          <a:xfrm flipH="1" flipV="1">
            <a:off x="5133703" y="3892730"/>
            <a:ext cx="561703" cy="9231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stCxn id="8" idx="0"/>
          </p:cNvCxnSpPr>
          <p:nvPr/>
        </p:nvCxnSpPr>
        <p:spPr>
          <a:xfrm flipV="1">
            <a:off x="5695406" y="3892729"/>
            <a:ext cx="600891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V="1">
            <a:off x="5120639" y="2233742"/>
            <a:ext cx="0" cy="931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/>
          <p:nvPr/>
        </p:nvCxnSpPr>
        <p:spPr>
          <a:xfrm flipV="1">
            <a:off x="6348546" y="2229410"/>
            <a:ext cx="1" cy="9318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nuoliyhdysviiva 43"/>
          <p:cNvCxnSpPr>
            <a:endCxn id="15" idx="1"/>
          </p:cNvCxnSpPr>
          <p:nvPr/>
        </p:nvCxnSpPr>
        <p:spPr>
          <a:xfrm flipV="1">
            <a:off x="5133703" y="1933298"/>
            <a:ext cx="927464" cy="1232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nuoliyhdysviiva 46"/>
          <p:cNvCxnSpPr/>
          <p:nvPr/>
        </p:nvCxnSpPr>
        <p:spPr>
          <a:xfrm flipH="1" flipV="1">
            <a:off x="5302156" y="1985554"/>
            <a:ext cx="954953" cy="12032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/>
          <p:nvPr/>
        </p:nvCxnSpPr>
        <p:spPr>
          <a:xfrm flipV="1">
            <a:off x="6348546" y="1216470"/>
            <a:ext cx="0" cy="416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iruutu 51"/>
          <p:cNvSpPr txBox="1"/>
          <p:nvPr/>
        </p:nvSpPr>
        <p:spPr>
          <a:xfrm>
            <a:off x="6453054" y="1294047"/>
            <a:ext cx="235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Työkokemus 2 vuotta</a:t>
            </a:r>
          </a:p>
        </p:txBody>
      </p:sp>
      <p:cxnSp>
        <p:nvCxnSpPr>
          <p:cNvPr id="54" name="Suora nuoliyhdysviiva 53"/>
          <p:cNvCxnSpPr>
            <a:stCxn id="12" idx="3"/>
          </p:cNvCxnSpPr>
          <p:nvPr/>
        </p:nvCxnSpPr>
        <p:spPr>
          <a:xfrm flipV="1">
            <a:off x="5329645" y="1214841"/>
            <a:ext cx="741319" cy="718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nuoliyhdysviiva 55"/>
          <p:cNvCxnSpPr>
            <a:stCxn id="15" idx="1"/>
          </p:cNvCxnSpPr>
          <p:nvPr/>
        </p:nvCxnSpPr>
        <p:spPr>
          <a:xfrm flipH="1" flipV="1">
            <a:off x="5347388" y="1255669"/>
            <a:ext cx="713779" cy="6776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nuoliyhdysviiva 59"/>
          <p:cNvCxnSpPr/>
          <p:nvPr/>
        </p:nvCxnSpPr>
        <p:spPr>
          <a:xfrm flipV="1">
            <a:off x="5133703" y="1424661"/>
            <a:ext cx="0" cy="194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nuoliyhdysviiva 61"/>
          <p:cNvCxnSpPr/>
          <p:nvPr/>
        </p:nvCxnSpPr>
        <p:spPr>
          <a:xfrm flipV="1">
            <a:off x="5120639" y="680825"/>
            <a:ext cx="0" cy="1568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/>
          <p:cNvCxnSpPr>
            <a:stCxn id="16" idx="1"/>
            <a:endCxn id="14" idx="3"/>
          </p:cNvCxnSpPr>
          <p:nvPr/>
        </p:nvCxnSpPr>
        <p:spPr>
          <a:xfrm flipH="1" flipV="1">
            <a:off x="5329645" y="380380"/>
            <a:ext cx="731522" cy="5356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uora nuoliyhdysviiva 77"/>
          <p:cNvCxnSpPr>
            <a:stCxn id="10" idx="3"/>
            <a:endCxn id="11" idx="1"/>
          </p:cNvCxnSpPr>
          <p:nvPr/>
        </p:nvCxnSpPr>
        <p:spPr>
          <a:xfrm>
            <a:off x="5329645" y="3524833"/>
            <a:ext cx="365761" cy="866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03984" y="-75051"/>
            <a:ext cx="1695153" cy="210312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3" y="570902"/>
            <a:ext cx="10171611" cy="1325563"/>
          </a:xfrm>
        </p:spPr>
        <p:txBody>
          <a:bodyPr>
            <a:noAutofit/>
          </a:bodyPr>
          <a:lstStyle/>
          <a:p>
            <a:r>
              <a:rPr lang="fi-FI"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Oppivelvollisuus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1676394" y="1443841"/>
            <a:ext cx="933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320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3200"/>
              <a:t>Oppivelvollisuus toisen asteen koulutuksessa siihen asti, kun tutkinto on suoritettu tai kun opiskelija täyttää 18 vuotta.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3200"/>
              <a:t>Oppivelvollisella on oikeus maksuttomaan koulutukseen sen vuoden loppuun, jolloin opiskelija täyttää 20 vuotta.</a:t>
            </a:r>
          </a:p>
          <a:p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30778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03984" y="-75051"/>
            <a:ext cx="1695153" cy="210312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5" y="498523"/>
            <a:ext cx="10171611" cy="1325563"/>
          </a:xfrm>
        </p:spPr>
        <p:txBody>
          <a:bodyPr>
            <a:noAutofit/>
          </a:bodyPr>
          <a:lstStyle/>
          <a:p>
            <a:r>
              <a:rPr lang="fi-FI"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Yhteishakuun valmistautuminen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1676395" y="2008881"/>
            <a:ext cx="9945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3200" dirty="0"/>
              <a:t>Ohjauskeskustelut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3200" dirty="0"/>
              <a:t>Tutustumiset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3200" dirty="0"/>
              <a:t>Demohaku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3200" dirty="0"/>
              <a:t>Hakusuunnitelma, huoltaja allekirjoittaa, palautus </a:t>
            </a:r>
            <a:br>
              <a:rPr lang="fi-FI" altLang="fi-FI" sz="3200" dirty="0"/>
            </a:br>
            <a:r>
              <a:rPr lang="fi-FI" altLang="fi-FI" sz="3200" dirty="0"/>
              <a:t>to 12.2.2026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3200" b="1" dirty="0"/>
              <a:t>Jatko-opintoihin haetaan 9. luokan kevään päättötodistuksella!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1135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209051" y="-3963"/>
            <a:ext cx="1737268" cy="215537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83" y="514053"/>
            <a:ext cx="9505406" cy="1325563"/>
          </a:xfrm>
        </p:spPr>
        <p:txBody>
          <a:bodyPr>
            <a:normAutofit fontScale="90000"/>
          </a:bodyPr>
          <a:lstStyle/>
          <a:p>
            <a:r>
              <a:rPr lang="fi-FI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Ammatillinen koulutus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602083" y="1634518"/>
            <a:ext cx="96540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2400" dirty="0"/>
              <a:t>Haku</a:t>
            </a:r>
            <a:br>
              <a:rPr lang="fi-FI" altLang="fi-FI" sz="2400" dirty="0"/>
            </a:br>
            <a:r>
              <a:rPr lang="fi-FI" altLang="fi-FI" sz="2400" dirty="0"/>
              <a:t>- Pisteet todistuksen perusteella      </a:t>
            </a:r>
          </a:p>
          <a:p>
            <a:pPr lvl="1">
              <a:buFontTx/>
              <a:buChar char="-"/>
            </a:pPr>
            <a:r>
              <a:rPr lang="fi-FI" altLang="fi-FI" sz="2400" dirty="0"/>
              <a:t> Valintakokeet tietyillä aloilla</a:t>
            </a:r>
          </a:p>
          <a:p>
            <a:pPr lvl="1">
              <a:buFontTx/>
              <a:buChar char="-"/>
            </a:pPr>
            <a:r>
              <a:rPr lang="fi-FI" altLang="fi-FI" sz="2400" dirty="0"/>
              <a:t> Terveydelliset seikat voivat vaikuttaa joillain aloilla</a:t>
            </a:r>
          </a:p>
          <a:p>
            <a:pPr lvl="1"/>
            <a:endParaRPr lang="fi-FI" altLang="fi-FI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2400" dirty="0"/>
              <a:t>Henkilökohtaistaminen (HOKS)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2400" dirty="0"/>
              <a:t>Opiskeluaika noin kolme vuotta; 180 osaamispistettä, yhteisiä opintoja 35 </a:t>
            </a:r>
            <a:r>
              <a:rPr lang="fi-FI" altLang="fi-FI" sz="2400" dirty="0" err="1"/>
              <a:t>osp</a:t>
            </a:r>
            <a:r>
              <a:rPr lang="fi-FI" altLang="fi-FI" sz="2400" dirty="0"/>
              <a:t>, ammatillisia 145 </a:t>
            </a:r>
            <a:r>
              <a:rPr lang="fi-FI" altLang="fi-FI" sz="2400" dirty="0" err="1"/>
              <a:t>osp</a:t>
            </a:r>
            <a:r>
              <a:rPr lang="fi-FI" altLang="fi-FI" sz="2400" dirty="0"/>
              <a:t>, sisältää työelämässä oppimista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2400" dirty="0"/>
              <a:t>Opiskelun tuki mm. opot, opiskelijahuolto, erityisopettajat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2400" dirty="0"/>
              <a:t>Yhdistelmäopinnot eli kaksoistutkinto= ammatillinen perustutkinto + ylioppilastutkinto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altLang="fi-FI" sz="2400" dirty="0"/>
              <a:t>Jatkoväyläopinnot, mahdollisuus opiskella amk-opintoja</a:t>
            </a:r>
          </a:p>
        </p:txBody>
      </p:sp>
    </p:spTree>
    <p:extLst>
      <p:ext uri="{BB962C8B-B14F-4D97-AF65-F5344CB8AC3E}">
        <p14:creationId xmlns:p14="http://schemas.microsoft.com/office/powerpoint/2010/main" val="170969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92260" y="-192261"/>
            <a:ext cx="1597739" cy="1982262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30" y="388559"/>
            <a:ext cx="10724605" cy="1325563"/>
          </a:xfrm>
        </p:spPr>
        <p:txBody>
          <a:bodyPr>
            <a:noAutofit/>
          </a:bodyPr>
          <a:lstStyle/>
          <a:p>
            <a:pPr algn="ctr"/>
            <a:r>
              <a:rPr lang="fi-FI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Hakeutuminen</a:t>
            </a:r>
            <a:r>
              <a:rPr lang="fi-FI" sz="3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 ammatilliseen koulutukseen</a:t>
            </a:r>
            <a:br>
              <a:rPr lang="fi-FI" sz="3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</a:br>
            <a:r>
              <a:rPr lang="fi-FI" sz="3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-PISTEET-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991130" y="1986299"/>
            <a:ext cx="10292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Peruskoulun päättäville 6p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Ensimmäinen hakutoive 2 lisäpistettä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Kaikkien aineiden keskiarvo 1 – 16 pistettä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Painotettu taito- ja taideaineiden keskiarvo = </a:t>
            </a:r>
          </a:p>
          <a:p>
            <a:r>
              <a:rPr lang="fi-FI" altLang="fi-FI" sz="2800" dirty="0"/>
              <a:t>       LI, KU, MU, KO, KS – kolmen parhaan keskiarvo 1 – 8 pistettä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Mahdollinen pääsy- tai soveltuvuuskoe 0 - 10 pistettä</a:t>
            </a:r>
          </a:p>
          <a:p>
            <a:r>
              <a:rPr lang="fi-FI" altLang="fi-FI" sz="2800" dirty="0"/>
              <a:t>       HUOM! Jos ei osallistu, ei voi tulla valituksi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altLang="fi-FI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Alle 7 keskiarvolla on hankala saada haluamansa opiskelupaikka</a:t>
            </a:r>
          </a:p>
        </p:txBody>
      </p:sp>
    </p:spTree>
    <p:extLst>
      <p:ext uri="{BB962C8B-B14F-4D97-AF65-F5344CB8AC3E}">
        <p14:creationId xmlns:p14="http://schemas.microsoft.com/office/powerpoint/2010/main" val="11410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E135AF-BD77-48C8-9759-1064F1CD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r="22415"/>
          <a:stretch/>
        </p:blipFill>
        <p:spPr>
          <a:xfrm rot="5400000">
            <a:off x="192260" y="-192261"/>
            <a:ext cx="1597739" cy="1982262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D0C35B-F822-4D24-BA1B-49FD6F4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30" y="388559"/>
            <a:ext cx="10724605" cy="1325563"/>
          </a:xfrm>
        </p:spPr>
        <p:txBody>
          <a:bodyPr>
            <a:noAutofit/>
          </a:bodyPr>
          <a:lstStyle/>
          <a:p>
            <a:pPr algn="ctr"/>
            <a:r>
              <a:rPr lang="fi-FI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Kiipulan</a:t>
            </a:r>
            <a:r>
              <a:rPr lang="fi-FI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phant" panose="02020904090505020303" pitchFamily="18" charset="0"/>
              </a:rPr>
              <a:t> erityisammattioppilaitos</a:t>
            </a:r>
            <a:endParaRPr lang="fi-FI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75FA59C-F9F2-4EA0-933C-EFFD41EE8E9F}"/>
              </a:ext>
            </a:extLst>
          </p:cNvPr>
          <p:cNvSpPr txBox="1"/>
          <p:nvPr/>
        </p:nvSpPr>
        <p:spPr>
          <a:xfrm>
            <a:off x="991129" y="1842461"/>
            <a:ext cx="10292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3200" dirty="0"/>
              <a:t>Erityisen tuen oppilaille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3200" dirty="0"/>
              <a:t>Kouvolassa tarjolla ravintola- ja cateringalan perustutkinto ja liiketoiminnan perustutkinto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3200" dirty="0"/>
              <a:t>TUVA eli tutkinto-opiskeluun valmentava koulutus + TELMA eli työhön ja itsenäiseen elämään valmentava koulutus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3200" dirty="0"/>
              <a:t>Lahdessa enemmän koulutusvaihtoehtoja sekä tuettu asuntola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altLang="fi-FI" sz="3200" dirty="0"/>
              <a:t>Valintaperusteissa tärkeässä roolissa tuen tarve</a:t>
            </a:r>
          </a:p>
        </p:txBody>
      </p:sp>
    </p:spTree>
    <p:extLst>
      <p:ext uri="{BB962C8B-B14F-4D97-AF65-F5344CB8AC3E}">
        <p14:creationId xmlns:p14="http://schemas.microsoft.com/office/powerpoint/2010/main" val="188907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F9CAA7ACC2DC4B89B663D3C89B62E3" ma:contentTypeVersion="7" ma:contentTypeDescription="Luo uusi asiakirja." ma:contentTypeScope="" ma:versionID="9d2ca235b0c2216105ebb26012c5d801">
  <xsd:schema xmlns:xsd="http://www.w3.org/2001/XMLSchema" xmlns:xs="http://www.w3.org/2001/XMLSchema" xmlns:p="http://schemas.microsoft.com/office/2006/metadata/properties" xmlns:ns3="1e802811-8c3e-4efa-96c2-893e22d78049" xmlns:ns4="af4cb3d8-3101-4de5-9084-9b91cc779112" targetNamespace="http://schemas.microsoft.com/office/2006/metadata/properties" ma:root="true" ma:fieldsID="22865260efe732224ead067ea1d630b0" ns3:_="" ns4:_="">
    <xsd:import namespace="1e802811-8c3e-4efa-96c2-893e22d78049"/>
    <xsd:import namespace="af4cb3d8-3101-4de5-9084-9b91cc7791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02811-8c3e-4efa-96c2-893e22d78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cb3d8-3101-4de5-9084-9b91cc7791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A2C790-EFEE-4E59-A50D-659932AA5BF2}">
  <ds:schemaRefs>
    <ds:schemaRef ds:uri="1e802811-8c3e-4efa-96c2-893e22d78049"/>
    <ds:schemaRef ds:uri="af4cb3d8-3101-4de5-9084-9b91cc7791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95B518-8441-4CC2-8755-5AA451295582}">
  <ds:schemaRefs>
    <ds:schemaRef ds:uri="af4cb3d8-3101-4de5-9084-9b91cc779112"/>
    <ds:schemaRef ds:uri="http://www.w3.org/XML/1998/namespace"/>
    <ds:schemaRef ds:uri="http://schemas.microsoft.com/office/2006/documentManagement/types"/>
    <ds:schemaRef ds:uri="1e802811-8c3e-4efa-96c2-893e22d78049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C81823-92DB-4192-BC1A-6C4BB2E77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1126</Words>
  <Application>Microsoft Office PowerPoint</Application>
  <PresentationFormat>Laajakuva</PresentationFormat>
  <Paragraphs>226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Elephant</vt:lpstr>
      <vt:lpstr>Open Sans</vt:lpstr>
      <vt:lpstr>Times New Roman</vt:lpstr>
      <vt:lpstr>Titillium</vt:lpstr>
      <vt:lpstr>Wingdings</vt:lpstr>
      <vt:lpstr>Office-teema</vt:lpstr>
      <vt:lpstr>Urheilupuiston koulu</vt:lpstr>
      <vt:lpstr>Illan aiheita</vt:lpstr>
      <vt:lpstr>Huomioitavaa pohdinnassa</vt:lpstr>
      <vt:lpstr>Koulutusjärjestelmä</vt:lpstr>
      <vt:lpstr>Oppivelvollisuus</vt:lpstr>
      <vt:lpstr>Yhteishakuun valmistautuminen</vt:lpstr>
      <vt:lpstr>Ammatillinen koulutus</vt:lpstr>
      <vt:lpstr>Hakeutuminen ammatilliseen koulutukseen -PISTEET-</vt:lpstr>
      <vt:lpstr>Kiipulan erityisammattioppilaitos</vt:lpstr>
      <vt:lpstr>Harkinnanvarainen haku</vt:lpstr>
      <vt:lpstr>Lukiokoulutus</vt:lpstr>
      <vt:lpstr>LUKIO: MIKÄ MUUTTUU?  </vt:lpstr>
      <vt:lpstr>PowerPoint-esitys</vt:lpstr>
      <vt:lpstr> Kouvolan Yhteislyseo - Kouvolan toimipiste</vt:lpstr>
      <vt:lpstr> Kuusankosken toimipiste</vt:lpstr>
      <vt:lpstr>Lukio-opintoihin hakeutuminen</vt:lpstr>
      <vt:lpstr>Lukioiden vuoden 2025 keskiarvorajat</vt:lpstr>
      <vt:lpstr>Kouvolan Urheiluakatemia</vt:lpstr>
      <vt:lpstr>Yhteishaku</vt:lpstr>
      <vt:lpstr>Yhteishaku meidän koulussa</vt:lpstr>
      <vt:lpstr>Muutokset hakemukseen</vt:lpstr>
      <vt:lpstr>Aikatauluja</vt:lpstr>
      <vt:lpstr>Entä jos jää ilman opiskelupaikkaa?</vt:lpstr>
      <vt:lpstr>TUVA</vt:lpstr>
      <vt:lpstr>TULOSSA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Urheilupuiston koulu</dc:title>
  <dc:creator>Leino Tiina</dc:creator>
  <cp:lastModifiedBy>Rönkä Henna-Riikka</cp:lastModifiedBy>
  <cp:revision>85</cp:revision>
  <cp:lastPrinted>2023-11-28T09:34:24Z</cp:lastPrinted>
  <dcterms:created xsi:type="dcterms:W3CDTF">2022-01-20T11:24:54Z</dcterms:created>
  <dcterms:modified xsi:type="dcterms:W3CDTF">2025-11-19T12:00:25Z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0x01010050F9CAA7ACC2DC4B89B663D3C89B62E3</vt:lpwstr>
  </property>
</Properties>
</file>