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73" r:id="rId3"/>
    <p:sldId id="260" r:id="rId4"/>
    <p:sldId id="261" r:id="rId5"/>
    <p:sldId id="274" r:id="rId6"/>
    <p:sldId id="275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FDFEA1-893F-4A09-AC25-3E77E50D5F28}">
  <a:tblStyle styleId="{8BFDFEA1-893F-4A09-AC25-3E77E50D5F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4843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770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4004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7510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389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93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Imperfekti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69592"/>
            <a:ext cx="8229600" cy="3890684"/>
          </a:xfrm>
        </p:spPr>
        <p:txBody>
          <a:bodyPr/>
          <a:lstStyle/>
          <a:p>
            <a:pPr marL="203200" indent="0">
              <a:buNone/>
            </a:pPr>
            <a:r>
              <a:rPr lang="fi-FI" sz="2800" b="1" dirty="0">
                <a:solidFill>
                  <a:schemeClr val="tx1"/>
                </a:solidFill>
              </a:rPr>
              <a:t>Yleisimperfekt</a:t>
            </a:r>
            <a:r>
              <a:rPr lang="fi-FI" sz="2800" dirty="0">
                <a:solidFill>
                  <a:schemeClr val="tx1"/>
                </a:solidFill>
              </a:rPr>
              <a:t>i kertoo, mitä </a:t>
            </a:r>
            <a:r>
              <a:rPr lang="fi-FI" sz="2800" dirty="0" err="1">
                <a:solidFill>
                  <a:schemeClr val="tx1"/>
                </a:solidFill>
              </a:rPr>
              <a:t>tietyllä</a:t>
            </a:r>
            <a:r>
              <a:rPr lang="fi-FI" sz="2800" dirty="0">
                <a:solidFill>
                  <a:schemeClr val="tx1"/>
                </a:solidFill>
              </a:rPr>
              <a:t> hetkellä tapahtui.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breakfast </a:t>
            </a:r>
            <a:r>
              <a:rPr lang="fi-FI" sz="2800" dirty="0" smtClean="0"/>
              <a:t>at a café </a:t>
            </a:r>
            <a:r>
              <a:rPr lang="fi-FI" sz="2800" dirty="0" err="1" smtClean="0"/>
              <a:t>this</a:t>
            </a:r>
            <a:r>
              <a:rPr lang="fi-FI" sz="2800" dirty="0" smtClean="0"/>
              <a:t> </a:t>
            </a:r>
            <a:r>
              <a:rPr lang="fi-FI" sz="2800" dirty="0" err="1" smtClean="0"/>
              <a:t>morning</a:t>
            </a:r>
            <a:r>
              <a:rPr lang="fi-FI" sz="2800" dirty="0" smtClean="0"/>
              <a:t>.</a:t>
            </a:r>
          </a:p>
          <a:p>
            <a:pPr marL="203200" lvl="0" indent="0">
              <a:buNone/>
            </a:pPr>
            <a:endParaRPr lang="fi-FI" sz="2800" dirty="0"/>
          </a:p>
          <a:p>
            <a:pPr marL="203200" lvl="0" indent="0">
              <a:buNone/>
            </a:pPr>
            <a:r>
              <a:rPr lang="fi-FI" sz="2800" b="1" dirty="0" smtClean="0">
                <a:solidFill>
                  <a:schemeClr val="tx1"/>
                </a:solidFill>
              </a:rPr>
              <a:t>Kestoimperfekti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kertoo pidempikestoisesta tapahtumasta. Se on usein taustakuvausta jollekin lyhytkestoisemmalle </a:t>
            </a:r>
            <a:r>
              <a:rPr lang="fi-FI" sz="2800" dirty="0" smtClean="0">
                <a:solidFill>
                  <a:schemeClr val="tx1"/>
                </a:solidFill>
              </a:rPr>
              <a:t>tapahtumalle.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/>
              <a:t>was</a:t>
            </a:r>
            <a:r>
              <a:rPr lang="fi-FI" sz="2800" b="1" dirty="0"/>
              <a:t> </a:t>
            </a:r>
            <a:r>
              <a:rPr lang="fi-FI" sz="2800" b="1" dirty="0" err="1"/>
              <a:t>having</a:t>
            </a:r>
            <a:r>
              <a:rPr lang="fi-FI" sz="2800" b="1" dirty="0"/>
              <a:t> breakfast </a:t>
            </a:r>
            <a:r>
              <a:rPr lang="fi-FI" sz="2800" dirty="0" err="1"/>
              <a:t>when</a:t>
            </a:r>
            <a:r>
              <a:rPr lang="fi-FI" sz="2800" dirty="0"/>
              <a:t> </a:t>
            </a:r>
            <a:r>
              <a:rPr lang="fi-FI" sz="2800" dirty="0" err="1"/>
              <a:t>you</a:t>
            </a:r>
            <a:r>
              <a:rPr lang="fi-FI" sz="2800" dirty="0"/>
              <a:t> </a:t>
            </a:r>
            <a:r>
              <a:rPr lang="fi-FI" sz="2800" b="1" dirty="0" err="1"/>
              <a:t>called</a:t>
            </a:r>
            <a:r>
              <a:rPr lang="fi-FI" sz="2800" dirty="0"/>
              <a:t>.</a:t>
            </a:r>
          </a:p>
          <a:p>
            <a:pPr marL="0" lvl="0" indent="0">
              <a:spcBef>
                <a:spcPts val="562"/>
              </a:spcBef>
              <a:buSzPct val="25000"/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203200" indent="0">
              <a:buNone/>
            </a:pPr>
            <a:endParaRPr lang="fi-FI" dirty="0"/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69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20923" y="4217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Yhdistä lause ja…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179511" y="1988840"/>
            <a:ext cx="4248472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grandmother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in,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Mozart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35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Ouch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nail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3"/>
          </p:nvPr>
        </p:nvSpPr>
        <p:spPr>
          <a:xfrm>
            <a:off x="5076057" y="1421086"/>
            <a:ext cx="3610743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…perustelu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body" idx="4"/>
          </p:nvPr>
        </p:nvSpPr>
        <p:spPr>
          <a:xfrm>
            <a:off x="4895527" y="2006718"/>
            <a:ext cx="4402381" cy="4095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tapahtuma </a:t>
            </a:r>
            <a:r>
              <a:rPr lang="fi-FI" sz="24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tiettynä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tarkkana ajankohtana menneisyydessä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tapahtumaketjun kuvaus menneisyydessä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varmasti menneisyydessä päättyneet tapahtumat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toistuvat tavat </a:t>
            </a: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menneisyydessä</a:t>
            </a:r>
            <a:endParaRPr lang="fi-FI" sz="2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mennyt tapahtuma, joka ei voi olla kestoltaan pitkä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65909" y="4488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32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328246" y="1515122"/>
            <a:ext cx="8883008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/>
              <a:t>Yleisimperfekti </a:t>
            </a:r>
            <a:r>
              <a:rPr lang="fi-FI" dirty="0" smtClean="0"/>
              <a:t>muodostetaan </a:t>
            </a:r>
            <a:r>
              <a:rPr lang="fi-FI" dirty="0" smtClean="0">
                <a:solidFill>
                  <a:schemeClr val="tx1"/>
                </a:solidFill>
              </a:rPr>
              <a:t>lisäämällä </a:t>
            </a:r>
            <a:r>
              <a:rPr lang="fi-FI" dirty="0">
                <a:solidFill>
                  <a:schemeClr val="tx1"/>
                </a:solidFill>
              </a:rPr>
              <a:t>pääverbiin 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 smtClean="0">
                <a:solidFill>
                  <a:schemeClr val="tx1"/>
                </a:solidFill>
              </a:rPr>
              <a:t>pääte </a:t>
            </a:r>
            <a:r>
              <a:rPr lang="fi-FI" b="1" dirty="0">
                <a:solidFill>
                  <a:schemeClr val="tx1"/>
                </a:solidFill>
              </a:rPr>
              <a:t>-</a:t>
            </a:r>
            <a:r>
              <a:rPr lang="fi-FI" b="1" dirty="0" smtClean="0">
                <a:solidFill>
                  <a:schemeClr val="tx1"/>
                </a:solidFill>
              </a:rPr>
              <a:t>ed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1" i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1" i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</a:p>
          <a:p>
            <a:pPr marL="0" indent="0">
              <a:lnSpc>
                <a:spcPct val="90000"/>
              </a:lnSpc>
              <a:spcBef>
                <a:spcPts val="444"/>
              </a:spcBef>
              <a:buSzPct val="25000"/>
              <a:buNone/>
            </a:pPr>
            <a:r>
              <a:rPr lang="fi-FI" i="0" u="none" strike="noStrike" cap="none" dirty="0" smtClean="0">
                <a:solidFill>
                  <a:schemeClr val="dk1"/>
                </a:solidFill>
                <a:sym typeface="Calibri"/>
              </a:rPr>
              <a:t>Epäsäännölliset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imperfektimuodot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opiskeltava ulkoa.</a:t>
            </a:r>
            <a:r>
              <a:rPr lang="fi-FI" sz="28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800" i="1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444"/>
              </a:spcBef>
              <a:buSzPct val="25000"/>
              <a:buNone/>
            </a:pPr>
            <a:endParaRPr lang="fi-FI" sz="2800" i="1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444"/>
              </a:spcBef>
              <a:buSzPct val="25000"/>
              <a:buNone/>
            </a:pPr>
            <a:r>
              <a:rPr lang="fi-FI" dirty="0" smtClean="0">
                <a:solidFill>
                  <a:schemeClr val="tx1"/>
                </a:solidFill>
              </a:rPr>
              <a:t>Yleisimperfektin </a:t>
            </a:r>
            <a:r>
              <a:rPr lang="fi-FI" dirty="0">
                <a:solidFill>
                  <a:schemeClr val="tx1"/>
                </a:solidFill>
              </a:rPr>
              <a:t>kieltomuoto muodostetaan</a:t>
            </a:r>
          </a:p>
          <a:p>
            <a:pPr marL="203200" indent="0">
              <a:buNone/>
            </a:pPr>
            <a:r>
              <a:rPr lang="fi-FI" b="1" dirty="0" err="1">
                <a:solidFill>
                  <a:schemeClr val="tx1"/>
                </a:solidFill>
              </a:rPr>
              <a:t>did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b="1" dirty="0" err="1">
                <a:solidFill>
                  <a:schemeClr val="tx1"/>
                </a:solidFill>
              </a:rPr>
              <a:t>not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dirty="0">
                <a:solidFill>
                  <a:schemeClr val="tx1"/>
                </a:solidFill>
              </a:rPr>
              <a:t>/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b="1" dirty="0" err="1">
                <a:solidFill>
                  <a:schemeClr val="tx1"/>
                </a:solidFill>
              </a:rPr>
              <a:t>didn’t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dirty="0">
                <a:solidFill>
                  <a:schemeClr val="tx1"/>
                </a:solidFill>
              </a:rPr>
              <a:t> apuverbillä ja </a:t>
            </a:r>
            <a:r>
              <a:rPr lang="fi-FI" b="1" dirty="0">
                <a:solidFill>
                  <a:schemeClr val="tx1"/>
                </a:solidFill>
              </a:rPr>
              <a:t>pääverbin perusmuodolla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20320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203200" indent="0">
              <a:buNone/>
            </a:pPr>
            <a:r>
              <a:rPr lang="fi-FI" dirty="0">
                <a:solidFill>
                  <a:schemeClr val="tx1"/>
                </a:solidFill>
              </a:rPr>
              <a:t>Yleisimperfektin kysymys muodostetaan </a:t>
            </a:r>
          </a:p>
          <a:p>
            <a:pPr marL="203200" indent="0">
              <a:buNone/>
            </a:pPr>
            <a:r>
              <a:rPr lang="fi-FI" b="1" dirty="0" err="1">
                <a:solidFill>
                  <a:schemeClr val="tx1"/>
                </a:solidFill>
              </a:rPr>
              <a:t>did</a:t>
            </a:r>
            <a:r>
              <a:rPr lang="fi-FI" b="1" dirty="0">
                <a:solidFill>
                  <a:schemeClr val="tx1"/>
                </a:solidFill>
              </a:rPr>
              <a:t> </a:t>
            </a:r>
            <a:r>
              <a:rPr lang="fi-FI" dirty="0">
                <a:solidFill>
                  <a:schemeClr val="tx1"/>
                </a:solidFill>
              </a:rPr>
              <a:t>+</a:t>
            </a:r>
            <a:r>
              <a:rPr lang="fi-FI" b="1" dirty="0">
                <a:solidFill>
                  <a:schemeClr val="tx1"/>
                </a:solidFill>
              </a:rPr>
              <a:t> SUBJEKTI </a:t>
            </a:r>
            <a:r>
              <a:rPr lang="fi-FI" dirty="0">
                <a:solidFill>
                  <a:schemeClr val="tx1"/>
                </a:solidFill>
              </a:rPr>
              <a:t>+</a:t>
            </a:r>
            <a:r>
              <a:rPr lang="fi-FI" b="1" dirty="0">
                <a:solidFill>
                  <a:schemeClr val="tx1"/>
                </a:solidFill>
              </a:rPr>
              <a:t> pääverbin perusmuoto</a:t>
            </a:r>
          </a:p>
          <a:p>
            <a:pPr marL="20320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lang="fi-FI" sz="2220" i="1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2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22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509451" y="42268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Käyttö</a:t>
            </a:r>
            <a:endParaRPr lang="fi-FI" sz="3959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35503" y="1703890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9 pm,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still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gardening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picnicking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storm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Paris for a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Grandpa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jokes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cheer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4"/>
          </p:nvPr>
        </p:nvSpPr>
        <p:spPr>
          <a:xfrm>
            <a:off x="4824405" y="1703890"/>
            <a:ext cx="4104456" cy="4392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jatkumista ja pitkää kestoa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olleen vielä kesken</a:t>
            </a: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pidempikestoisen tekemisen keskeytymistä lyhytkestoisemmalla tapahtumalla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korostaa tekemisen väliaikaisuutta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2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toistuvasti tapahtunutta tekemistä (usein sana </a:t>
            </a:r>
            <a:r>
              <a:rPr lang="fi-FI" sz="2200" b="0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04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108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39783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179510" y="1556791"/>
            <a:ext cx="9155193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i="1" dirty="0"/>
          </a:p>
          <a:p>
            <a:pPr indent="-342900">
              <a:lnSpc>
                <a:spcPct val="110000"/>
              </a:lnSpc>
            </a:pP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Kestoimperfekti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	’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’-verbin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imperfektimuoto +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endParaRPr lang="fi-FI" sz="2800" b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Kielteinen muoto</a:t>
            </a: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chemeClr val="dk1"/>
              </a:buClr>
              <a:buSzPct val="25000"/>
            </a:pP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b="1" dirty="0" err="1">
                <a:solidFill>
                  <a:schemeClr val="tx1"/>
                </a:solidFill>
              </a:rPr>
              <a:t>was</a:t>
            </a:r>
            <a:r>
              <a:rPr lang="fi-FI" dirty="0">
                <a:solidFill>
                  <a:schemeClr val="tx1"/>
                </a:solidFill>
              </a:rPr>
              <a:t>/</a:t>
            </a:r>
            <a:r>
              <a:rPr lang="fi-FI" b="1" dirty="0" err="1">
                <a:solidFill>
                  <a:schemeClr val="tx1"/>
                </a:solidFill>
              </a:rPr>
              <a:t>were</a:t>
            </a:r>
            <a:r>
              <a:rPr lang="fi-FI" dirty="0">
                <a:solidFill>
                  <a:schemeClr val="tx1"/>
                </a:solidFill>
              </a:rPr>
              <a:t> + </a:t>
            </a:r>
            <a:r>
              <a:rPr lang="fi-FI" b="1" dirty="0" err="1">
                <a:solidFill>
                  <a:schemeClr val="tx1"/>
                </a:solidFill>
              </a:rPr>
              <a:t>not</a:t>
            </a:r>
            <a:r>
              <a:rPr lang="fi-FI" dirty="0">
                <a:solidFill>
                  <a:schemeClr val="tx1"/>
                </a:solidFill>
              </a:rPr>
              <a:t> + </a:t>
            </a:r>
            <a:r>
              <a:rPr lang="fi-FI" b="1" dirty="0">
                <a:solidFill>
                  <a:schemeClr val="tx1"/>
                </a:solidFill>
              </a:rPr>
              <a:t>pääverbin -</a:t>
            </a:r>
            <a:r>
              <a:rPr lang="fi-FI" b="1" dirty="0" err="1">
                <a:solidFill>
                  <a:schemeClr val="tx1"/>
                </a:solidFill>
              </a:rPr>
              <a:t>ing</a:t>
            </a:r>
            <a:r>
              <a:rPr lang="fi-FI" b="1" dirty="0">
                <a:solidFill>
                  <a:schemeClr val="tx1"/>
                </a:solidFill>
              </a:rPr>
              <a:t>-muoto</a:t>
            </a:r>
          </a:p>
          <a:p>
            <a:pPr marL="457200" lvl="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Kysymysmuoto</a:t>
            </a:r>
          </a:p>
          <a:p>
            <a:pPr lvl="0" algn="ctr">
              <a:lnSpc>
                <a:spcPct val="110000"/>
              </a:lnSpc>
              <a:spcBef>
                <a:spcPts val="640"/>
              </a:spcBef>
              <a:buClr>
                <a:schemeClr val="accent1"/>
              </a:buClr>
              <a:buSzPct val="25000"/>
            </a:pPr>
            <a:r>
              <a:rPr lang="fi-FI" sz="2800" b="1" dirty="0" err="1">
                <a:solidFill>
                  <a:schemeClr val="tx1"/>
                </a:solidFill>
              </a:rPr>
              <a:t>was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 err="1">
                <a:solidFill>
                  <a:schemeClr val="tx1"/>
                </a:solidFill>
              </a:rPr>
              <a:t>were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u="sng" dirty="0">
                <a:solidFill>
                  <a:schemeClr val="tx1"/>
                </a:solidFill>
              </a:rPr>
              <a:t>SUBJEKTI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>
                <a:solidFill>
                  <a:schemeClr val="tx1"/>
                </a:solidFill>
              </a:rPr>
              <a:t>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</a:t>
            </a:r>
          </a:p>
          <a:p>
            <a:pPr marL="457200" lvl="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Kysymyksen alussa voi olla myös kysymyssana</a:t>
            </a:r>
          </a:p>
          <a:p>
            <a:pPr marL="1371600" lvl="3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</a:pPr>
            <a:r>
              <a:rPr lang="fi-FI" sz="2800" dirty="0" err="1">
                <a:solidFill>
                  <a:schemeClr val="tx1"/>
                </a:solidFill>
              </a:rPr>
              <a:t>When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was</a:t>
            </a:r>
            <a:r>
              <a:rPr lang="fi-FI" sz="2800" dirty="0">
                <a:solidFill>
                  <a:schemeClr val="tx1"/>
                </a:solidFill>
              </a:rPr>
              <a:t> he </a:t>
            </a:r>
            <a:r>
              <a:rPr lang="fi-FI" sz="2800" b="1" dirty="0" err="1">
                <a:solidFill>
                  <a:schemeClr val="tx1"/>
                </a:solidFill>
              </a:rPr>
              <a:t>planning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something</a:t>
            </a:r>
            <a:r>
              <a:rPr lang="fi-FI" sz="2800" dirty="0">
                <a:solidFill>
                  <a:schemeClr val="tx1"/>
                </a:solidFill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835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228</Words>
  <Application>Microsoft Office PowerPoint</Application>
  <PresentationFormat>Näytössä katseltava diaesitys (4:3)</PresentationFormat>
  <Paragraphs>60</Paragraphs>
  <Slides>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PowerPoint-esitys</vt:lpstr>
      <vt:lpstr>Imperfekti</vt:lpstr>
      <vt:lpstr>Yleisimperfekti Käyttö</vt:lpstr>
      <vt:lpstr>Yleisimperfekti  Muodostus</vt:lpstr>
      <vt:lpstr>Kestoimperfekti  Käyttö</vt:lpstr>
      <vt:lpstr>Kestoimperfekti  Muodostus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27</cp:revision>
  <dcterms:modified xsi:type="dcterms:W3CDTF">2018-08-27T17:01:36Z</dcterms:modified>
</cp:coreProperties>
</file>