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5" r:id="rId6"/>
    <p:sldId id="273" r:id="rId7"/>
    <p:sldId id="274" r:id="rId8"/>
    <p:sldId id="277" r:id="rId9"/>
    <p:sldId id="276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392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277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852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836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354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840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58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348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545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609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348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46786-A74B-48B7-B22E-DD01EB24E270}" type="datetimeFigureOut">
              <a:rPr lang="fi-FI" smtClean="0"/>
              <a:t>8.11.2021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37A31-EE28-4876-8D9E-F248F1068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411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Vaillinaiset apuverbit ja korvaavat muodot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Preesens- ja imperfekti-muodot</a:t>
            </a:r>
          </a:p>
        </p:txBody>
      </p:sp>
    </p:spTree>
    <p:extLst>
      <p:ext uri="{BB962C8B-B14F-4D97-AF65-F5344CB8AC3E}">
        <p14:creationId xmlns:p14="http://schemas.microsoft.com/office/powerpoint/2010/main" val="367048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47850" y="260350"/>
          <a:ext cx="8424864" cy="4846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014"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OSA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TA, PYSTYÄ, KYETÄ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CAN</a:t>
                      </a:r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BE ABLE TO</a:t>
                      </a:r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r>
                        <a:rPr lang="fi-FI" sz="2400" dirty="0"/>
                        <a:t>PREESENS</a:t>
                      </a:r>
                    </a:p>
                  </a:txBody>
                  <a:tcPr marL="91439" marR="91439" marT="45723" marB="45723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366">
                <a:tc>
                  <a:txBody>
                    <a:bodyPr/>
                    <a:lstStyle/>
                    <a:p>
                      <a:r>
                        <a:rPr lang="fi-FI" sz="2400" dirty="0"/>
                        <a:t>MYÖNTEINEN</a:t>
                      </a:r>
                    </a:p>
                  </a:txBody>
                  <a:tcPr marL="91439" marR="91439" marT="45723" marB="45723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b="1" baseline="0" dirty="0"/>
                        <a:t>can</a:t>
                      </a:r>
                      <a:r>
                        <a:rPr lang="fi-FI" sz="2400" baseline="0" dirty="0"/>
                        <a:t> play the piano.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 </a:t>
                      </a:r>
                      <a:r>
                        <a:rPr lang="fi-FI" sz="2400" b="1" dirty="0"/>
                        <a:t>am</a:t>
                      </a:r>
                      <a:r>
                        <a:rPr lang="fi-FI" sz="2400" dirty="0"/>
                        <a:t> </a:t>
                      </a:r>
                      <a:r>
                        <a:rPr lang="fi-FI" sz="2400" u="sng" dirty="0"/>
                        <a:t>able to</a:t>
                      </a:r>
                      <a:r>
                        <a:rPr lang="fi-FI" sz="2400" dirty="0"/>
                        <a:t> play...</a:t>
                      </a:r>
                    </a:p>
                    <a:p>
                      <a:r>
                        <a:rPr lang="fi-FI" sz="2400" dirty="0"/>
                        <a:t>You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b="1" baseline="0" dirty="0"/>
                        <a:t>are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u="sng" baseline="0" dirty="0"/>
                        <a:t>able to </a:t>
                      </a:r>
                      <a:r>
                        <a:rPr lang="fi-FI" sz="2400" baseline="0" dirty="0"/>
                        <a:t>play</a:t>
                      </a:r>
                    </a:p>
                    <a:p>
                      <a:r>
                        <a:rPr lang="fi-FI" sz="2400" baseline="0" dirty="0"/>
                        <a:t>He </a:t>
                      </a:r>
                      <a:r>
                        <a:rPr lang="fi-FI" sz="2400" b="1" baseline="0" dirty="0"/>
                        <a:t>is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u="sng" baseline="0" dirty="0"/>
                        <a:t>able to</a:t>
                      </a:r>
                      <a:r>
                        <a:rPr lang="fi-FI" sz="2400" baseline="0" dirty="0"/>
                        <a:t>...</a:t>
                      </a:r>
                    </a:p>
                    <a:p>
                      <a:r>
                        <a:rPr lang="fi-FI" sz="2400" baseline="0" dirty="0"/>
                        <a:t>We </a:t>
                      </a:r>
                      <a:r>
                        <a:rPr lang="fi-FI" sz="2400" b="1" baseline="0" dirty="0"/>
                        <a:t>are</a:t>
                      </a:r>
                      <a:r>
                        <a:rPr lang="fi-FI" sz="2400" baseline="0" dirty="0"/>
                        <a:t> able to </a:t>
                      </a:r>
                    </a:p>
                    <a:p>
                      <a:r>
                        <a:rPr lang="fi-FI" sz="2400" baseline="0" dirty="0"/>
                        <a:t>They </a:t>
                      </a:r>
                      <a:r>
                        <a:rPr lang="fi-FI" sz="2400" b="1" baseline="0" dirty="0"/>
                        <a:t>are</a:t>
                      </a:r>
                      <a:r>
                        <a:rPr lang="fi-FI" sz="2400" baseline="0" dirty="0"/>
                        <a:t> able to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014">
                <a:tc>
                  <a:txBody>
                    <a:bodyPr/>
                    <a:lstStyle/>
                    <a:p>
                      <a:r>
                        <a:rPr lang="fi-FI" sz="2400" dirty="0"/>
                        <a:t>KIELTEINEN</a:t>
                      </a:r>
                    </a:p>
                  </a:txBody>
                  <a:tcPr marL="91439" marR="91439" marT="45723" marB="45723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 </a:t>
                      </a:r>
                      <a:r>
                        <a:rPr lang="fi-FI" sz="2400" b="1" dirty="0"/>
                        <a:t>can’t</a:t>
                      </a:r>
                      <a:r>
                        <a:rPr lang="fi-FI" sz="2400" dirty="0"/>
                        <a:t> play</a:t>
                      </a:r>
                      <a:r>
                        <a:rPr lang="fi-FI" sz="2400" baseline="0" dirty="0"/>
                        <a:t> the piano.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b="1" baseline="0" dirty="0"/>
                        <a:t>am not</a:t>
                      </a:r>
                      <a:r>
                        <a:rPr lang="fi-FI" sz="2400" baseline="0" dirty="0"/>
                        <a:t> able to play.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14">
                <a:tc>
                  <a:txBody>
                    <a:bodyPr/>
                    <a:lstStyle/>
                    <a:p>
                      <a:r>
                        <a:rPr lang="fi-FI" sz="2400" dirty="0"/>
                        <a:t>KYSYVÄ</a:t>
                      </a:r>
                    </a:p>
                  </a:txBody>
                  <a:tcPr marL="91439" marR="91439" marT="45723" marB="45723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 dirty="0"/>
                        <a:t>Can</a:t>
                      </a:r>
                      <a:r>
                        <a:rPr lang="fi-FI" sz="2400" baseline="0" dirty="0"/>
                        <a:t> you play...?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 dirty="0"/>
                        <a:t>Are</a:t>
                      </a:r>
                      <a:r>
                        <a:rPr lang="fi-FI" sz="2400" dirty="0"/>
                        <a:t> you able</a:t>
                      </a:r>
                      <a:r>
                        <a:rPr lang="fi-FI" sz="2400" baseline="0" dirty="0"/>
                        <a:t> to play...?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77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03388" y="260351"/>
          <a:ext cx="8856663" cy="5211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899"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OSA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TA, PYSTYÄ, KYETÄ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694" marB="4569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CAN</a:t>
                      </a:r>
                    </a:p>
                  </a:txBody>
                  <a:tcPr marL="91437" marR="91437" marT="45694" marB="4569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3600" dirty="0">
                          <a:solidFill>
                            <a:schemeClr val="tx1"/>
                          </a:solidFill>
                        </a:rPr>
                        <a:t>BE</a:t>
                      </a:r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 ABLE TO</a:t>
                      </a:r>
                    </a:p>
                  </a:txBody>
                  <a:tcPr marL="91437" marR="91437" marT="45694" marB="4569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43">
                <a:tc>
                  <a:txBody>
                    <a:bodyPr/>
                    <a:lstStyle/>
                    <a:p>
                      <a:r>
                        <a:rPr lang="fi-FI" sz="2400" b="1" dirty="0"/>
                        <a:t>IMPERFEKTI</a:t>
                      </a:r>
                    </a:p>
                  </a:txBody>
                  <a:tcPr marL="91437" marR="91437" marT="45694" marB="4569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7" marR="91437" marT="45694" marB="4569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7" marR="91437" marT="45694" marB="4569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5923">
                <a:tc>
                  <a:txBody>
                    <a:bodyPr/>
                    <a:lstStyle/>
                    <a:p>
                      <a:r>
                        <a:rPr lang="fi-FI" sz="2400" dirty="0"/>
                        <a:t>MYÖNTEINEN</a:t>
                      </a:r>
                    </a:p>
                  </a:txBody>
                  <a:tcPr marL="91437" marR="91437" marT="45694" marB="4569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b="1" baseline="0" dirty="0"/>
                        <a:t>could</a:t>
                      </a:r>
                      <a:r>
                        <a:rPr lang="fi-FI" sz="2400" baseline="0" dirty="0"/>
                        <a:t> play the piano</a:t>
                      </a:r>
                    </a:p>
                    <a:p>
                      <a:r>
                        <a:rPr lang="fi-FI" sz="2400" baseline="0" dirty="0"/>
                        <a:t>(when I was young).</a:t>
                      </a:r>
                    </a:p>
                    <a:p>
                      <a:endParaRPr lang="fi-FI" sz="2400" baseline="0" dirty="0"/>
                    </a:p>
                    <a:p>
                      <a:r>
                        <a:rPr lang="fi-FI" sz="2400" baseline="0" dirty="0"/>
                        <a:t>1) OSASIN SOITTAA</a:t>
                      </a:r>
                    </a:p>
                    <a:p>
                      <a:r>
                        <a:rPr lang="fi-FI" sz="2400" dirty="0">
                          <a:solidFill>
                            <a:srgbClr val="FF0000"/>
                          </a:solidFill>
                        </a:rPr>
                        <a:t>2) VOISIN SOITTAA</a:t>
                      </a:r>
                    </a:p>
                    <a:p>
                      <a:r>
                        <a:rPr lang="fi-FI" sz="2400" dirty="0">
                          <a:solidFill>
                            <a:srgbClr val="FF0000"/>
                          </a:solidFill>
                        </a:rPr>
                        <a:t>(=</a:t>
                      </a:r>
                      <a:r>
                        <a:rPr lang="fi-FI" sz="2400" baseline="0" dirty="0">
                          <a:solidFill>
                            <a:srgbClr val="FF0000"/>
                          </a:solidFill>
                        </a:rPr>
                        <a:t> konditionaali)</a:t>
                      </a:r>
                      <a:endParaRPr lang="fi-FI" sz="2400" dirty="0">
                        <a:solidFill>
                          <a:srgbClr val="FF0000"/>
                        </a:solidFill>
                      </a:endParaRPr>
                    </a:p>
                  </a:txBody>
                  <a:tcPr marL="91437" marR="91437" marT="45694" marB="4569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 </a:t>
                      </a:r>
                      <a:r>
                        <a:rPr lang="fi-FI" sz="2400" b="1" dirty="0"/>
                        <a:t>was</a:t>
                      </a:r>
                      <a:r>
                        <a:rPr lang="fi-FI" sz="2400" dirty="0"/>
                        <a:t> </a:t>
                      </a:r>
                      <a:r>
                        <a:rPr lang="fi-FI" sz="2400" u="sng" dirty="0"/>
                        <a:t>able to</a:t>
                      </a:r>
                      <a:r>
                        <a:rPr lang="fi-FI" sz="2400" dirty="0"/>
                        <a:t> play...</a:t>
                      </a:r>
                    </a:p>
                    <a:p>
                      <a:r>
                        <a:rPr lang="fi-FI" sz="2400" dirty="0"/>
                        <a:t>You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b="1" baseline="0" dirty="0"/>
                        <a:t>were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u="sng" baseline="0" dirty="0"/>
                        <a:t>able to </a:t>
                      </a:r>
                      <a:r>
                        <a:rPr lang="fi-FI" sz="2400" baseline="0" dirty="0"/>
                        <a:t>play</a:t>
                      </a:r>
                    </a:p>
                    <a:p>
                      <a:r>
                        <a:rPr lang="fi-FI" sz="2400" baseline="0" dirty="0"/>
                        <a:t>He </a:t>
                      </a:r>
                      <a:r>
                        <a:rPr lang="fi-FI" sz="2400" b="1" baseline="0" dirty="0"/>
                        <a:t>was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u="sng" baseline="0" dirty="0"/>
                        <a:t>able to</a:t>
                      </a:r>
                      <a:r>
                        <a:rPr lang="fi-FI" sz="2400" baseline="0" dirty="0"/>
                        <a:t>...</a:t>
                      </a:r>
                    </a:p>
                    <a:p>
                      <a:r>
                        <a:rPr lang="fi-FI" sz="2400" baseline="0" dirty="0"/>
                        <a:t>We </a:t>
                      </a:r>
                      <a:r>
                        <a:rPr lang="fi-FI" sz="2400" b="1" baseline="0" dirty="0"/>
                        <a:t>were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u="sng" baseline="0" dirty="0"/>
                        <a:t>able to </a:t>
                      </a:r>
                    </a:p>
                    <a:p>
                      <a:r>
                        <a:rPr lang="fi-FI" sz="2400" baseline="0" dirty="0"/>
                        <a:t>They </a:t>
                      </a:r>
                      <a:r>
                        <a:rPr lang="fi-FI" sz="2400" b="1" baseline="0" dirty="0"/>
                        <a:t>were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u="sng" baseline="0" dirty="0"/>
                        <a:t>able to</a:t>
                      </a:r>
                      <a:endParaRPr lang="fi-FI" sz="2400" u="sng" dirty="0"/>
                    </a:p>
                  </a:txBody>
                  <a:tcPr marL="91437" marR="91437" marT="45694" marB="4569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899">
                <a:tc>
                  <a:txBody>
                    <a:bodyPr/>
                    <a:lstStyle/>
                    <a:p>
                      <a:r>
                        <a:rPr lang="fi-FI" sz="2400" dirty="0"/>
                        <a:t>KIELTEINEN</a:t>
                      </a:r>
                    </a:p>
                  </a:txBody>
                  <a:tcPr marL="91437" marR="91437" marT="45694" marB="4569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 </a:t>
                      </a:r>
                      <a:r>
                        <a:rPr lang="fi-FI" sz="2400" b="1" dirty="0"/>
                        <a:t>couldn’t</a:t>
                      </a:r>
                      <a:r>
                        <a:rPr lang="fi-FI" sz="2400" dirty="0"/>
                        <a:t> play</a:t>
                      </a:r>
                      <a:r>
                        <a:rPr lang="fi-FI" sz="2400" baseline="0" dirty="0"/>
                        <a:t> the piano.</a:t>
                      </a:r>
                      <a:endParaRPr lang="fi-FI" sz="2400" dirty="0"/>
                    </a:p>
                  </a:txBody>
                  <a:tcPr marL="91437" marR="91437" marT="45694" marB="4569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b="1" baseline="0" dirty="0" err="1"/>
                        <a:t>was</a:t>
                      </a:r>
                      <a:r>
                        <a:rPr lang="fi-FI" sz="2400" b="1" baseline="0" dirty="0"/>
                        <a:t> not</a:t>
                      </a:r>
                      <a:r>
                        <a:rPr lang="fi-FI" sz="2400" baseline="0" dirty="0"/>
                        <a:t> able to play.</a:t>
                      </a:r>
                      <a:endParaRPr lang="fi-FI" sz="2400" dirty="0"/>
                    </a:p>
                  </a:txBody>
                  <a:tcPr marL="91437" marR="91437" marT="45694" marB="4569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899">
                <a:tc>
                  <a:txBody>
                    <a:bodyPr/>
                    <a:lstStyle/>
                    <a:p>
                      <a:r>
                        <a:rPr lang="fi-FI" sz="2400" dirty="0"/>
                        <a:t>KYSYVÄ</a:t>
                      </a:r>
                    </a:p>
                  </a:txBody>
                  <a:tcPr marL="91437" marR="91437" marT="45694" marB="4569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 dirty="0"/>
                        <a:t>Could</a:t>
                      </a:r>
                      <a:r>
                        <a:rPr lang="fi-FI" sz="2400" baseline="0" dirty="0"/>
                        <a:t> you play...?</a:t>
                      </a:r>
                      <a:endParaRPr lang="fi-FI" sz="2400" dirty="0"/>
                    </a:p>
                  </a:txBody>
                  <a:tcPr marL="91437" marR="91437" marT="45694" marB="4569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/>
                        <a:t>Were</a:t>
                      </a:r>
                      <a:r>
                        <a:rPr lang="fi-FI" sz="2400"/>
                        <a:t> </a:t>
                      </a:r>
                      <a:r>
                        <a:rPr lang="fi-FI" sz="2400" dirty="0"/>
                        <a:t>you able</a:t>
                      </a:r>
                      <a:r>
                        <a:rPr lang="fi-FI" sz="2400" baseline="0" dirty="0"/>
                        <a:t> to play...?</a:t>
                      </a:r>
                      <a:endParaRPr lang="fi-FI" sz="2400" dirty="0"/>
                    </a:p>
                  </a:txBody>
                  <a:tcPr marL="91437" marR="91437" marT="45694" marB="4569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145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47851" y="115888"/>
          <a:ext cx="8569326" cy="6337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0518">
                <a:tc>
                  <a:txBody>
                    <a:bodyPr/>
                    <a:lstStyle/>
                    <a:p>
                      <a:r>
                        <a:rPr lang="fi-FI" sz="2400" dirty="0"/>
                        <a:t>TÄYTYÄ,</a:t>
                      </a:r>
                      <a:r>
                        <a:rPr lang="fi-FI" sz="2400" baseline="0" dirty="0"/>
                        <a:t> OLLA PAKKO</a:t>
                      </a:r>
                      <a:endParaRPr lang="fi-FI" sz="2400" dirty="0"/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MUST</a:t>
                      </a:r>
                    </a:p>
                  </a:txBody>
                  <a:tcPr marL="91444" marR="91444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HAVE TO</a:t>
                      </a:r>
                    </a:p>
                  </a:txBody>
                  <a:tcPr marL="91444" marR="91444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0518">
                <a:tc>
                  <a:txBody>
                    <a:bodyPr/>
                    <a:lstStyle/>
                    <a:p>
                      <a:r>
                        <a:rPr lang="fi-FI" sz="2400" b="1" dirty="0"/>
                        <a:t>PREESENS</a:t>
                      </a: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44" marR="91444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44" marR="91444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0518">
                <a:tc>
                  <a:txBody>
                    <a:bodyPr/>
                    <a:lstStyle/>
                    <a:p>
                      <a:r>
                        <a:rPr lang="fi-FI" sz="2400" dirty="0"/>
                        <a:t>MYÖNTEINEN</a:t>
                      </a: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  <a:p>
                      <a:r>
                        <a:rPr lang="fi-FI" sz="2400" dirty="0"/>
                        <a:t>I must</a:t>
                      </a:r>
                      <a:r>
                        <a:rPr lang="fi-FI" sz="2400" baseline="0" dirty="0"/>
                        <a:t> go now.</a:t>
                      </a:r>
                      <a:endParaRPr lang="fi-FI" sz="2400" dirty="0"/>
                    </a:p>
                  </a:txBody>
                  <a:tcPr marL="91444" marR="91444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  <a:p>
                      <a:r>
                        <a:rPr lang="fi-FI" sz="2400" dirty="0"/>
                        <a:t>I </a:t>
                      </a:r>
                      <a:r>
                        <a:rPr lang="fi-FI" sz="2400" b="1" dirty="0"/>
                        <a:t>have to</a:t>
                      </a:r>
                      <a:r>
                        <a:rPr lang="fi-FI" sz="2400" dirty="0"/>
                        <a:t> go now.</a:t>
                      </a:r>
                    </a:p>
                  </a:txBody>
                  <a:tcPr marL="91444" marR="91444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904"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Derek</a:t>
                      </a:r>
                      <a:r>
                        <a:rPr lang="fi-FI" sz="2400" baseline="0" dirty="0"/>
                        <a:t> must study.</a:t>
                      </a:r>
                      <a:endParaRPr lang="fi-FI" sz="2400" dirty="0"/>
                    </a:p>
                  </a:txBody>
                  <a:tcPr marL="91444" marR="91444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Derek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b="1" baseline="0" dirty="0"/>
                        <a:t>has to </a:t>
                      </a:r>
                      <a:r>
                        <a:rPr lang="fi-FI" sz="2400" baseline="0" dirty="0"/>
                        <a:t>study.</a:t>
                      </a:r>
                      <a:endParaRPr lang="fi-FI" sz="2400" dirty="0"/>
                    </a:p>
                  </a:txBody>
                  <a:tcPr marL="91444" marR="91444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904">
                <a:tc>
                  <a:txBody>
                    <a:bodyPr/>
                    <a:lstStyle/>
                    <a:p>
                      <a:r>
                        <a:rPr lang="fi-FI" sz="2400" dirty="0"/>
                        <a:t>KIELTEINEN</a:t>
                      </a: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--------------------</a:t>
                      </a:r>
                    </a:p>
                  </a:txBody>
                  <a:tcPr marL="91444" marR="91444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b="1" baseline="0" dirty="0"/>
                        <a:t>don’t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u="sng" baseline="0" dirty="0"/>
                        <a:t>have to</a:t>
                      </a:r>
                      <a:r>
                        <a:rPr lang="fi-FI" sz="2400" baseline="0" dirty="0"/>
                        <a:t> go.</a:t>
                      </a:r>
                      <a:endParaRPr lang="fi-FI" sz="2400" dirty="0"/>
                    </a:p>
                  </a:txBody>
                  <a:tcPr marL="91444" marR="91444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0518"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r>
                        <a:rPr lang="fi-FI" sz="2400" b="1" dirty="0">
                          <a:solidFill>
                            <a:srgbClr val="FF0000"/>
                          </a:solidFill>
                        </a:rPr>
                        <a:t>Derek</a:t>
                      </a:r>
                      <a:r>
                        <a:rPr lang="fi-FI" sz="2400" b="1" baseline="0" dirty="0">
                          <a:solidFill>
                            <a:srgbClr val="FF0000"/>
                          </a:solidFill>
                        </a:rPr>
                        <a:t> mustn’t study.  EI SAA</a:t>
                      </a:r>
                      <a:endParaRPr lang="fi-FI" sz="24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4" marR="91444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He </a:t>
                      </a:r>
                      <a:r>
                        <a:rPr lang="fi-FI" sz="2400" b="1" dirty="0"/>
                        <a:t>doesn’t</a:t>
                      </a:r>
                      <a:r>
                        <a:rPr lang="fi-FI" sz="2400" dirty="0"/>
                        <a:t> </a:t>
                      </a:r>
                      <a:r>
                        <a:rPr lang="fi-FI" sz="2400" u="sng" dirty="0"/>
                        <a:t>have to</a:t>
                      </a:r>
                      <a:r>
                        <a:rPr lang="fi-FI" sz="2400" dirty="0"/>
                        <a:t> study. = </a:t>
                      </a:r>
                      <a:r>
                        <a:rPr lang="fi-FI" sz="2400" b="1" dirty="0"/>
                        <a:t>EI</a:t>
                      </a:r>
                      <a:r>
                        <a:rPr lang="fi-FI" sz="2400" b="1" baseline="0" dirty="0"/>
                        <a:t> TARVITSE</a:t>
                      </a:r>
                      <a:endParaRPr lang="fi-FI" sz="2400" b="1" dirty="0"/>
                    </a:p>
                  </a:txBody>
                  <a:tcPr marL="91444" marR="91444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904">
                <a:tc>
                  <a:txBody>
                    <a:bodyPr/>
                    <a:lstStyle/>
                    <a:p>
                      <a:r>
                        <a:rPr lang="fi-FI" sz="2400" dirty="0"/>
                        <a:t>KYSYVÄ</a:t>
                      </a: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Must</a:t>
                      </a:r>
                      <a:r>
                        <a:rPr lang="fi-FI" sz="2400" baseline="0" dirty="0"/>
                        <a:t> you go?</a:t>
                      </a:r>
                      <a:endParaRPr lang="fi-FI" sz="2400" dirty="0"/>
                    </a:p>
                  </a:txBody>
                  <a:tcPr marL="91444" marR="91444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 dirty="0"/>
                        <a:t>Do</a:t>
                      </a:r>
                      <a:r>
                        <a:rPr lang="fi-FI" sz="2400" dirty="0"/>
                        <a:t> you </a:t>
                      </a:r>
                      <a:r>
                        <a:rPr lang="fi-FI" sz="2400" u="sng" dirty="0"/>
                        <a:t>have to</a:t>
                      </a:r>
                      <a:r>
                        <a:rPr lang="fi-FI" sz="2400" dirty="0"/>
                        <a:t> go?</a:t>
                      </a:r>
                    </a:p>
                  </a:txBody>
                  <a:tcPr marL="91444" marR="91444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0518"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44" marR="91444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 dirty="0"/>
                        <a:t>Does</a:t>
                      </a:r>
                      <a:r>
                        <a:rPr lang="fi-FI" sz="2400" dirty="0"/>
                        <a:t> he </a:t>
                      </a:r>
                      <a:r>
                        <a:rPr lang="fi-FI" sz="2400" u="sng" dirty="0"/>
                        <a:t>have to</a:t>
                      </a:r>
                      <a:r>
                        <a:rPr lang="fi-FI" sz="2400" dirty="0"/>
                        <a:t> go?</a:t>
                      </a:r>
                    </a:p>
                  </a:txBody>
                  <a:tcPr marL="91444" marR="91444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733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650" y="188913"/>
          <a:ext cx="8064501" cy="6432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8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8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940"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TÄYTYÄ,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 OLLA PAKKO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0" marB="45710"/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MUST</a:t>
                      </a:r>
                    </a:p>
                  </a:txBody>
                  <a:tcPr marL="91436" marR="91436" marT="45710" marB="4571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 TO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808">
                <a:tc>
                  <a:txBody>
                    <a:bodyPr/>
                    <a:lstStyle/>
                    <a:p>
                      <a:r>
                        <a:rPr lang="fi-FI" sz="2400" b="1" dirty="0"/>
                        <a:t>IMPERFEKTI</a:t>
                      </a:r>
                    </a:p>
                  </a:txBody>
                  <a:tcPr marL="91436" marR="91436" marT="45710" marB="45710"/>
                </a:tc>
                <a:tc>
                  <a:txBody>
                    <a:bodyPr/>
                    <a:lstStyle/>
                    <a:p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40">
                <a:tc>
                  <a:txBody>
                    <a:bodyPr/>
                    <a:lstStyle/>
                    <a:p>
                      <a:r>
                        <a:rPr lang="fi-FI" sz="2400" dirty="0"/>
                        <a:t>MYÖNTEINEN</a:t>
                      </a:r>
                    </a:p>
                  </a:txBody>
                  <a:tcPr marL="91436" marR="91436" marT="45710" marB="45710"/>
                </a:tc>
                <a:tc>
                  <a:txBody>
                    <a:bodyPr/>
                    <a:lstStyle/>
                    <a:p>
                      <a:endParaRPr lang="fi-FI" sz="2400" dirty="0">
                        <a:solidFill>
                          <a:srgbClr val="FFFF00"/>
                        </a:solidFill>
                      </a:endParaRPr>
                    </a:p>
                    <a:p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fi-FI" sz="2400" b="1" dirty="0">
                          <a:solidFill>
                            <a:schemeClr val="tx1"/>
                          </a:solidFill>
                        </a:rPr>
                        <a:t>had to</a:t>
                      </a:r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 go now.</a:t>
                      </a:r>
                    </a:p>
                  </a:txBody>
                  <a:tcPr marL="91436" marR="91436" marT="45710" marB="4571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481">
                <a:tc>
                  <a:txBody>
                    <a:bodyPr/>
                    <a:lstStyle/>
                    <a:p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0" marB="45710"/>
                </a:tc>
                <a:tc>
                  <a:txBody>
                    <a:bodyPr/>
                    <a:lstStyle/>
                    <a:p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Derek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2400" b="1" baseline="0" dirty="0">
                          <a:solidFill>
                            <a:schemeClr val="tx1"/>
                          </a:solidFill>
                        </a:rPr>
                        <a:t>had to 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study.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4481">
                <a:tc>
                  <a:txBody>
                    <a:bodyPr/>
                    <a:lstStyle/>
                    <a:p>
                      <a:r>
                        <a:rPr lang="fi-FI" sz="2400" dirty="0"/>
                        <a:t>KIELTEINEN</a:t>
                      </a:r>
                    </a:p>
                  </a:txBody>
                  <a:tcPr marL="91436" marR="91436" marT="45710" marB="45710"/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rgbClr val="FFFF00"/>
                          </a:solidFill>
                        </a:rPr>
                        <a:t>---------</a:t>
                      </a:r>
                    </a:p>
                  </a:txBody>
                  <a:tcPr marL="91436" marR="91436" marT="45710" marB="4571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2400" b="1" baseline="0" dirty="0">
                          <a:solidFill>
                            <a:schemeClr val="tx1"/>
                          </a:solidFill>
                        </a:rPr>
                        <a:t>didn’t</a:t>
                      </a:r>
                      <a:r>
                        <a:rPr lang="fi-FI" sz="2400" u="sng" baseline="0" dirty="0">
                          <a:solidFill>
                            <a:schemeClr val="tx1"/>
                          </a:solidFill>
                        </a:rPr>
                        <a:t> have to 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go.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40"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6" marR="91436" marT="45710" marB="45710"/>
                </a:tc>
                <a:tc>
                  <a:txBody>
                    <a:bodyPr/>
                    <a:lstStyle/>
                    <a:p>
                      <a:endParaRPr lang="fi-FI" sz="2400" dirty="0">
                        <a:solidFill>
                          <a:srgbClr val="FFFF00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He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2400" b="1" baseline="0" dirty="0">
                          <a:solidFill>
                            <a:schemeClr val="tx1"/>
                          </a:solidFill>
                        </a:rPr>
                        <a:t>didn’t</a:t>
                      </a:r>
                      <a:r>
                        <a:rPr lang="fi-FI" sz="2400" u="sng" dirty="0">
                          <a:solidFill>
                            <a:schemeClr val="tx1"/>
                          </a:solidFill>
                        </a:rPr>
                        <a:t> have to</a:t>
                      </a:r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 study.</a:t>
                      </a:r>
                    </a:p>
                  </a:txBody>
                  <a:tcPr marL="91436" marR="91436" marT="45710" marB="4571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4481">
                <a:tc>
                  <a:txBody>
                    <a:bodyPr/>
                    <a:lstStyle/>
                    <a:p>
                      <a:r>
                        <a:rPr lang="fi-FI" sz="2400" dirty="0"/>
                        <a:t>KYSYVÄ</a:t>
                      </a:r>
                    </a:p>
                  </a:txBody>
                  <a:tcPr marL="91436" marR="91436" marT="45710" marB="45710"/>
                </a:tc>
                <a:tc>
                  <a:txBody>
                    <a:bodyPr/>
                    <a:lstStyle/>
                    <a:p>
                      <a:endParaRPr lang="fi-FI" sz="2400" dirty="0">
                        <a:solidFill>
                          <a:srgbClr val="FFFF00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 dirty="0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 you </a:t>
                      </a:r>
                      <a:r>
                        <a:rPr lang="fi-FI" sz="2400" u="sng" dirty="0">
                          <a:solidFill>
                            <a:schemeClr val="tx1"/>
                          </a:solidFill>
                        </a:rPr>
                        <a:t>have to</a:t>
                      </a:r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 go?</a:t>
                      </a:r>
                    </a:p>
                  </a:txBody>
                  <a:tcPr marL="91436" marR="91436" marT="45710" marB="4571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4481"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6" marR="91436" marT="45710" marB="45710"/>
                </a:tc>
                <a:tc>
                  <a:txBody>
                    <a:bodyPr/>
                    <a:lstStyle/>
                    <a:p>
                      <a:endParaRPr lang="fi-FI" sz="2400" dirty="0">
                        <a:solidFill>
                          <a:srgbClr val="FFFF00"/>
                        </a:solidFill>
                      </a:endParaRPr>
                    </a:p>
                  </a:txBody>
                  <a:tcPr marL="91436" marR="91436" marT="45710" marB="4571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 dirty="0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 he </a:t>
                      </a:r>
                      <a:r>
                        <a:rPr lang="fi-FI" sz="2400" u="sng" dirty="0">
                          <a:solidFill>
                            <a:schemeClr val="tx1"/>
                          </a:solidFill>
                        </a:rPr>
                        <a:t>have to </a:t>
                      </a:r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go?</a:t>
                      </a:r>
                    </a:p>
                  </a:txBody>
                  <a:tcPr marL="91436" marR="91436" marT="45710" marB="4571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160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47851" y="260350"/>
          <a:ext cx="8424864" cy="4846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014"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SAA,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 ON LUPA, </a:t>
                      </a:r>
                    </a:p>
                    <a:p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SAATTAA (ON EHKÄ)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MAY</a:t>
                      </a:r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BE ALLOWED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 TO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r>
                        <a:rPr lang="fi-FI" sz="2400" dirty="0"/>
                        <a:t>PREESENS</a:t>
                      </a:r>
                    </a:p>
                  </a:txBody>
                  <a:tcPr marL="91439" marR="91439" marT="45723" marB="45723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366">
                <a:tc>
                  <a:txBody>
                    <a:bodyPr/>
                    <a:lstStyle/>
                    <a:p>
                      <a:r>
                        <a:rPr lang="fi-FI" sz="2400" dirty="0"/>
                        <a:t>MYÖNTEINEN</a:t>
                      </a:r>
                    </a:p>
                  </a:txBody>
                  <a:tcPr marL="91439" marR="91439" marT="45723" marB="45723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aseline="0" dirty="0"/>
                        <a:t>You </a:t>
                      </a:r>
                      <a:r>
                        <a:rPr lang="fi-FI" sz="2400" b="1" baseline="0" dirty="0"/>
                        <a:t>may</a:t>
                      </a:r>
                      <a:r>
                        <a:rPr lang="fi-FI" sz="2400" baseline="0" dirty="0"/>
                        <a:t> leave now.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 </a:t>
                      </a:r>
                      <a:r>
                        <a:rPr lang="fi-FI" sz="2400" b="1" dirty="0"/>
                        <a:t>am</a:t>
                      </a:r>
                      <a:r>
                        <a:rPr lang="fi-FI" sz="2400" dirty="0"/>
                        <a:t> allowed</a:t>
                      </a:r>
                      <a:r>
                        <a:rPr lang="fi-FI" sz="2400" u="sng" dirty="0"/>
                        <a:t> to</a:t>
                      </a:r>
                      <a:r>
                        <a:rPr lang="fi-FI" sz="2400" dirty="0"/>
                        <a:t> leave</a:t>
                      </a:r>
                    </a:p>
                    <a:p>
                      <a:r>
                        <a:rPr lang="fi-FI" sz="2400" dirty="0"/>
                        <a:t>You</a:t>
                      </a:r>
                      <a:r>
                        <a:rPr lang="fi-FI" sz="2400" baseline="0" dirty="0"/>
                        <a:t> </a:t>
                      </a:r>
                      <a:r>
                        <a:rPr lang="fi-FI" sz="2400" b="1" baseline="0" dirty="0"/>
                        <a:t>are</a:t>
                      </a:r>
                      <a:r>
                        <a:rPr lang="fi-FI" sz="2400" baseline="0" dirty="0"/>
                        <a:t> allowed..</a:t>
                      </a:r>
                    </a:p>
                    <a:p>
                      <a:r>
                        <a:rPr lang="fi-FI" sz="2400" baseline="0" dirty="0"/>
                        <a:t>He </a:t>
                      </a:r>
                      <a:r>
                        <a:rPr lang="fi-FI" sz="2400" b="1" baseline="0" dirty="0"/>
                        <a:t>is</a:t>
                      </a:r>
                      <a:r>
                        <a:rPr lang="fi-FI" sz="2400" baseline="0" dirty="0"/>
                        <a:t> allowed....</a:t>
                      </a:r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014">
                <a:tc>
                  <a:txBody>
                    <a:bodyPr/>
                    <a:lstStyle/>
                    <a:p>
                      <a:r>
                        <a:rPr lang="fi-FI" sz="2400" dirty="0"/>
                        <a:t>KIELTEINEN</a:t>
                      </a:r>
                    </a:p>
                  </a:txBody>
                  <a:tcPr marL="91439" marR="91439" marT="45723" marB="45723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You </a:t>
                      </a:r>
                      <a:r>
                        <a:rPr lang="fi-FI" sz="2400" b="1" dirty="0"/>
                        <a:t>may not</a:t>
                      </a:r>
                      <a:r>
                        <a:rPr lang="fi-FI" sz="2400" dirty="0"/>
                        <a:t> leave.</a:t>
                      </a:r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You are not allowed</a:t>
                      </a:r>
                      <a:r>
                        <a:rPr lang="fi-FI" sz="2400" baseline="0" dirty="0"/>
                        <a:t> to leave.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14">
                <a:tc>
                  <a:txBody>
                    <a:bodyPr/>
                    <a:lstStyle/>
                    <a:p>
                      <a:r>
                        <a:rPr lang="fi-FI" sz="2400" dirty="0"/>
                        <a:t>KYSYVÄ</a:t>
                      </a:r>
                    </a:p>
                  </a:txBody>
                  <a:tcPr marL="91439" marR="91439" marT="45723" marB="45723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 baseline="0" dirty="0"/>
                        <a:t>May I leave</a:t>
                      </a:r>
                      <a:r>
                        <a:rPr lang="fi-FI" sz="2400" baseline="0" dirty="0"/>
                        <a:t>?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Am I allowed </a:t>
                      </a:r>
                      <a:r>
                        <a:rPr lang="fi-FI" sz="2400" baseline="0" dirty="0"/>
                        <a:t>to leave?</a:t>
                      </a:r>
                      <a:endParaRPr lang="fi-FI" sz="2400" dirty="0"/>
                    </a:p>
                  </a:txBody>
                  <a:tcPr marL="91439" marR="91439" marT="45723" marB="4572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00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47851" y="260351"/>
          <a:ext cx="8424864" cy="4968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3070"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SAA,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 ON LUPA, </a:t>
                      </a:r>
                    </a:p>
                    <a:p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SAATTAA (ON EHKÄ)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6" marB="45726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MAY</a:t>
                      </a:r>
                    </a:p>
                  </a:txBody>
                  <a:tcPr marL="91439" marR="91439" marT="45726" marB="4572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>
                          <a:solidFill>
                            <a:schemeClr val="tx1"/>
                          </a:solidFill>
                        </a:rPr>
                        <a:t>BE ALLOWED</a:t>
                      </a:r>
                      <a:r>
                        <a:rPr lang="fi-FI" sz="2400" baseline="0" dirty="0">
                          <a:solidFill>
                            <a:schemeClr val="tx1"/>
                          </a:solidFill>
                        </a:rPr>
                        <a:t> TO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6" marB="45726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66">
                <a:tc>
                  <a:txBody>
                    <a:bodyPr/>
                    <a:lstStyle/>
                    <a:p>
                      <a:r>
                        <a:rPr lang="fi-FI" sz="3200" b="1" dirty="0"/>
                        <a:t>IMPERFEKTI</a:t>
                      </a:r>
                    </a:p>
                  </a:txBody>
                  <a:tcPr marL="91439" marR="91439" marT="45726" marB="45726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9" marR="91439" marT="45726" marB="4572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9" marR="91439" marT="45726" marB="45726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0498">
                <a:tc>
                  <a:txBody>
                    <a:bodyPr/>
                    <a:lstStyle/>
                    <a:p>
                      <a:r>
                        <a:rPr lang="fi-FI" sz="2400" dirty="0"/>
                        <a:t>MYÖNTEINEN</a:t>
                      </a:r>
                    </a:p>
                  </a:txBody>
                  <a:tcPr marL="91439" marR="91439" marT="45726" marB="45726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9" marR="91439" marT="45726" marB="4572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I </a:t>
                      </a:r>
                      <a:r>
                        <a:rPr lang="fi-FI" sz="2400" b="1" dirty="0"/>
                        <a:t>was</a:t>
                      </a:r>
                      <a:r>
                        <a:rPr lang="fi-FI" sz="2400" dirty="0"/>
                        <a:t> allowed</a:t>
                      </a:r>
                      <a:r>
                        <a:rPr lang="fi-FI" sz="2400" u="sng" dirty="0"/>
                        <a:t> to</a:t>
                      </a:r>
                      <a:r>
                        <a:rPr lang="fi-FI" sz="2400" dirty="0"/>
                        <a:t> leave</a:t>
                      </a:r>
                    </a:p>
                    <a:p>
                      <a:r>
                        <a:rPr lang="fi-FI" sz="2400" dirty="0"/>
                        <a:t>You</a:t>
                      </a:r>
                      <a:r>
                        <a:rPr lang="fi-FI" sz="2400" b="1" baseline="0" dirty="0"/>
                        <a:t> were</a:t>
                      </a:r>
                      <a:r>
                        <a:rPr lang="fi-FI" sz="2400" baseline="0" dirty="0"/>
                        <a:t> allowed..</a:t>
                      </a:r>
                    </a:p>
                    <a:p>
                      <a:r>
                        <a:rPr lang="fi-FI" sz="2400" baseline="0" dirty="0"/>
                        <a:t>He </a:t>
                      </a:r>
                      <a:r>
                        <a:rPr lang="fi-FI" sz="2400" b="1" baseline="0" dirty="0"/>
                        <a:t>was</a:t>
                      </a:r>
                      <a:r>
                        <a:rPr lang="fi-FI" sz="2400" baseline="0" dirty="0"/>
                        <a:t> allowed....</a:t>
                      </a:r>
                    </a:p>
                  </a:txBody>
                  <a:tcPr marL="91439" marR="91439" marT="45726" marB="45726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070">
                <a:tc>
                  <a:txBody>
                    <a:bodyPr/>
                    <a:lstStyle/>
                    <a:p>
                      <a:r>
                        <a:rPr lang="fi-FI" sz="2400" dirty="0"/>
                        <a:t>KIELTEINEN</a:t>
                      </a:r>
                    </a:p>
                  </a:txBody>
                  <a:tcPr marL="91439" marR="91439" marT="45726" marB="45726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9" marR="91439" marT="45726" marB="4572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dirty="0"/>
                        <a:t>You </a:t>
                      </a:r>
                      <a:r>
                        <a:rPr lang="fi-FI" sz="2400" b="1" dirty="0"/>
                        <a:t>were not </a:t>
                      </a:r>
                      <a:r>
                        <a:rPr lang="fi-FI" sz="2400" dirty="0"/>
                        <a:t>allowed</a:t>
                      </a:r>
                      <a:r>
                        <a:rPr lang="fi-FI" sz="2400" baseline="0" dirty="0"/>
                        <a:t> to leave.</a:t>
                      </a:r>
                      <a:endParaRPr lang="fi-FI" sz="2400" dirty="0"/>
                    </a:p>
                  </a:txBody>
                  <a:tcPr marL="91439" marR="91439" marT="45726" marB="45726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070">
                <a:tc>
                  <a:txBody>
                    <a:bodyPr/>
                    <a:lstStyle/>
                    <a:p>
                      <a:r>
                        <a:rPr lang="fi-FI" sz="2400" dirty="0"/>
                        <a:t>KYSYVÄ</a:t>
                      </a:r>
                    </a:p>
                  </a:txBody>
                  <a:tcPr marL="91439" marR="91439" marT="45726" marB="45726">
                    <a:solidFill>
                      <a:srgbClr val="00B0F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2400" dirty="0"/>
                    </a:p>
                  </a:txBody>
                  <a:tcPr marL="91439" marR="91439" marT="45726" marB="4572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2400" b="1" dirty="0"/>
                        <a:t>Was</a:t>
                      </a:r>
                      <a:r>
                        <a:rPr lang="fi-FI" sz="2400" dirty="0"/>
                        <a:t> I allowed </a:t>
                      </a:r>
                      <a:r>
                        <a:rPr lang="fi-FI" sz="2400" baseline="0" dirty="0"/>
                        <a:t>to leave?</a:t>
                      </a:r>
                      <a:endParaRPr lang="fi-FI" sz="2400" dirty="0"/>
                    </a:p>
                  </a:txBody>
                  <a:tcPr marL="91439" marR="91439" marT="45726" marB="45726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856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MUUT AIKAMUODOT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(EI KOKEESSA MUKANA)</a:t>
            </a:r>
          </a:p>
        </p:txBody>
      </p:sp>
    </p:spTree>
    <p:extLst>
      <p:ext uri="{BB962C8B-B14F-4D97-AF65-F5344CB8AC3E}">
        <p14:creationId xmlns:p14="http://schemas.microsoft.com/office/powerpoint/2010/main" val="3236080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36417"/>
              </p:ext>
            </p:extLst>
          </p:nvPr>
        </p:nvGraphicFramePr>
        <p:xfrm>
          <a:off x="1774825" y="404814"/>
          <a:ext cx="8642352" cy="6609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1203">
                <a:tc>
                  <a:txBody>
                    <a:bodyPr/>
                    <a:lstStyle/>
                    <a:p>
                      <a:r>
                        <a:rPr lang="fi-FI" sz="1800" dirty="0">
                          <a:solidFill>
                            <a:schemeClr val="tx1"/>
                          </a:solidFill>
                        </a:rPr>
                        <a:t>PERUSMUOTO</a:t>
                      </a:r>
                    </a:p>
                  </a:txBody>
                  <a:tcPr marL="91455" marR="91455" marT="45724" marB="45724"/>
                </a:tc>
                <a:tc>
                  <a:txBody>
                    <a:bodyPr/>
                    <a:lstStyle/>
                    <a:p>
                      <a:r>
                        <a:rPr lang="fi-FI" sz="1800" dirty="0">
                          <a:solidFill>
                            <a:schemeClr val="tx1"/>
                          </a:solidFill>
                        </a:rPr>
                        <a:t>BE ABLE TO</a:t>
                      </a:r>
                    </a:p>
                    <a:p>
                      <a:r>
                        <a:rPr lang="fi-FI" sz="1800" dirty="0">
                          <a:solidFill>
                            <a:schemeClr val="tx1"/>
                          </a:solidFill>
                        </a:rPr>
                        <a:t>(CAN)</a:t>
                      </a:r>
                    </a:p>
                  </a:txBody>
                  <a:tcPr marL="91455" marR="91455" marT="45724" marB="4572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>
                          <a:solidFill>
                            <a:schemeClr val="tx1"/>
                          </a:solidFill>
                        </a:rPr>
                        <a:t>BE</a:t>
                      </a:r>
                      <a:r>
                        <a:rPr lang="fi-FI" sz="1800" baseline="0" dirty="0">
                          <a:solidFill>
                            <a:schemeClr val="tx1"/>
                          </a:solidFill>
                        </a:rPr>
                        <a:t> ALLOWED TO</a:t>
                      </a:r>
                    </a:p>
                    <a:p>
                      <a:r>
                        <a:rPr lang="fi-FI" sz="1800" baseline="0" dirty="0">
                          <a:solidFill>
                            <a:schemeClr val="tx1"/>
                          </a:solidFill>
                        </a:rPr>
                        <a:t>(MAY)</a:t>
                      </a:r>
                      <a:endParaRPr lang="fi-FI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>
                          <a:solidFill>
                            <a:schemeClr val="tx1"/>
                          </a:solidFill>
                        </a:rPr>
                        <a:t>HAVE TO</a:t>
                      </a:r>
                    </a:p>
                    <a:p>
                      <a:r>
                        <a:rPr lang="fi-FI" sz="1800" dirty="0">
                          <a:solidFill>
                            <a:schemeClr val="tx1"/>
                          </a:solidFill>
                        </a:rPr>
                        <a:t>(MUST)</a:t>
                      </a:r>
                    </a:p>
                  </a:txBody>
                  <a:tcPr marL="91455" marR="91455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83">
                <a:tc>
                  <a:txBody>
                    <a:bodyPr/>
                    <a:lstStyle/>
                    <a:p>
                      <a:r>
                        <a:rPr lang="fi-FI" sz="1800" b="1" dirty="0"/>
                        <a:t>Preesens</a:t>
                      </a:r>
                    </a:p>
                  </a:txBody>
                  <a:tcPr marL="91455" marR="91455" marT="45724" marB="45724"/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AM/ARE IS </a:t>
                      </a:r>
                    </a:p>
                    <a:p>
                      <a:r>
                        <a:rPr lang="fi-FI" sz="1800" b="1" dirty="0"/>
                        <a:t>ABLE TO</a:t>
                      </a:r>
                    </a:p>
                  </a:txBody>
                  <a:tcPr marL="91455" marR="91455" marT="45724" marB="4572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AM</a:t>
                      </a:r>
                      <a:r>
                        <a:rPr lang="fi-FI" sz="1800" b="1" baseline="0" dirty="0"/>
                        <a:t>/ARE/IS</a:t>
                      </a:r>
                      <a:r>
                        <a:rPr lang="fi-FI" sz="1800" b="1" dirty="0"/>
                        <a:t> ALLOWED</a:t>
                      </a:r>
                      <a:r>
                        <a:rPr lang="fi-FI" sz="1800" b="1" baseline="0" dirty="0"/>
                        <a:t> TO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HAS/HAVE TO /don’t,</a:t>
                      </a:r>
                      <a:r>
                        <a:rPr lang="fi-FI" sz="1800" b="1" baseline="0" dirty="0"/>
                        <a:t> doesn’t have to..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38">
                <a:tc>
                  <a:txBody>
                    <a:bodyPr/>
                    <a:lstStyle/>
                    <a:p>
                      <a:r>
                        <a:rPr lang="fi-FI" sz="1800" b="1" dirty="0"/>
                        <a:t>Imperfekti</a:t>
                      </a:r>
                    </a:p>
                  </a:txBody>
                  <a:tcPr marL="91455" marR="91455" marT="45724" marB="45724"/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WAS/WERE</a:t>
                      </a:r>
                    </a:p>
                    <a:p>
                      <a:r>
                        <a:rPr lang="fi-FI" sz="1800" b="1" dirty="0"/>
                        <a:t>ABLE TO</a:t>
                      </a:r>
                    </a:p>
                  </a:txBody>
                  <a:tcPr marL="91455" marR="91455" marT="45724" marB="4572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WAS/WERE ALLOWED TO</a:t>
                      </a:r>
                    </a:p>
                  </a:txBody>
                  <a:tcPr marL="91455" marR="91455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HAD TO /didn’t have to...</a:t>
                      </a:r>
                    </a:p>
                  </a:txBody>
                  <a:tcPr marL="91455" marR="91455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38">
                <a:tc>
                  <a:txBody>
                    <a:bodyPr/>
                    <a:lstStyle/>
                    <a:p>
                      <a:r>
                        <a:rPr lang="fi-FI" sz="1800" b="1" dirty="0"/>
                        <a:t>Perfekti</a:t>
                      </a:r>
                    </a:p>
                  </a:txBody>
                  <a:tcPr marL="91455" marR="91455" marT="45724" marB="45724"/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HAS/HAVE BEEN ABLE TO.. = on pystynyt</a:t>
                      </a:r>
                    </a:p>
                  </a:txBody>
                  <a:tcPr marL="91455" marR="91455" marT="45724" marB="4572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HAS/HAVE BEEN ALLOWED TO =</a:t>
                      </a:r>
                    </a:p>
                    <a:p>
                      <a:r>
                        <a:rPr lang="fi-FI" sz="1800" b="1" dirty="0"/>
                        <a:t>On saanut</a:t>
                      </a:r>
                    </a:p>
                  </a:txBody>
                  <a:tcPr marL="91455" marR="91455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HAVE/HAS</a:t>
                      </a:r>
                      <a:r>
                        <a:rPr lang="fi-FI" sz="1800" b="1" baseline="0" dirty="0"/>
                        <a:t> HAD TO</a:t>
                      </a:r>
                    </a:p>
                    <a:p>
                      <a:r>
                        <a:rPr lang="fi-FI" sz="1800" b="1" baseline="0" dirty="0"/>
                        <a:t> = on täytynyt /pitänyt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0445">
                <a:tc>
                  <a:txBody>
                    <a:bodyPr/>
                    <a:lstStyle/>
                    <a:p>
                      <a:r>
                        <a:rPr lang="fi-FI" sz="1800" b="1" dirty="0"/>
                        <a:t>Pluskvamperfekti</a:t>
                      </a:r>
                    </a:p>
                  </a:txBody>
                  <a:tcPr marL="91455" marR="91455" marT="45724" marB="45724"/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HAD</a:t>
                      </a:r>
                      <a:r>
                        <a:rPr lang="fi-FI" sz="1800" b="1" baseline="0" dirty="0"/>
                        <a:t> BEEN </a:t>
                      </a:r>
                    </a:p>
                    <a:p>
                      <a:r>
                        <a:rPr lang="fi-FI" sz="1800" b="1" baseline="0" dirty="0"/>
                        <a:t>ABLE TO = oli pystynyt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HAD BEEN</a:t>
                      </a:r>
                    </a:p>
                    <a:p>
                      <a:r>
                        <a:rPr lang="fi-FI" sz="1800" b="1" dirty="0"/>
                        <a:t>ALLOWED</a:t>
                      </a:r>
                      <a:r>
                        <a:rPr lang="fi-FI" sz="1800" b="1" baseline="0" dirty="0"/>
                        <a:t> TO</a:t>
                      </a:r>
                    </a:p>
                    <a:p>
                      <a:r>
                        <a:rPr lang="fi-FI" sz="1800" b="1" baseline="0" dirty="0"/>
                        <a:t>= oli saanut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HAD </a:t>
                      </a:r>
                      <a:r>
                        <a:rPr lang="fi-FI" sz="1800" b="1" dirty="0" err="1"/>
                        <a:t>HAD</a:t>
                      </a:r>
                      <a:r>
                        <a:rPr lang="fi-FI" sz="1800" b="1" dirty="0"/>
                        <a:t> TO</a:t>
                      </a:r>
                    </a:p>
                    <a:p>
                      <a:r>
                        <a:rPr lang="fi-FI" sz="1800" b="1" dirty="0"/>
                        <a:t>= oli täytynyt /pitänyt</a:t>
                      </a:r>
                    </a:p>
                  </a:txBody>
                  <a:tcPr marL="91455" marR="91455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38">
                <a:tc>
                  <a:txBody>
                    <a:bodyPr/>
                    <a:lstStyle/>
                    <a:p>
                      <a:r>
                        <a:rPr lang="fi-FI" sz="1800" b="1" dirty="0"/>
                        <a:t>Futuuri</a:t>
                      </a:r>
                    </a:p>
                  </a:txBody>
                  <a:tcPr marL="91455" marR="91455" marT="45724" marB="45724"/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WILL</a:t>
                      </a:r>
                      <a:r>
                        <a:rPr lang="fi-FI" sz="1800" b="1" baseline="0" dirty="0"/>
                        <a:t> BE </a:t>
                      </a:r>
                    </a:p>
                    <a:p>
                      <a:r>
                        <a:rPr lang="fi-FI" sz="1800" b="1" baseline="0" dirty="0"/>
                        <a:t>ABLE TO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WILL BE </a:t>
                      </a:r>
                    </a:p>
                    <a:p>
                      <a:r>
                        <a:rPr lang="fi-FI" sz="1800" b="1" dirty="0"/>
                        <a:t>ALLOWED</a:t>
                      </a:r>
                      <a:r>
                        <a:rPr lang="fi-FI" sz="1800" b="1" baseline="0" dirty="0"/>
                        <a:t> TO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WIL</a:t>
                      </a:r>
                      <a:r>
                        <a:rPr lang="fi-FI" sz="1800" b="1" baseline="0" dirty="0"/>
                        <a:t>L HAVE TO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0445">
                <a:tc>
                  <a:txBody>
                    <a:bodyPr/>
                    <a:lstStyle/>
                    <a:p>
                      <a:r>
                        <a:rPr lang="fi-FI" sz="1800" b="1" dirty="0"/>
                        <a:t>1. konditionaali</a:t>
                      </a:r>
                    </a:p>
                  </a:txBody>
                  <a:tcPr marL="91455" marR="91455" marT="45724" marB="45724"/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WOULD BE </a:t>
                      </a:r>
                    </a:p>
                    <a:p>
                      <a:r>
                        <a:rPr lang="fi-FI" sz="1800" b="1" dirty="0"/>
                        <a:t>ABLE TO = pystyisi</a:t>
                      </a:r>
                    </a:p>
                  </a:txBody>
                  <a:tcPr marL="91455" marR="91455" marT="45724" marB="4572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WOULD BE ALLOWED TO = saisi</a:t>
                      </a:r>
                    </a:p>
                  </a:txBody>
                  <a:tcPr marL="91455" marR="91455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WOULD HAVE</a:t>
                      </a:r>
                      <a:r>
                        <a:rPr lang="fi-FI" sz="1800" b="1" baseline="0" dirty="0"/>
                        <a:t> TO</a:t>
                      </a:r>
                    </a:p>
                    <a:p>
                      <a:r>
                        <a:rPr lang="fi-FI" sz="1800" b="1" baseline="0" dirty="0"/>
                        <a:t>= täytyisi/pitäisi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0445">
                <a:tc>
                  <a:txBody>
                    <a:bodyPr/>
                    <a:lstStyle/>
                    <a:p>
                      <a:r>
                        <a:rPr lang="fi-FI" sz="1800" b="1" dirty="0"/>
                        <a:t>2. konditionaali</a:t>
                      </a:r>
                    </a:p>
                  </a:txBody>
                  <a:tcPr marL="91455" marR="91455" marT="45724" marB="45724"/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WOULD</a:t>
                      </a:r>
                      <a:r>
                        <a:rPr lang="fi-FI" sz="1800" b="1" baseline="0" dirty="0"/>
                        <a:t> HAVE BEEN ABLE TO = olisi pystynyt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WOULD</a:t>
                      </a:r>
                      <a:r>
                        <a:rPr lang="fi-FI" sz="1800" b="1" baseline="0" dirty="0"/>
                        <a:t> HAVE BEEN ALLOWED TO = olisi saanut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1" dirty="0"/>
                        <a:t>WOULD HAVE</a:t>
                      </a:r>
                      <a:r>
                        <a:rPr lang="fi-FI" sz="1800" b="1" baseline="0" dirty="0"/>
                        <a:t> HAD TO = olisi täytynyt</a:t>
                      </a:r>
                      <a:r>
                        <a:rPr lang="fi-FI" sz="1800" b="1" baseline="0"/>
                        <a:t>/pitänyt</a:t>
                      </a:r>
                      <a:endParaRPr lang="fi-FI" sz="1800" b="1" dirty="0"/>
                    </a:p>
                  </a:txBody>
                  <a:tcPr marL="91455" marR="91455" marT="45724" marB="4572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489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558</Words>
  <Application>Microsoft Office PowerPoint</Application>
  <PresentationFormat>Laajakuva</PresentationFormat>
  <Paragraphs>153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Vaillinaiset apuverbit ja korvaavat muodot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MUUT AIKAMUODOT</vt:lpstr>
      <vt:lpstr>PowerPoint-esitys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Vaillinaiset apuverbit ja korvaavat muodot</dc:title>
  <dc:creator>Snabb Virpi</dc:creator>
  <cp:lastModifiedBy>Snabb Virpi</cp:lastModifiedBy>
  <cp:revision>3</cp:revision>
  <dcterms:created xsi:type="dcterms:W3CDTF">2020-11-25T09:26:35Z</dcterms:created>
  <dcterms:modified xsi:type="dcterms:W3CDTF">2021-11-08T18:07:16Z</dcterms:modified>
</cp:coreProperties>
</file>