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0440f566e0_0_0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10440f566e0_0_0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0440f566e0_0_8:notes"/>
          <p:cNvSpPr txBox="1"/>
          <p:nvPr>
            <p:ph idx="1" type="body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10440f566e0_0_8:notes"/>
          <p:cNvSpPr/>
          <p:nvPr>
            <p:ph idx="2" type="sldImg"/>
          </p:nvPr>
        </p:nvSpPr>
        <p:spPr>
          <a:xfrm>
            <a:off x="419100" y="1241425"/>
            <a:ext cx="5956200" cy="335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/>
          <p:nvPr>
            <p:ph idx="2" type="pic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6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/>
          <p:nvPr>
            <p:ph idx="2" type="pic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7"/>
          <p:cNvSpPr/>
          <p:nvPr>
            <p:ph idx="4" type="pic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7"/>
          <p:cNvSpPr txBox="1"/>
          <p:nvPr>
            <p:ph idx="5" type="body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7"/>
          <p:cNvSpPr/>
          <p:nvPr>
            <p:ph idx="6" type="pic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8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8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8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9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9" name="Google Shape;79;p9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/>
          <p:nvPr>
            <p:ph type="title"/>
          </p:nvPr>
        </p:nvSpPr>
        <p:spPr>
          <a:xfrm>
            <a:off x="1649506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5. Elämää keskiajalla</a:t>
            </a:r>
            <a:br>
              <a:rPr lang="fi-FI"/>
            </a:br>
            <a:br>
              <a:rPr lang="fi-FI"/>
            </a:br>
            <a:r>
              <a:rPr lang="fi-FI"/>
              <a:t>TIETOISKU: KOHTAUKSIA</a:t>
            </a:r>
            <a:br>
              <a:rPr lang="fi-FI"/>
            </a:br>
            <a:r>
              <a:rPr lang="fi-FI"/>
              <a:t>PYHÄN MARTINUKSEN ELÄMÄSTÄ</a:t>
            </a:r>
            <a:endParaRPr/>
          </a:p>
        </p:txBody>
      </p:sp>
      <p:sp>
        <p:nvSpPr>
          <p:cNvPr id="86" name="Google Shape;86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/>
          <p:nvPr>
            <p:ph idx="1" type="body"/>
          </p:nvPr>
        </p:nvSpPr>
        <p:spPr>
          <a:xfrm>
            <a:off x="1621943" y="3200401"/>
            <a:ext cx="10942861" cy="91305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9055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b="0" sz="5100"/>
          </a:p>
          <a:p>
            <a:pPr indent="-59055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sz="5100"/>
          </a:p>
          <a:p>
            <a:pPr indent="-59055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b="0" sz="5100"/>
          </a:p>
          <a:p>
            <a:pPr indent="-59055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sz="5100"/>
          </a:p>
          <a:p>
            <a:pPr indent="-9144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AutoNum type="arabicPeriod"/>
            </a:pPr>
            <a:r>
              <a:rPr b="0" lang="fi-FI" sz="5100"/>
              <a:t>Mitä keskiajalle tyypillisiä ilmiöitä tunnistat maalauksesta?</a:t>
            </a:r>
            <a:endParaRPr/>
          </a:p>
          <a:p>
            <a:pPr indent="-914400" lvl="0" marL="9144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AutoNum type="arabicPeriod"/>
            </a:pPr>
            <a:r>
              <a:rPr lang="fi-FI" sz="5100"/>
              <a:t>Mitä keskiaikaisen maalauksen tyylipiirteitä kuvassa on?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sz="51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</p:txBody>
      </p:sp>
      <p:pic>
        <p:nvPicPr>
          <p:cNvPr id="93" name="Google Shape;93;p1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4" r="353" t="0"/>
          <a:stretch/>
        </p:blipFill>
        <p:spPr>
          <a:xfrm>
            <a:off x="14048039" y="-13433"/>
            <a:ext cx="1027240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1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5" name="Google Shape;95;p11"/>
          <p:cNvSpPr txBox="1"/>
          <p:nvPr>
            <p:ph idx="11" type="ftr"/>
          </p:nvPr>
        </p:nvSpPr>
        <p:spPr>
          <a:xfrm>
            <a:off x="1777586" y="12330967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  <p:sp>
        <p:nvSpPr>
          <p:cNvPr id="96" name="Google Shape;96;p11"/>
          <p:cNvSpPr txBox="1"/>
          <p:nvPr>
            <p:ph type="title"/>
          </p:nvPr>
        </p:nvSpPr>
        <p:spPr>
          <a:xfrm>
            <a:off x="856034" y="654783"/>
            <a:ext cx="12508274" cy="66904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Tutki Simone Martinin maalausta </a:t>
            </a:r>
            <a:r>
              <a:rPr i="1" lang="fi-FI"/>
              <a:t>Kohtauksia Pyhän Martinuksen elämästä: Aseista kieltäytyminen</a:t>
            </a:r>
            <a:r>
              <a:rPr lang="fi-FI"/>
              <a:t> (1321).</a:t>
            </a:r>
            <a:br>
              <a:rPr lang="fi-FI"/>
            </a:b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/>
          <p:nvPr>
            <p:ph idx="1" type="body"/>
          </p:nvPr>
        </p:nvSpPr>
        <p:spPr>
          <a:xfrm>
            <a:off x="1621943" y="3200401"/>
            <a:ext cx="10942861" cy="91305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AutoNum type="arabicPeriod"/>
            </a:pPr>
            <a:r>
              <a:rPr b="0" lang="fi-FI" sz="5100"/>
              <a:t>Keskiajalle tyypillisiä ilmiöitä</a:t>
            </a:r>
            <a:r>
              <a:rPr lang="fi-FI" sz="5100"/>
              <a:t>:</a:t>
            </a:r>
            <a:endParaRPr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b="0" lang="fi-FI" sz="5200"/>
              <a:t>uskontoteema</a:t>
            </a:r>
            <a:endParaRPr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pyhimyskultti</a:t>
            </a:r>
            <a:endParaRPr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v</a:t>
            </a:r>
            <a:r>
              <a:rPr b="0" lang="fi-FI" sz="5200"/>
              <a:t>äkivaltaisuus</a:t>
            </a:r>
            <a:endParaRPr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taistelevat ritarit</a:t>
            </a:r>
            <a:endParaRPr b="0" sz="5200"/>
          </a:p>
          <a:p>
            <a:pPr indent="-36195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Arial"/>
              <a:buNone/>
            </a:pPr>
            <a:r>
              <a:t/>
            </a:r>
            <a:endParaRPr sz="51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</p:txBody>
      </p:sp>
      <p:pic>
        <p:nvPicPr>
          <p:cNvPr id="102" name="Google Shape;102;p1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4" r="353" t="0"/>
          <a:stretch/>
        </p:blipFill>
        <p:spPr>
          <a:xfrm>
            <a:off x="14048039" y="-13433"/>
            <a:ext cx="1027240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2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4" name="Google Shape;104;p12"/>
          <p:cNvSpPr txBox="1"/>
          <p:nvPr>
            <p:ph idx="11" type="ftr"/>
          </p:nvPr>
        </p:nvSpPr>
        <p:spPr>
          <a:xfrm>
            <a:off x="1777586" y="12330967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  <p:sp>
        <p:nvSpPr>
          <p:cNvPr id="105" name="Google Shape;105;p12"/>
          <p:cNvSpPr txBox="1"/>
          <p:nvPr>
            <p:ph type="title"/>
          </p:nvPr>
        </p:nvSpPr>
        <p:spPr>
          <a:xfrm>
            <a:off x="1621943" y="654783"/>
            <a:ext cx="11566519" cy="25456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Vastaukset: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/>
          <p:nvPr>
            <p:ph idx="1" type="body"/>
          </p:nvPr>
        </p:nvSpPr>
        <p:spPr>
          <a:xfrm>
            <a:off x="1520343" y="1385032"/>
            <a:ext cx="10942861" cy="11676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b="0" lang="fi-FI" sz="5100"/>
              <a:t>2. Keskiajan maalaukse</a:t>
            </a:r>
            <a:r>
              <a:rPr lang="fi-FI" sz="5100"/>
              <a:t>n</a:t>
            </a:r>
            <a:r>
              <a:rPr b="0" lang="fi-FI" sz="5100"/>
              <a:t> tyylipiirteitä:</a:t>
            </a:r>
            <a:endParaRPr/>
          </a:p>
          <a:p>
            <a:pPr indent="-558800" lvl="0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arvoperspektiivi</a:t>
            </a:r>
            <a:endParaRPr sz="5200"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p</a:t>
            </a:r>
            <a:r>
              <a:rPr lang="fi-FI" sz="5200"/>
              <a:t>yhimyslegendasta periytyvä aihe (oikeamielisenä köyhien auttajana tunnettu Pyhä Martinus menee kohti vihollista risti kädessä)</a:t>
            </a:r>
            <a:endParaRPr sz="5200"/>
          </a:p>
          <a:p>
            <a:pPr indent="-55880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Char char="●"/>
            </a:pPr>
            <a:r>
              <a:rPr lang="fi-FI" sz="5200"/>
              <a:t>kirkon alttaritaulu</a:t>
            </a:r>
            <a:endParaRPr sz="5200"/>
          </a:p>
          <a:p>
            <a:pPr indent="-400050" lvl="1" marL="2057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sz="4500"/>
          </a:p>
          <a:p>
            <a:pPr indent="-40005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sz="4500"/>
          </a:p>
          <a:p>
            <a:pPr indent="-40005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sz="4500"/>
          </a:p>
          <a:p>
            <a:pPr indent="-40005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sz="4500"/>
          </a:p>
          <a:p>
            <a:pPr indent="-400050" lvl="0" marL="6858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sz="4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t/>
            </a:r>
            <a:endParaRPr sz="51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t/>
            </a:r>
            <a:endParaRPr sz="2500"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</p:txBody>
      </p:sp>
      <p:pic>
        <p:nvPicPr>
          <p:cNvPr id="111" name="Google Shape;111;p1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4" r="353" t="0"/>
          <a:stretch/>
        </p:blipFill>
        <p:spPr>
          <a:xfrm>
            <a:off x="14048039" y="-13433"/>
            <a:ext cx="1027240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3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3" name="Google Shape;113;p13"/>
          <p:cNvSpPr txBox="1"/>
          <p:nvPr>
            <p:ph idx="11" type="ftr"/>
          </p:nvPr>
        </p:nvSpPr>
        <p:spPr>
          <a:xfrm>
            <a:off x="1777586" y="12330967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"/>
          <p:cNvSpPr txBox="1"/>
          <p:nvPr>
            <p:ph idx="1" type="body"/>
          </p:nvPr>
        </p:nvSpPr>
        <p:spPr>
          <a:xfrm>
            <a:off x="1621950" y="2184400"/>
            <a:ext cx="11941800" cy="112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588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Char char="●"/>
            </a:pPr>
            <a:r>
              <a:rPr b="0" i="0" lang="fi-FI" sz="5200" u="none" strike="noStrike">
                <a:solidFill>
                  <a:srgbClr val="000000"/>
                </a:solidFill>
              </a:rPr>
              <a:t>Maalaus edustaa myöhäistä keskiaikaa.</a:t>
            </a:r>
            <a:endParaRPr b="0" i="0" sz="5200" u="none" strike="noStrike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rgbClr val="000000"/>
              </a:solidFill>
            </a:endParaRPr>
          </a:p>
          <a:p>
            <a:pPr indent="-5588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Char char="●"/>
            </a:pPr>
            <a:r>
              <a:rPr b="0" i="0" lang="fi-FI" sz="5200" u="none" strike="noStrike">
                <a:solidFill>
                  <a:srgbClr val="000000"/>
                </a:solidFill>
              </a:rPr>
              <a:t>Teos on Italiassa Pyhän Fransiskuksen kirkossa, Pyhän Martinuksen kappelissa. 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rgbClr val="000000"/>
              </a:solidFill>
            </a:endParaRPr>
          </a:p>
          <a:p>
            <a:pPr indent="-5588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Char char="●"/>
            </a:pPr>
            <a:r>
              <a:rPr b="0" i="0" lang="fi-FI" sz="5200" u="none" strike="noStrike">
                <a:solidFill>
                  <a:srgbClr val="000000"/>
                </a:solidFill>
              </a:rPr>
              <a:t>Freskossa on kymmenen kuvausta Pyhän Martinuksen elämästä.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5200">
              <a:solidFill>
                <a:srgbClr val="000000"/>
              </a:solidFill>
            </a:endParaRPr>
          </a:p>
          <a:p>
            <a:pPr indent="-558800" lvl="0" marL="4572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5200"/>
              <a:buChar char="●"/>
            </a:pPr>
            <a:r>
              <a:rPr lang="fi-FI" sz="5200">
                <a:solidFill>
                  <a:srgbClr val="000000"/>
                </a:solidFill>
              </a:rPr>
              <a:t>Tekijä</a:t>
            </a:r>
            <a:r>
              <a:rPr b="0" i="0" lang="fi-FI" sz="5200" u="none" strike="noStrike">
                <a:solidFill>
                  <a:srgbClr val="000000"/>
                </a:solidFill>
              </a:rPr>
              <a:t> Simone Martini (noin 1284–1344), alun perin Gentile Partino da Montefiore. Paavi Bonifacius VIII nimitti Martinin vuonna 1298 kardinaaliksi, ja häntä alettiin kutsua uudella nimellä.</a:t>
            </a:r>
            <a:endParaRPr b="0" i="0" sz="5200" u="none" strike="noStrike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2600"/>
              </a:spcBef>
              <a:spcAft>
                <a:spcPts val="0"/>
              </a:spcAft>
              <a:buNone/>
            </a:pPr>
            <a:r>
              <a:rPr lang="fi-FI" sz="2500"/>
              <a:t>Kuva: Wikimedia Commons.</a:t>
            </a:r>
            <a:r>
              <a:rPr lang="fi-FI" sz="2500"/>
              <a:t>.</a:t>
            </a:r>
            <a:endParaRPr/>
          </a:p>
        </p:txBody>
      </p:sp>
      <p:pic>
        <p:nvPicPr>
          <p:cNvPr id="119" name="Google Shape;119;p1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4" r="353" t="0"/>
          <a:stretch/>
        </p:blipFill>
        <p:spPr>
          <a:xfrm>
            <a:off x="14048039" y="-13433"/>
            <a:ext cx="1027240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4"/>
          <p:cNvSpPr txBox="1"/>
          <p:nvPr>
            <p:ph idx="12" type="sldNum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1" name="Google Shape;121;p14"/>
          <p:cNvSpPr txBox="1"/>
          <p:nvPr>
            <p:ph idx="11" type="ftr"/>
          </p:nvPr>
        </p:nvSpPr>
        <p:spPr>
          <a:xfrm>
            <a:off x="1777586" y="12330967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  <p:sp>
        <p:nvSpPr>
          <p:cNvPr id="122" name="Google Shape;122;p14"/>
          <p:cNvSpPr txBox="1"/>
          <p:nvPr>
            <p:ph type="title"/>
          </p:nvPr>
        </p:nvSpPr>
        <p:spPr>
          <a:xfrm>
            <a:off x="856034" y="654783"/>
            <a:ext cx="12707565" cy="15296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Tietoja teoksesta: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"/>
          <p:cNvSpPr txBox="1"/>
          <p:nvPr>
            <p:ph idx="1" type="body"/>
          </p:nvPr>
        </p:nvSpPr>
        <p:spPr>
          <a:xfrm>
            <a:off x="1621950" y="514350"/>
            <a:ext cx="11941800" cy="118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84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●"/>
            </a:pP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Freskossa Pyhä Martinus ja roomalaiset kohtaavat oikealla näkyvän barbaariarmeijan.</a:t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84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●"/>
            </a:pP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Vasemmalla on roomalaisten leiri ja keisari Julianus, joka luopui kristillisyydestä ja kääntyi pakanaksi.</a:t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84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●"/>
            </a:pP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Leirissä palkkasotureille jaetaan rahaa ennen taistelua.</a:t>
            </a:r>
            <a:endParaRPr sz="5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2600"/>
              </a:spcBef>
              <a:spcAft>
                <a:spcPts val="0"/>
              </a:spcAft>
              <a:buNone/>
            </a:pPr>
            <a:r>
              <a:rPr lang="fi-FI" sz="2500"/>
              <a:t>Kuva: Wikimedia Commons.</a:t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7" r="347" t="0"/>
          <a:stretch/>
        </p:blipFill>
        <p:spPr>
          <a:xfrm>
            <a:off x="14048039" y="-13433"/>
            <a:ext cx="10272408" cy="13716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5"/>
          <p:cNvSpPr txBox="1"/>
          <p:nvPr>
            <p:ph idx="12" type="sldNum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0" name="Google Shape;130;p15"/>
          <p:cNvSpPr txBox="1"/>
          <p:nvPr>
            <p:ph idx="11" type="ftr"/>
          </p:nvPr>
        </p:nvSpPr>
        <p:spPr>
          <a:xfrm>
            <a:off x="1777586" y="12330967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/>
          <p:nvPr>
            <p:ph idx="1" type="body"/>
          </p:nvPr>
        </p:nvSpPr>
        <p:spPr>
          <a:xfrm>
            <a:off x="1621950" y="457200"/>
            <a:ext cx="11941800" cy="118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84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●"/>
            </a:pP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Pyhällä Martinuksella on Rooman upseerin asusteet mutta aseenaan vain risti. Hänen kätensä ovat asennossa siunausta varten. Kohtauksen nimi on </a:t>
            </a:r>
            <a:r>
              <a:rPr i="1"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Aseista kieltäytyminen</a:t>
            </a: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84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Arial"/>
              <a:buChar char="●"/>
            </a:pPr>
            <a:r>
              <a:rPr lang="fi-FI" sz="5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Pyhä Martinus katsoo keisariin, mutta kävelee vihollisiaan päin. Maalaus symbolisoi pyhimyksen taistelua pakanuutta vastaan</a:t>
            </a:r>
            <a:r>
              <a:rPr lang="fi-FI" sz="5600">
                <a:solidFill>
                  <a:srgbClr val="000000"/>
                </a:solidFill>
              </a:rPr>
              <a:t>.</a:t>
            </a:r>
            <a:endParaRPr sz="5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260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260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0" lvl="0" marL="0" rtl="0" algn="l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fi-FI" sz="2500"/>
              <a:t>Kuva: Wikimedia Commons.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16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57" r="347" t="0"/>
          <a:stretch/>
        </p:blipFill>
        <p:spPr>
          <a:xfrm>
            <a:off x="14048039" y="-13433"/>
            <a:ext cx="10272408" cy="13716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6"/>
          <p:cNvSpPr txBox="1"/>
          <p:nvPr>
            <p:ph idx="12" type="sldNum"/>
          </p:nvPr>
        </p:nvSpPr>
        <p:spPr>
          <a:xfrm>
            <a:off x="17624213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8" name="Google Shape;138;p16"/>
          <p:cNvSpPr txBox="1"/>
          <p:nvPr>
            <p:ph idx="11" type="ftr"/>
          </p:nvPr>
        </p:nvSpPr>
        <p:spPr>
          <a:xfrm>
            <a:off x="1777586" y="12330967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5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