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5612"/>
    <a:srgbClr val="333333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42EB0-7DBE-4370-A80C-0B2AC56B8D6E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BD23A-4E8B-489B-8073-D00A8302CA5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2" name="Suorakulmi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Suorakulmi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Suorakulmi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Suorakulmi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56" name="Suorakulmi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Suorakulmi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Suorakulmi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Suorakulmi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uolivapaa piirt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uolivapaa piirt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uolivapaa piirt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uolivapaa piirt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uolivapaa piirt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uolivapaa piirt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uolivapaa piirt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uolivapaa piirt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uolivapaa piirt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uolivapaa piirt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uolivapaa piirt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uolivapaa piirt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uolivapaa piirt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uolivapaa piirt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uolivapaa piirt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uorakulmi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Suorakulmi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Suorakulmi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Suorakulmi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Suorakulmi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Suorakulmi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uorakulmi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Suorakulmi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Ryhmä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uora yhdysviiv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uora yhdysviiv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uora yhdysviiv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grpSp>
        <p:nvGrpSpPr>
          <p:cNvPr id="14" name="Ryhmä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uora yhdysviiv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uora yhdysviiv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uora yhdysviiv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Ryhmä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uora yhdysviiv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uora yhdysviiv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Suorakulmi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Suorakulmi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Suorakulmi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A503C21-D112-4F42-8AB6-876CAE36C58F}" type="datetimeFigureOut">
              <a:rPr lang="fi-FI" smtClean="0"/>
              <a:pPr/>
              <a:t>8.11.2014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CA5E8C9-349F-4AAB-A26C-ADBEF43AAE0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reativecommons.org/licenses/by-sa/4.0/" TargetMode="Externa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1404768"/>
          </a:xfrm>
        </p:spPr>
        <p:txBody>
          <a:bodyPr/>
          <a:lstStyle/>
          <a:p>
            <a:r>
              <a:rPr lang="fi-FI" dirty="0" smtClean="0"/>
              <a:t>Työsuojeluohje</a:t>
            </a:r>
            <a:br>
              <a:rPr lang="fi-FI" dirty="0" smtClean="0"/>
            </a:br>
            <a:r>
              <a:rPr lang="fi-FI" dirty="0" smtClean="0"/>
              <a:t>Hallintalaitteet</a:t>
            </a:r>
            <a:br>
              <a:rPr lang="fi-FI" dirty="0" smtClean="0"/>
            </a:br>
            <a:r>
              <a:rPr lang="fi-FI" dirty="0" smtClean="0"/>
              <a:t>PENKKIPORAKONE (Metalli)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7544" y="1844824"/>
            <a:ext cx="4038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sz="3600" dirty="0" smtClean="0"/>
          </a:p>
          <a:p>
            <a:pPr>
              <a:buNone/>
            </a:pPr>
            <a:r>
              <a:rPr lang="fi-FI" sz="3600" dirty="0" smtClean="0"/>
              <a:t>Copyright Urho Moilanen, 2014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4211960" y="1770501"/>
            <a:ext cx="4481984" cy="4525963"/>
          </a:xfrm>
        </p:spPr>
        <p:txBody>
          <a:bodyPr>
            <a:normAutofit fontScale="55000" lnSpcReduction="20000"/>
          </a:bodyPr>
          <a:lstStyle/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r>
              <a:rPr lang="fi-FI" sz="3600" dirty="0" smtClean="0"/>
              <a:t>Tämä teos on lisensoitu</a:t>
            </a:r>
          </a:p>
          <a:p>
            <a:pPr>
              <a:buNone/>
            </a:pPr>
            <a:r>
              <a:rPr lang="fi-FI" sz="3600" dirty="0" smtClean="0"/>
              <a:t> </a:t>
            </a:r>
            <a:r>
              <a:rPr lang="fi-FI" sz="3600" dirty="0" err="1" smtClean="0">
                <a:hlinkClick r:id="rId2"/>
              </a:rPr>
              <a:t>Creative</a:t>
            </a:r>
            <a:r>
              <a:rPr lang="fi-FI" sz="3600" dirty="0" smtClean="0">
                <a:hlinkClick r:id="rId2"/>
              </a:rPr>
              <a:t>  </a:t>
            </a:r>
            <a:r>
              <a:rPr lang="fi-FI" sz="3600" dirty="0" err="1" smtClean="0">
                <a:hlinkClick r:id="rId2"/>
              </a:rPr>
              <a:t>Commons</a:t>
            </a:r>
            <a:r>
              <a:rPr lang="fi-FI" sz="3600" dirty="0" smtClean="0">
                <a:hlinkClick r:id="rId2"/>
              </a:rPr>
              <a:t> Nimeä </a:t>
            </a:r>
            <a:r>
              <a:rPr lang="fi-FI" sz="3600" dirty="0" err="1" smtClean="0">
                <a:hlinkClick r:id="rId2"/>
              </a:rPr>
              <a:t>-JaaSamoin</a:t>
            </a:r>
            <a:r>
              <a:rPr lang="fi-FI" sz="3600" dirty="0" smtClean="0">
                <a:hlinkClick r:id="rId2"/>
              </a:rPr>
              <a:t> </a:t>
            </a:r>
          </a:p>
          <a:p>
            <a:pPr>
              <a:buNone/>
            </a:pPr>
            <a:r>
              <a:rPr lang="fi-FI" sz="3600" dirty="0" smtClean="0">
                <a:hlinkClick r:id="rId2"/>
              </a:rPr>
              <a:t>4.0 Kansainvälinen  </a:t>
            </a:r>
            <a:r>
              <a:rPr lang="fi-FI" sz="3600" dirty="0" smtClean="0"/>
              <a:t>–käyttöluvalla.</a:t>
            </a:r>
          </a:p>
          <a:p>
            <a:pPr>
              <a:buNone/>
            </a:pPr>
            <a:r>
              <a:rPr lang="fi-FI" sz="3600" dirty="0" smtClean="0"/>
              <a:t>Kuvat: Urho Moilanen 2014, </a:t>
            </a:r>
            <a:r>
              <a:rPr lang="fi-FI" sz="3600" dirty="0" err="1" smtClean="0"/>
              <a:t>All</a:t>
            </a:r>
            <a:r>
              <a:rPr lang="fi-FI" sz="3600" dirty="0" smtClean="0"/>
              <a:t> </a:t>
            </a:r>
            <a:r>
              <a:rPr lang="fi-FI" sz="3600" dirty="0" err="1" smtClean="0"/>
              <a:t>rights</a:t>
            </a:r>
            <a:r>
              <a:rPr lang="fi-FI" sz="3600" dirty="0" smtClean="0"/>
              <a:t> </a:t>
            </a:r>
          </a:p>
          <a:p>
            <a:pPr>
              <a:buNone/>
            </a:pPr>
            <a:r>
              <a:rPr lang="fi-FI" sz="3600" dirty="0" err="1" smtClean="0"/>
              <a:t>reserved</a:t>
            </a:r>
            <a:r>
              <a:rPr lang="fi-FI" sz="3600" dirty="0" smtClean="0"/>
              <a:t> </a:t>
            </a:r>
            <a:r>
              <a:rPr lang="fi-FI" sz="3600" baseline="30000" dirty="0" smtClean="0"/>
              <a:t>1 (dia 10)</a:t>
            </a:r>
          </a:p>
          <a:p>
            <a:endParaRPr lang="fi-FI" baseline="30000" dirty="0"/>
          </a:p>
        </p:txBody>
      </p:sp>
      <p:pic>
        <p:nvPicPr>
          <p:cNvPr id="7" name="Picture 2" descr="C:\Users\HP\Desktop\88x3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789040"/>
            <a:ext cx="1117460" cy="393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324648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30282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3600" smtClean="0"/>
              <a:t>PENKKIPORAKONE –työsuojeluohje </a:t>
            </a:r>
            <a:r>
              <a:rPr lang="fi-FI" sz="3600" dirty="0" smtClean="0"/>
              <a:t>on koostettu  </a:t>
            </a:r>
          </a:p>
          <a:p>
            <a:pPr>
              <a:buNone/>
            </a:pPr>
            <a:r>
              <a:rPr lang="fi-FI" sz="3600" dirty="0" smtClean="0"/>
              <a:t>kevätlukukaudella 2014  tieto- ja viestintätekniikan </a:t>
            </a:r>
          </a:p>
          <a:p>
            <a:pPr>
              <a:buNone/>
            </a:pPr>
            <a:r>
              <a:rPr lang="fi-FI" sz="3600" dirty="0" smtClean="0"/>
              <a:t>opetuskäytön kehittämishankkeessa  </a:t>
            </a:r>
            <a:r>
              <a:rPr lang="fi-FI" sz="3600" i="1" dirty="0" smtClean="0"/>
              <a:t>Jokirannan verkot – </a:t>
            </a:r>
          </a:p>
          <a:p>
            <a:pPr>
              <a:buNone/>
            </a:pPr>
            <a:r>
              <a:rPr lang="fi-FI" sz="3600" i="1" dirty="0" smtClean="0"/>
              <a:t>verkko-oppimisen lisääminen yläkoululla.</a:t>
            </a:r>
            <a:r>
              <a:rPr lang="fi-FI" sz="3600" dirty="0" smtClean="0"/>
              <a:t>  Jokirannan </a:t>
            </a:r>
          </a:p>
          <a:p>
            <a:pPr>
              <a:buNone/>
            </a:pPr>
            <a:r>
              <a:rPr lang="fi-FI" sz="3600" dirty="0" smtClean="0"/>
              <a:t>koulun hankkeen ovat  rahoittaneet Opetushallitus ja </a:t>
            </a:r>
          </a:p>
          <a:p>
            <a:pPr>
              <a:buNone/>
            </a:pPr>
            <a:r>
              <a:rPr lang="fi-FI" sz="3600" dirty="0" smtClean="0"/>
              <a:t>Ylivieskan kaupunki.</a:t>
            </a:r>
          </a:p>
          <a:p>
            <a:pPr>
              <a:buNone/>
            </a:pPr>
            <a:endParaRPr lang="fi-FI" sz="3200" dirty="0" smtClean="0"/>
          </a:p>
          <a:p>
            <a:pPr>
              <a:buNone/>
            </a:pPr>
            <a:r>
              <a:rPr lang="fi-FI" sz="3600" baseline="30000" dirty="0" smtClean="0"/>
              <a:t>1 </a:t>
            </a:r>
            <a:r>
              <a:rPr lang="fi-FI" sz="3600" dirty="0" smtClean="0"/>
              <a:t>Voit vapaasti jakaa ja käyttää tätä teosta, kunhan vaihdat valokuvien </a:t>
            </a:r>
          </a:p>
          <a:p>
            <a:pPr>
              <a:buNone/>
            </a:pPr>
            <a:r>
              <a:rPr lang="fi-FI" sz="3600" dirty="0" smtClean="0"/>
              <a:t>tilalle omat kuvat, mainitset tämän teoksen lähteenä ja julkaiset </a:t>
            </a:r>
          </a:p>
          <a:p>
            <a:pPr>
              <a:buNone/>
            </a:pPr>
            <a:r>
              <a:rPr lang="fi-FI" sz="3600" dirty="0" smtClean="0"/>
              <a:t>teoksesi samalla lisenssillä.</a:t>
            </a:r>
            <a:br>
              <a:rPr lang="fi-FI" sz="3600" dirty="0" smtClean="0"/>
            </a:br>
            <a:endParaRPr lang="fi-FI" sz="3600" dirty="0" smtClean="0"/>
          </a:p>
          <a:p>
            <a:pPr>
              <a:buNone/>
            </a:pPr>
            <a:r>
              <a:rPr lang="fi-FI" sz="3600" dirty="0" smtClean="0"/>
              <a:t>Kun tuot tilalle kuvia oppilaillesi tutuista koneista ja laitteista, saat </a:t>
            </a:r>
          </a:p>
          <a:p>
            <a:pPr>
              <a:buNone/>
            </a:pPr>
            <a:r>
              <a:rPr lang="fi-FI" sz="3600" dirty="0" smtClean="0"/>
              <a:t>kuvaa klikkaamalla näkyviin toiminnon </a:t>
            </a:r>
            <a:r>
              <a:rPr lang="fi-FI" sz="3600" b="1" dirty="0" smtClean="0"/>
              <a:t>Muuta kuva</a:t>
            </a:r>
            <a:r>
              <a:rPr lang="fi-FI" sz="3600" dirty="0" smtClean="0"/>
              <a:t>. Tällöin voit </a:t>
            </a:r>
          </a:p>
          <a:p>
            <a:pPr>
              <a:buNone/>
            </a:pPr>
            <a:r>
              <a:rPr lang="fi-FI" sz="3600" dirty="0" smtClean="0"/>
              <a:t>hyödyntää alkuperäisiä nuolia siirtämällä niitä omien kuvien </a:t>
            </a:r>
          </a:p>
          <a:p>
            <a:pPr>
              <a:buNone/>
            </a:pPr>
            <a:r>
              <a:rPr lang="fi-FI" sz="3600" dirty="0" smtClean="0"/>
              <a:t>kannalta sopiviin kohtiin.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Toimet ennen porausta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Tee tarpeelliset mittaukset, piirrokset ja aloituspiste tarvittaessa pistepuikolla jo perustyöpaikallasi.</a:t>
            </a:r>
          </a:p>
          <a:p>
            <a:r>
              <a:rPr lang="fi-FI" dirty="0" smtClean="0">
                <a:solidFill>
                  <a:srgbClr val="EA5816"/>
                </a:solidFill>
              </a:rPr>
              <a:t>Kiinnitä työkappale huolellisesti porapöytään.</a:t>
            </a:r>
            <a:endParaRPr lang="fi-FI" dirty="0" smtClean="0">
              <a:ln>
                <a:solidFill>
                  <a:srgbClr val="FF0000"/>
                </a:solidFill>
              </a:ln>
              <a:solidFill>
                <a:srgbClr val="ED5612"/>
              </a:solidFill>
            </a:endParaRPr>
          </a:p>
          <a:p>
            <a:r>
              <a:rPr lang="fi-FI" dirty="0" smtClean="0"/>
              <a:t>Valitse oikea terä, tarkasta terän kunto, kiinnitä terä huolellisesti ja ota poraistukan avain pois istukasta.</a:t>
            </a:r>
          </a:p>
          <a:p>
            <a:r>
              <a:rPr lang="fi-FI" dirty="0" smtClean="0"/>
              <a:t>Sulje karasuoja.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Käytä koneessa olevaa syvyysrajoitinta.</a:t>
            </a:r>
          </a:p>
          <a:p>
            <a:r>
              <a:rPr lang="fi-FI" dirty="0" smtClean="0"/>
              <a:t>Tarkasta kierrosluku materiaalin ja terän halkaisijan mukaan (taulukko koneen vieressä).</a:t>
            </a:r>
          </a:p>
          <a:p>
            <a:r>
              <a:rPr lang="fi-FI" dirty="0" smtClean="0"/>
              <a:t>Käytä aluslevyä suojaamaan porakoneen pöytää.</a:t>
            </a:r>
          </a:p>
          <a:p>
            <a:r>
              <a:rPr lang="fi-FI" dirty="0" smtClean="0">
                <a:solidFill>
                  <a:srgbClr val="EA5816"/>
                </a:solidFill>
              </a:rPr>
              <a:t>Suojaa </a:t>
            </a:r>
            <a:r>
              <a:rPr lang="fi-FI" dirty="0" smtClean="0">
                <a:solidFill>
                  <a:srgbClr val="ED5612"/>
                </a:solidFill>
              </a:rPr>
              <a:t>silmäsi</a:t>
            </a:r>
            <a:r>
              <a:rPr lang="fi-FI" dirty="0" smtClean="0">
                <a:solidFill>
                  <a:srgbClr val="EA5816"/>
                </a:solidFill>
              </a:rPr>
              <a:t> ja hiuksesi.</a:t>
            </a:r>
            <a:endParaRPr lang="fi-FI" dirty="0">
              <a:ln>
                <a:solidFill>
                  <a:srgbClr val="FF0000"/>
                </a:solidFill>
              </a:ln>
              <a:solidFill>
                <a:srgbClr val="ED561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smtClean="0"/>
              <a:t>Poran hallintalaitteet</a:t>
            </a:r>
            <a:endParaRPr lang="fi-FI" dirty="0"/>
          </a:p>
        </p:txBody>
      </p:sp>
      <p:pic>
        <p:nvPicPr>
          <p:cNvPr id="4" name="Sisällön paikkamerkki 3" descr="IMG_609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0" y="1784350"/>
            <a:ext cx="3048000" cy="4572000"/>
          </a:xfrm>
        </p:spPr>
      </p:pic>
      <p:sp>
        <p:nvSpPr>
          <p:cNvPr id="5" name="Nuoli oikealle 4"/>
          <p:cNvSpPr/>
          <p:nvPr/>
        </p:nvSpPr>
        <p:spPr>
          <a:xfrm>
            <a:off x="1619672" y="2780928"/>
            <a:ext cx="24185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err="1" smtClean="0">
                <a:solidFill>
                  <a:srgbClr val="333333"/>
                </a:solidFill>
              </a:rPr>
              <a:t>Käynnistys/Hätä-seis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6" name="Nuoli oikealle 5"/>
          <p:cNvSpPr/>
          <p:nvPr/>
        </p:nvSpPr>
        <p:spPr>
          <a:xfrm>
            <a:off x="755576" y="3573016"/>
            <a:ext cx="27066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Koneiston</a:t>
            </a:r>
            <a:r>
              <a:rPr lang="fi-FI" b="1" dirty="0" smtClean="0"/>
              <a:t> </a:t>
            </a:r>
            <a:r>
              <a:rPr lang="fi-FI" b="1" dirty="0" smtClean="0">
                <a:solidFill>
                  <a:srgbClr val="333333"/>
                </a:solidFill>
              </a:rPr>
              <a:t>korkeussäätö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7" name="Nuoli oikealle 6"/>
          <p:cNvSpPr/>
          <p:nvPr/>
        </p:nvSpPr>
        <p:spPr>
          <a:xfrm rot="19875125">
            <a:off x="2772963" y="4065383"/>
            <a:ext cx="18722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smtClean="0">
                <a:solidFill>
                  <a:srgbClr val="333333"/>
                </a:solidFill>
              </a:rPr>
              <a:t>Työkaluirroitin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8" name="Nuoli vasemmalle 7"/>
          <p:cNvSpPr/>
          <p:nvPr/>
        </p:nvSpPr>
        <p:spPr>
          <a:xfrm>
            <a:off x="5004048" y="3284984"/>
            <a:ext cx="3024336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Pyörimisnopeuden valitsin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9" name="Nuoli vasemmalle 8"/>
          <p:cNvSpPr/>
          <p:nvPr/>
        </p:nvSpPr>
        <p:spPr>
          <a:xfrm rot="1597593">
            <a:off x="4964272" y="4518110"/>
            <a:ext cx="144016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Karasuoja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Poran hallintalaitteet</a:t>
            </a:r>
            <a:endParaRPr lang="fi-FI" dirty="0"/>
          </a:p>
        </p:txBody>
      </p:sp>
      <p:pic>
        <p:nvPicPr>
          <p:cNvPr id="4" name="Sisällön paikkamerkki 3" descr="IMG_609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5" y="946859"/>
            <a:ext cx="3672408" cy="5508611"/>
          </a:xfrm>
        </p:spPr>
      </p:pic>
      <p:sp>
        <p:nvSpPr>
          <p:cNvPr id="5" name="Nuoli oikealle 4"/>
          <p:cNvSpPr/>
          <p:nvPr/>
        </p:nvSpPr>
        <p:spPr>
          <a:xfrm>
            <a:off x="1259632" y="2132856"/>
            <a:ext cx="256258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Pyörimisnopeuskaavio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6" name="Nuoli vasemmalle 5"/>
          <p:cNvSpPr/>
          <p:nvPr/>
        </p:nvSpPr>
        <p:spPr>
          <a:xfrm rot="20938151">
            <a:off x="4947154" y="1330861"/>
            <a:ext cx="3382731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Pyörimisnopeuden valitsimet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7" name="Nuoli vasemmalle 6"/>
          <p:cNvSpPr/>
          <p:nvPr/>
        </p:nvSpPr>
        <p:spPr>
          <a:xfrm rot="20898925">
            <a:off x="5724666" y="2004761"/>
            <a:ext cx="3107491" cy="103438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Koneiston korkeussäädön </a:t>
            </a:r>
            <a:r>
              <a:rPr lang="fi-FI" b="1" dirty="0" err="1" smtClean="0">
                <a:solidFill>
                  <a:srgbClr val="333333"/>
                </a:solidFill>
              </a:rPr>
              <a:t>lukitsimet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8" name="Nuoli oikealle 7"/>
          <p:cNvSpPr/>
          <p:nvPr/>
        </p:nvSpPr>
        <p:spPr>
          <a:xfrm>
            <a:off x="2195736" y="3068960"/>
            <a:ext cx="241856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Karan korkeussyöttö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10" name="Nuoli oikealle 9"/>
          <p:cNvSpPr/>
          <p:nvPr/>
        </p:nvSpPr>
        <p:spPr>
          <a:xfrm rot="20527890">
            <a:off x="1642690" y="5139147"/>
            <a:ext cx="2978196" cy="1119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Koneruuvipuristin ja ristisyöttöpöytä</a:t>
            </a:r>
            <a:endParaRPr lang="fi-FI" b="1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Poraus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>
                <a:solidFill>
                  <a:srgbClr val="ED5612"/>
                </a:solidFill>
              </a:rPr>
              <a:t>Porakoneen saa käynnistää vain koneella työskentelijä.</a:t>
            </a:r>
          </a:p>
          <a:p>
            <a:r>
              <a:rPr lang="fi-FI" dirty="0" smtClean="0"/>
              <a:t>Syötä terää tasaisesti terän koon ja porattavan metallin mukaan. </a:t>
            </a:r>
          </a:p>
          <a:p>
            <a:r>
              <a:rPr lang="fi-FI" dirty="0" smtClean="0">
                <a:solidFill>
                  <a:srgbClr val="ED5612"/>
                </a:solidFill>
              </a:rPr>
              <a:t>Vähennä syöttöpainetta porauksen lopussa terän puhkaistessa metallin.</a:t>
            </a:r>
          </a:p>
          <a:p>
            <a:r>
              <a:rPr lang="fi-FI" dirty="0" smtClean="0"/>
              <a:t>Käytä lastujen poistoon lastukoukkua koneen pysähdyttyä.</a:t>
            </a:r>
          </a:p>
          <a:p>
            <a:r>
              <a:rPr lang="fi-FI" dirty="0" smtClean="0"/>
              <a:t>Pysäytä kone, jos työkappale on irtoamassa tai pyörii terän mukana.</a:t>
            </a:r>
          </a:p>
          <a:p>
            <a:r>
              <a:rPr lang="fi-FI" dirty="0" smtClean="0"/>
              <a:t>Pysäytä kone, jos terä istukassa löystyy tai lakkaa pyörimästä.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Henkilökohtaiset suojaimet</a:t>
            </a:r>
            <a:endParaRPr lang="fi-FI" dirty="0"/>
          </a:p>
        </p:txBody>
      </p:sp>
      <p:pic>
        <p:nvPicPr>
          <p:cNvPr id="4" name="Sisällön paikkamerkki 3" descr="IMG_606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784350"/>
            <a:ext cx="6858000" cy="4572000"/>
          </a:xfrm>
        </p:spPr>
      </p:pic>
      <p:sp>
        <p:nvSpPr>
          <p:cNvPr id="5" name="Kuvatekstinuoli ylös 4"/>
          <p:cNvSpPr/>
          <p:nvPr/>
        </p:nvSpPr>
        <p:spPr>
          <a:xfrm>
            <a:off x="2195736" y="4509120"/>
            <a:ext cx="1562472" cy="914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Suojalasit</a:t>
            </a:r>
            <a:endParaRPr lang="fi-FI" b="1" dirty="0">
              <a:solidFill>
                <a:srgbClr val="333333"/>
              </a:solidFill>
            </a:endParaRPr>
          </a:p>
        </p:txBody>
      </p:sp>
      <p:sp>
        <p:nvSpPr>
          <p:cNvPr id="6" name="Kuvatekstinuoli ylös 5"/>
          <p:cNvSpPr/>
          <p:nvPr/>
        </p:nvSpPr>
        <p:spPr>
          <a:xfrm>
            <a:off x="4788024" y="4509120"/>
            <a:ext cx="1778496" cy="914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rgbClr val="333333"/>
                </a:solidFill>
              </a:rPr>
              <a:t>Kuulosuojaimet</a:t>
            </a:r>
            <a:endParaRPr lang="fi-FI" b="1" dirty="0">
              <a:solidFill>
                <a:srgbClr val="3333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Toimet porauksen jälkeen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Pysäytä kone ja </a:t>
            </a:r>
            <a:r>
              <a:rPr lang="fi-FI" dirty="0" err="1" smtClean="0"/>
              <a:t>irroita</a:t>
            </a:r>
            <a:r>
              <a:rPr lang="fi-FI" smtClean="0"/>
              <a:t> terä.</a:t>
            </a:r>
            <a:endParaRPr lang="fi-FI" dirty="0" smtClean="0"/>
          </a:p>
          <a:p>
            <a:r>
              <a:rPr lang="fi-FI" dirty="0" smtClean="0"/>
              <a:t>Puhdista kone.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8624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4400" y="1052736"/>
            <a:ext cx="7772400" cy="5302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i-FI" sz="2000" u="sng" smtClean="0"/>
              <a:t>Lähteet</a:t>
            </a:r>
            <a:r>
              <a:rPr lang="fi-FI" sz="2000" u="sng" dirty="0" smtClean="0"/>
              <a:t>: </a:t>
            </a:r>
          </a:p>
          <a:p>
            <a:pPr>
              <a:buNone/>
            </a:pPr>
            <a:r>
              <a:rPr lang="fi-FI" sz="2000" dirty="0" err="1" smtClean="0"/>
              <a:t>Inki</a:t>
            </a:r>
            <a:r>
              <a:rPr lang="fi-FI" sz="2000" dirty="0" smtClean="0"/>
              <a:t>, J.,  Lindfors, E. &amp; </a:t>
            </a:r>
            <a:r>
              <a:rPr lang="fi-FI" sz="2000" dirty="0" err="1" smtClean="0"/>
              <a:t>Sohlo</a:t>
            </a:r>
            <a:r>
              <a:rPr lang="fi-FI" sz="2000" dirty="0" smtClean="0"/>
              <a:t>, J. (toim.). Käsityön</a:t>
            </a:r>
          </a:p>
          <a:p>
            <a:pPr>
              <a:buNone/>
            </a:pPr>
            <a:r>
              <a:rPr lang="fi-FI" sz="2000" dirty="0" smtClean="0"/>
              <a:t>työturvallisuusopas.  Opetushallitus  Oppaat ja Käsikirjat  2011: 15. </a:t>
            </a:r>
          </a:p>
          <a:p>
            <a:pPr>
              <a:buNone/>
            </a:pPr>
            <a:r>
              <a:rPr lang="fi-FI" sz="2000" dirty="0" smtClean="0"/>
              <a:t>Tampere: </a:t>
            </a:r>
            <a:r>
              <a:rPr lang="fi-FI" sz="2000" dirty="0" err="1" smtClean="0"/>
              <a:t>Juvenes</a:t>
            </a:r>
            <a:r>
              <a:rPr lang="fi-FI" sz="2000" dirty="0" smtClean="0"/>
              <a:t> </a:t>
            </a:r>
            <a:r>
              <a:rPr lang="fi-FI" sz="2000" dirty="0" err="1" smtClean="0"/>
              <a:t>Print</a:t>
            </a:r>
            <a:r>
              <a:rPr lang="fi-FI" sz="2000" dirty="0" smtClean="0"/>
              <a:t> – Suomen Yliopistopaino  Oy, 2012.</a:t>
            </a:r>
            <a:br>
              <a:rPr lang="fi-FI" sz="2000" dirty="0" smtClean="0"/>
            </a:br>
            <a:endParaRPr lang="fi-FI" sz="2000" dirty="0" smtClean="0"/>
          </a:p>
          <a:p>
            <a:pPr>
              <a:buNone/>
            </a:pPr>
            <a:endParaRPr lang="fi-FI" sz="2000" dirty="0" smtClean="0"/>
          </a:p>
          <a:p>
            <a:pPr>
              <a:buNone/>
            </a:pPr>
            <a:r>
              <a:rPr lang="fi-FI" sz="2400" dirty="0" smtClean="0"/>
              <a:t>			</a:t>
            </a:r>
            <a:r>
              <a:rPr lang="fi-FI" sz="1700" dirty="0" smtClean="0"/>
              <a:t>			</a:t>
            </a:r>
          </a:p>
          <a:p>
            <a:endParaRPr lang="fi-FI" sz="2400" dirty="0" smtClean="0"/>
          </a:p>
          <a:p>
            <a:endParaRPr lang="fi-FI" sz="2400" dirty="0" smtClean="0"/>
          </a:p>
          <a:p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56</TotalTime>
  <Words>293</Words>
  <Application>Microsoft Office PowerPoint</Application>
  <PresentationFormat>Näytössä katseltava diaesitys (4:3)</PresentationFormat>
  <Paragraphs>79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Metro</vt:lpstr>
      <vt:lpstr>Työsuojeluohje Hallintalaitteet PENKKIPORAKONE (Metalli)</vt:lpstr>
      <vt:lpstr>Toimet ennen porausta</vt:lpstr>
      <vt:lpstr>Dia 3</vt:lpstr>
      <vt:lpstr>Poran hallintalaitteet</vt:lpstr>
      <vt:lpstr>Poran hallintalaitteet</vt:lpstr>
      <vt:lpstr>Poraus</vt:lpstr>
      <vt:lpstr>Henkilökohtaiset suojaimet</vt:lpstr>
      <vt:lpstr>Toimet porauksen jälkeen</vt:lpstr>
      <vt:lpstr>Dia 9</vt:lpstr>
      <vt:lpstr>Dia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Pylväs- ja penkkiporakone</dc:title>
  <dc:creator>HP</dc:creator>
  <cp:lastModifiedBy>HP</cp:lastModifiedBy>
  <cp:revision>16</cp:revision>
  <dcterms:created xsi:type="dcterms:W3CDTF">2014-04-02T07:56:38Z</dcterms:created>
  <dcterms:modified xsi:type="dcterms:W3CDTF">2014-11-08T19:45:23Z</dcterms:modified>
</cp:coreProperties>
</file>