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ja70turunen@gmail.com" initials="m" lastIdx="1" clrIdx="0">
    <p:extLst>
      <p:ext uri="{19B8F6BF-5375-455C-9EA6-DF929625EA0E}">
        <p15:presenceInfo xmlns:p15="http://schemas.microsoft.com/office/powerpoint/2012/main" userId="92f98c2b707d2a5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9-23T17:16:28.187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2CA603-8991-4033-837D-A91BD37ED3E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5D5D4F7B-1F5D-4698-B1A2-8618CCD976A9}">
      <dgm:prSet phldrT="[Teksti]" custT="1"/>
      <dgm:spPr/>
      <dgm:t>
        <a:bodyPr/>
        <a:lstStyle/>
        <a:p>
          <a:endParaRPr lang="en-GB" sz="1800" dirty="0"/>
        </a:p>
        <a:p>
          <a:endParaRPr lang="en-GB" sz="1800" dirty="0"/>
        </a:p>
        <a:p>
          <a:r>
            <a:rPr lang="en-GB" sz="1800" dirty="0" err="1"/>
            <a:t>pomo</a:t>
          </a:r>
          <a:endParaRPr lang="en-GB" sz="1800" dirty="0"/>
        </a:p>
      </dgm:t>
    </dgm:pt>
    <dgm:pt modelId="{E85ADCE0-6A33-4753-8831-5047A5E365BA}" type="parTrans" cxnId="{19036C35-3C7B-47E4-A122-C88A8AB1C4A0}">
      <dgm:prSet/>
      <dgm:spPr/>
      <dgm:t>
        <a:bodyPr/>
        <a:lstStyle/>
        <a:p>
          <a:endParaRPr lang="en-GB"/>
        </a:p>
      </dgm:t>
    </dgm:pt>
    <dgm:pt modelId="{E1083E40-0016-43F7-8D44-43A2E2F174C3}" type="sibTrans" cxnId="{19036C35-3C7B-47E4-A122-C88A8AB1C4A0}">
      <dgm:prSet/>
      <dgm:spPr/>
      <dgm:t>
        <a:bodyPr/>
        <a:lstStyle/>
        <a:p>
          <a:endParaRPr lang="en-GB"/>
        </a:p>
      </dgm:t>
    </dgm:pt>
    <dgm:pt modelId="{40375759-84D9-4AA8-A9B3-E0F706AEB864}">
      <dgm:prSet phldrT="[Teksti]" custT="1"/>
      <dgm:spPr/>
      <dgm:t>
        <a:bodyPr/>
        <a:lstStyle/>
        <a:p>
          <a:r>
            <a:rPr lang="en-GB" sz="2400" dirty="0" err="1"/>
            <a:t>työyhteisö</a:t>
          </a:r>
          <a:endParaRPr lang="en-GB" sz="2400" dirty="0"/>
        </a:p>
      </dgm:t>
    </dgm:pt>
    <dgm:pt modelId="{541A332A-C45A-4651-9DD0-71E9215A7FC6}" type="parTrans" cxnId="{4C646721-DEA7-49D6-9DD0-5A48A23DC1A5}">
      <dgm:prSet/>
      <dgm:spPr/>
      <dgm:t>
        <a:bodyPr/>
        <a:lstStyle/>
        <a:p>
          <a:endParaRPr lang="en-GB"/>
        </a:p>
      </dgm:t>
    </dgm:pt>
    <dgm:pt modelId="{7948B7CA-011E-4496-A86A-1E2A9D739CB1}" type="sibTrans" cxnId="{4C646721-DEA7-49D6-9DD0-5A48A23DC1A5}">
      <dgm:prSet/>
      <dgm:spPr/>
      <dgm:t>
        <a:bodyPr/>
        <a:lstStyle/>
        <a:p>
          <a:endParaRPr lang="en-GB"/>
        </a:p>
      </dgm:t>
    </dgm:pt>
    <dgm:pt modelId="{2274E32E-9734-4A67-B6C0-0CAE021CC378}">
      <dgm:prSet phldrT="[Teksti]"/>
      <dgm:spPr/>
      <dgm:t>
        <a:bodyPr/>
        <a:lstStyle/>
        <a:p>
          <a:r>
            <a:rPr lang="en-GB" dirty="0" err="1"/>
            <a:t>minä</a:t>
          </a:r>
          <a:r>
            <a:rPr lang="en-GB" dirty="0"/>
            <a:t> </a:t>
          </a:r>
          <a:r>
            <a:rPr lang="en-GB" dirty="0" err="1"/>
            <a:t>itse</a:t>
          </a:r>
          <a:endParaRPr lang="en-GB" dirty="0"/>
        </a:p>
      </dgm:t>
    </dgm:pt>
    <dgm:pt modelId="{AB7B024C-D1AE-4289-8EEE-3B41ADD2F401}" type="parTrans" cxnId="{3F9BD3D9-839C-4D68-AA95-ED44C1BEFCE5}">
      <dgm:prSet/>
      <dgm:spPr/>
      <dgm:t>
        <a:bodyPr/>
        <a:lstStyle/>
        <a:p>
          <a:endParaRPr lang="en-GB"/>
        </a:p>
      </dgm:t>
    </dgm:pt>
    <dgm:pt modelId="{BFAD12DE-96B8-4C9F-9A8D-280086FB3673}" type="sibTrans" cxnId="{3F9BD3D9-839C-4D68-AA95-ED44C1BEFCE5}">
      <dgm:prSet/>
      <dgm:spPr/>
      <dgm:t>
        <a:bodyPr/>
        <a:lstStyle/>
        <a:p>
          <a:endParaRPr lang="en-GB"/>
        </a:p>
      </dgm:t>
    </dgm:pt>
    <dgm:pt modelId="{AF95E3E9-5C65-47CF-BF43-E88D6B6F44F6}" type="pres">
      <dgm:prSet presAssocID="{BF2CA603-8991-4033-837D-A91BD37ED3E3}" presName="Name0" presStyleCnt="0">
        <dgm:presLayoutVars>
          <dgm:dir/>
          <dgm:animLvl val="lvl"/>
          <dgm:resizeHandles val="exact"/>
        </dgm:presLayoutVars>
      </dgm:prSet>
      <dgm:spPr/>
    </dgm:pt>
    <dgm:pt modelId="{37A02D4D-BA04-4608-83FB-0E3B60D0A452}" type="pres">
      <dgm:prSet presAssocID="{5D5D4F7B-1F5D-4698-B1A2-8618CCD976A9}" presName="Name8" presStyleCnt="0"/>
      <dgm:spPr/>
    </dgm:pt>
    <dgm:pt modelId="{D50DE21D-042E-4D8F-9395-886DE4A1976F}" type="pres">
      <dgm:prSet presAssocID="{5D5D4F7B-1F5D-4698-B1A2-8618CCD976A9}" presName="level" presStyleLbl="node1" presStyleIdx="0" presStyleCnt="3">
        <dgm:presLayoutVars>
          <dgm:chMax val="1"/>
          <dgm:bulletEnabled val="1"/>
        </dgm:presLayoutVars>
      </dgm:prSet>
      <dgm:spPr/>
    </dgm:pt>
    <dgm:pt modelId="{9A265EB0-12C1-4294-92FF-BCBE2388D3A5}" type="pres">
      <dgm:prSet presAssocID="{5D5D4F7B-1F5D-4698-B1A2-8618CCD976A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9DA89D5-2145-414B-B254-72D27E85887F}" type="pres">
      <dgm:prSet presAssocID="{40375759-84D9-4AA8-A9B3-E0F706AEB864}" presName="Name8" presStyleCnt="0"/>
      <dgm:spPr/>
    </dgm:pt>
    <dgm:pt modelId="{48FA334E-A275-4B22-9D9B-A27A7BBAE8EA}" type="pres">
      <dgm:prSet presAssocID="{40375759-84D9-4AA8-A9B3-E0F706AEB864}" presName="level" presStyleLbl="node1" presStyleIdx="1" presStyleCnt="3" custLinFactNeighborX="-38">
        <dgm:presLayoutVars>
          <dgm:chMax val="1"/>
          <dgm:bulletEnabled val="1"/>
        </dgm:presLayoutVars>
      </dgm:prSet>
      <dgm:spPr/>
    </dgm:pt>
    <dgm:pt modelId="{69DA3802-2A8D-47F2-A023-C364BDC0CD8C}" type="pres">
      <dgm:prSet presAssocID="{40375759-84D9-4AA8-A9B3-E0F706AEB86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FBE65B3-E746-4A1D-86DD-0ED7EA6E79BD}" type="pres">
      <dgm:prSet presAssocID="{2274E32E-9734-4A67-B6C0-0CAE021CC378}" presName="Name8" presStyleCnt="0"/>
      <dgm:spPr/>
    </dgm:pt>
    <dgm:pt modelId="{D829D459-B101-4F71-999E-45CAFDD2AAF8}" type="pres">
      <dgm:prSet presAssocID="{2274E32E-9734-4A67-B6C0-0CAE021CC378}" presName="level" presStyleLbl="node1" presStyleIdx="2" presStyleCnt="3">
        <dgm:presLayoutVars>
          <dgm:chMax val="1"/>
          <dgm:bulletEnabled val="1"/>
        </dgm:presLayoutVars>
      </dgm:prSet>
      <dgm:spPr/>
    </dgm:pt>
    <dgm:pt modelId="{1E9DBE8A-136C-4714-ACE2-12EF8651C790}" type="pres">
      <dgm:prSet presAssocID="{2274E32E-9734-4A67-B6C0-0CAE021CC37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670D6A0F-6D57-4C35-B298-1CC54AEE24B4}" type="presOf" srcId="{40375759-84D9-4AA8-A9B3-E0F706AEB864}" destId="{69DA3802-2A8D-47F2-A023-C364BDC0CD8C}" srcOrd="1" destOrd="0" presId="urn:microsoft.com/office/officeart/2005/8/layout/pyramid1"/>
    <dgm:cxn modelId="{4C646721-DEA7-49D6-9DD0-5A48A23DC1A5}" srcId="{BF2CA603-8991-4033-837D-A91BD37ED3E3}" destId="{40375759-84D9-4AA8-A9B3-E0F706AEB864}" srcOrd="1" destOrd="0" parTransId="{541A332A-C45A-4651-9DD0-71E9215A7FC6}" sibTransId="{7948B7CA-011E-4496-A86A-1E2A9D739CB1}"/>
    <dgm:cxn modelId="{19036C35-3C7B-47E4-A122-C88A8AB1C4A0}" srcId="{BF2CA603-8991-4033-837D-A91BD37ED3E3}" destId="{5D5D4F7B-1F5D-4698-B1A2-8618CCD976A9}" srcOrd="0" destOrd="0" parTransId="{E85ADCE0-6A33-4753-8831-5047A5E365BA}" sibTransId="{E1083E40-0016-43F7-8D44-43A2E2F174C3}"/>
    <dgm:cxn modelId="{1C830344-AE96-4249-A041-040DFDD3D51C}" type="presOf" srcId="{2274E32E-9734-4A67-B6C0-0CAE021CC378}" destId="{1E9DBE8A-136C-4714-ACE2-12EF8651C790}" srcOrd="1" destOrd="0" presId="urn:microsoft.com/office/officeart/2005/8/layout/pyramid1"/>
    <dgm:cxn modelId="{C8ACA26B-F400-47EB-9CD7-C71F0658B0CB}" type="presOf" srcId="{2274E32E-9734-4A67-B6C0-0CAE021CC378}" destId="{D829D459-B101-4F71-999E-45CAFDD2AAF8}" srcOrd="0" destOrd="0" presId="urn:microsoft.com/office/officeart/2005/8/layout/pyramid1"/>
    <dgm:cxn modelId="{4BAB754F-3D5B-497B-8873-975F3F6008F8}" type="presOf" srcId="{5D5D4F7B-1F5D-4698-B1A2-8618CCD976A9}" destId="{D50DE21D-042E-4D8F-9395-886DE4A1976F}" srcOrd="0" destOrd="0" presId="urn:microsoft.com/office/officeart/2005/8/layout/pyramid1"/>
    <dgm:cxn modelId="{3E20779D-FF58-4FB2-AAF2-8EF9B8C2DF16}" type="presOf" srcId="{40375759-84D9-4AA8-A9B3-E0F706AEB864}" destId="{48FA334E-A275-4B22-9D9B-A27A7BBAE8EA}" srcOrd="0" destOrd="0" presId="urn:microsoft.com/office/officeart/2005/8/layout/pyramid1"/>
    <dgm:cxn modelId="{25B86AA7-4C73-439E-BC56-7C3963F452A4}" type="presOf" srcId="{BF2CA603-8991-4033-837D-A91BD37ED3E3}" destId="{AF95E3E9-5C65-47CF-BF43-E88D6B6F44F6}" srcOrd="0" destOrd="0" presId="urn:microsoft.com/office/officeart/2005/8/layout/pyramid1"/>
    <dgm:cxn modelId="{E160FDB4-0FBA-463D-91B4-61BB2785FDA8}" type="presOf" srcId="{5D5D4F7B-1F5D-4698-B1A2-8618CCD976A9}" destId="{9A265EB0-12C1-4294-92FF-BCBE2388D3A5}" srcOrd="1" destOrd="0" presId="urn:microsoft.com/office/officeart/2005/8/layout/pyramid1"/>
    <dgm:cxn modelId="{3F9BD3D9-839C-4D68-AA95-ED44C1BEFCE5}" srcId="{BF2CA603-8991-4033-837D-A91BD37ED3E3}" destId="{2274E32E-9734-4A67-B6C0-0CAE021CC378}" srcOrd="2" destOrd="0" parTransId="{AB7B024C-D1AE-4289-8EEE-3B41ADD2F401}" sibTransId="{BFAD12DE-96B8-4C9F-9A8D-280086FB3673}"/>
    <dgm:cxn modelId="{2DF6528F-B0BD-4646-85CE-908947DFF752}" type="presParOf" srcId="{AF95E3E9-5C65-47CF-BF43-E88D6B6F44F6}" destId="{37A02D4D-BA04-4608-83FB-0E3B60D0A452}" srcOrd="0" destOrd="0" presId="urn:microsoft.com/office/officeart/2005/8/layout/pyramid1"/>
    <dgm:cxn modelId="{AE36472B-BE8A-4FFB-BC13-82E4D21A5131}" type="presParOf" srcId="{37A02D4D-BA04-4608-83FB-0E3B60D0A452}" destId="{D50DE21D-042E-4D8F-9395-886DE4A1976F}" srcOrd="0" destOrd="0" presId="urn:microsoft.com/office/officeart/2005/8/layout/pyramid1"/>
    <dgm:cxn modelId="{28F05B9E-D9EC-4FDB-A7FD-7CE2358061CF}" type="presParOf" srcId="{37A02D4D-BA04-4608-83FB-0E3B60D0A452}" destId="{9A265EB0-12C1-4294-92FF-BCBE2388D3A5}" srcOrd="1" destOrd="0" presId="urn:microsoft.com/office/officeart/2005/8/layout/pyramid1"/>
    <dgm:cxn modelId="{83085F79-7B77-4BC2-8D19-074A904026F6}" type="presParOf" srcId="{AF95E3E9-5C65-47CF-BF43-E88D6B6F44F6}" destId="{A9DA89D5-2145-414B-B254-72D27E85887F}" srcOrd="1" destOrd="0" presId="urn:microsoft.com/office/officeart/2005/8/layout/pyramid1"/>
    <dgm:cxn modelId="{B3714132-9DD5-45D6-B832-163347F16E2A}" type="presParOf" srcId="{A9DA89D5-2145-414B-B254-72D27E85887F}" destId="{48FA334E-A275-4B22-9D9B-A27A7BBAE8EA}" srcOrd="0" destOrd="0" presId="urn:microsoft.com/office/officeart/2005/8/layout/pyramid1"/>
    <dgm:cxn modelId="{44D9E5A5-9CE2-4793-8FAF-BEF462E8B92B}" type="presParOf" srcId="{A9DA89D5-2145-414B-B254-72D27E85887F}" destId="{69DA3802-2A8D-47F2-A023-C364BDC0CD8C}" srcOrd="1" destOrd="0" presId="urn:microsoft.com/office/officeart/2005/8/layout/pyramid1"/>
    <dgm:cxn modelId="{DBBC30B6-2253-4394-AAE7-3B9F9D7F9460}" type="presParOf" srcId="{AF95E3E9-5C65-47CF-BF43-E88D6B6F44F6}" destId="{0FBE65B3-E746-4A1D-86DD-0ED7EA6E79BD}" srcOrd="2" destOrd="0" presId="urn:microsoft.com/office/officeart/2005/8/layout/pyramid1"/>
    <dgm:cxn modelId="{7CA7535B-7C21-420A-A3C5-1FBC767EB4D9}" type="presParOf" srcId="{0FBE65B3-E746-4A1D-86DD-0ED7EA6E79BD}" destId="{D829D459-B101-4F71-999E-45CAFDD2AAF8}" srcOrd="0" destOrd="0" presId="urn:microsoft.com/office/officeart/2005/8/layout/pyramid1"/>
    <dgm:cxn modelId="{B9512798-9AC9-4729-BDD2-94E5DB22F0E7}" type="presParOf" srcId="{0FBE65B3-E746-4A1D-86DD-0ED7EA6E79BD}" destId="{1E9DBE8A-136C-4714-ACE2-12EF8651C79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8F67A-A760-4C3A-8A60-460BA31EF53F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B84E4A3-D4F1-4E97-A24B-F3EB524659E2}">
      <dgm:prSet phldrT="[Teksti]"/>
      <dgm:spPr/>
      <dgm:t>
        <a:bodyPr/>
        <a:lstStyle/>
        <a:p>
          <a:r>
            <a:rPr lang="en-GB" dirty="0" err="1"/>
            <a:t>Minä</a:t>
          </a:r>
          <a:r>
            <a:rPr lang="en-GB" dirty="0"/>
            <a:t> </a:t>
          </a:r>
          <a:r>
            <a:rPr lang="en-GB" dirty="0" err="1"/>
            <a:t>itse</a:t>
          </a:r>
          <a:endParaRPr lang="en-GB" dirty="0"/>
        </a:p>
      </dgm:t>
    </dgm:pt>
    <dgm:pt modelId="{3C6B33BC-B61F-4E5F-B2B2-CBCC6EF7CD21}" type="parTrans" cxnId="{907D6DB4-C2A3-407D-83E1-F3B5F473E3E1}">
      <dgm:prSet/>
      <dgm:spPr/>
      <dgm:t>
        <a:bodyPr/>
        <a:lstStyle/>
        <a:p>
          <a:endParaRPr lang="en-GB"/>
        </a:p>
      </dgm:t>
    </dgm:pt>
    <dgm:pt modelId="{65ECED5F-E274-41C2-8987-FD732C3DA62B}" type="sibTrans" cxnId="{907D6DB4-C2A3-407D-83E1-F3B5F473E3E1}">
      <dgm:prSet/>
      <dgm:spPr/>
      <dgm:t>
        <a:bodyPr/>
        <a:lstStyle/>
        <a:p>
          <a:endParaRPr lang="en-GB"/>
        </a:p>
      </dgm:t>
    </dgm:pt>
    <dgm:pt modelId="{FF336E4B-F543-487C-856E-7E5FC7F064BA}">
      <dgm:prSet phldrT="[Teksti]"/>
      <dgm:spPr/>
      <dgm:t>
        <a:bodyPr/>
        <a:lstStyle/>
        <a:p>
          <a:r>
            <a:rPr lang="en-GB" dirty="0" err="1"/>
            <a:t>Asiakas</a:t>
          </a:r>
          <a:r>
            <a:rPr lang="en-GB" dirty="0"/>
            <a:t> / </a:t>
          </a:r>
          <a:r>
            <a:rPr lang="en-GB" dirty="0" err="1"/>
            <a:t>potilas</a:t>
          </a:r>
          <a:r>
            <a:rPr lang="en-GB" dirty="0"/>
            <a:t> </a:t>
          </a:r>
        </a:p>
      </dgm:t>
    </dgm:pt>
    <dgm:pt modelId="{400639E4-E304-4B11-ACD4-960CC828FFAE}" type="parTrans" cxnId="{68369272-302F-474D-B755-A00E61BACAFC}">
      <dgm:prSet/>
      <dgm:spPr/>
      <dgm:t>
        <a:bodyPr/>
        <a:lstStyle/>
        <a:p>
          <a:endParaRPr lang="en-GB"/>
        </a:p>
      </dgm:t>
    </dgm:pt>
    <dgm:pt modelId="{486A48C2-B4D1-49F0-AB72-859F57B51636}" type="sibTrans" cxnId="{68369272-302F-474D-B755-A00E61BACAFC}">
      <dgm:prSet/>
      <dgm:spPr/>
      <dgm:t>
        <a:bodyPr/>
        <a:lstStyle/>
        <a:p>
          <a:endParaRPr lang="en-GB"/>
        </a:p>
      </dgm:t>
    </dgm:pt>
    <dgm:pt modelId="{DA15FE32-610C-4ACD-8821-9B37881FCA1D}">
      <dgm:prSet phldrT="[Teksti]"/>
      <dgm:spPr/>
      <dgm:t>
        <a:bodyPr/>
        <a:lstStyle/>
        <a:p>
          <a:r>
            <a:rPr lang="en-GB" dirty="0" err="1"/>
            <a:t>Läheinen</a:t>
          </a:r>
          <a:r>
            <a:rPr lang="en-GB" dirty="0"/>
            <a:t> </a:t>
          </a:r>
        </a:p>
      </dgm:t>
    </dgm:pt>
    <dgm:pt modelId="{DA4792AE-1D93-4282-9D1A-E59381E2A43E}" type="parTrans" cxnId="{DE01BBE7-4DCC-4204-8598-55A46AA85ED8}">
      <dgm:prSet/>
      <dgm:spPr/>
      <dgm:t>
        <a:bodyPr/>
        <a:lstStyle/>
        <a:p>
          <a:endParaRPr lang="en-GB"/>
        </a:p>
      </dgm:t>
    </dgm:pt>
    <dgm:pt modelId="{D4695442-49F4-4383-BE5D-62C5628A38E5}" type="sibTrans" cxnId="{DE01BBE7-4DCC-4204-8598-55A46AA85ED8}">
      <dgm:prSet/>
      <dgm:spPr/>
      <dgm:t>
        <a:bodyPr/>
        <a:lstStyle/>
        <a:p>
          <a:endParaRPr lang="en-GB"/>
        </a:p>
      </dgm:t>
    </dgm:pt>
    <dgm:pt modelId="{F8E3A913-C178-482D-B271-74C72483DAF7}">
      <dgm:prSet phldrT="[Teksti]"/>
      <dgm:spPr/>
      <dgm:t>
        <a:bodyPr/>
        <a:lstStyle/>
        <a:p>
          <a:r>
            <a:rPr lang="en-GB" dirty="0" err="1"/>
            <a:t>Työtoveri</a:t>
          </a:r>
          <a:endParaRPr lang="en-GB" dirty="0"/>
        </a:p>
      </dgm:t>
    </dgm:pt>
    <dgm:pt modelId="{90BAF9EA-430D-4365-8C21-B74DA2AEC342}" type="parTrans" cxnId="{545F9349-462F-4B63-9848-836EE24BC4B4}">
      <dgm:prSet/>
      <dgm:spPr/>
      <dgm:t>
        <a:bodyPr/>
        <a:lstStyle/>
        <a:p>
          <a:endParaRPr lang="en-GB"/>
        </a:p>
      </dgm:t>
    </dgm:pt>
    <dgm:pt modelId="{54A6CBE7-7A28-428F-BF8A-210D92D8E31D}" type="sibTrans" cxnId="{545F9349-462F-4B63-9848-836EE24BC4B4}">
      <dgm:prSet/>
      <dgm:spPr/>
      <dgm:t>
        <a:bodyPr/>
        <a:lstStyle/>
        <a:p>
          <a:endParaRPr lang="en-GB"/>
        </a:p>
      </dgm:t>
    </dgm:pt>
    <dgm:pt modelId="{607DD0F2-8437-42EB-9495-11A0D8FDC36F}">
      <dgm:prSet phldrT="[Teksti]"/>
      <dgm:spPr/>
      <dgm:t>
        <a:bodyPr/>
        <a:lstStyle/>
        <a:p>
          <a:r>
            <a:rPr lang="en-GB" dirty="0" err="1"/>
            <a:t>Esimies</a:t>
          </a:r>
          <a:endParaRPr lang="en-GB" dirty="0"/>
        </a:p>
      </dgm:t>
    </dgm:pt>
    <dgm:pt modelId="{3FCE9BB9-B596-4560-A1E9-5813E4377F56}" type="parTrans" cxnId="{9530DB5C-05BA-4BCC-B71A-3EBCB9952CF1}">
      <dgm:prSet/>
      <dgm:spPr/>
      <dgm:t>
        <a:bodyPr/>
        <a:lstStyle/>
        <a:p>
          <a:endParaRPr lang="en-GB"/>
        </a:p>
      </dgm:t>
    </dgm:pt>
    <dgm:pt modelId="{4787B0D2-179B-40DA-8229-FC7527DCF6B8}" type="sibTrans" cxnId="{9530DB5C-05BA-4BCC-B71A-3EBCB9952CF1}">
      <dgm:prSet/>
      <dgm:spPr/>
      <dgm:t>
        <a:bodyPr/>
        <a:lstStyle/>
        <a:p>
          <a:endParaRPr lang="en-GB"/>
        </a:p>
      </dgm:t>
    </dgm:pt>
    <dgm:pt modelId="{BC21A9CD-D5EF-47CD-B46E-8E7774708563}" type="pres">
      <dgm:prSet presAssocID="{D408F67A-A760-4C3A-8A60-460BA31EF53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CD3BE53-39D1-4B74-AF6B-8F7DFD1A3FB7}" type="pres">
      <dgm:prSet presAssocID="{D408F67A-A760-4C3A-8A60-460BA31EF53F}" presName="matrix" presStyleCnt="0"/>
      <dgm:spPr/>
    </dgm:pt>
    <dgm:pt modelId="{65D127FA-43D1-4250-A9E0-9DA583308F44}" type="pres">
      <dgm:prSet presAssocID="{D408F67A-A760-4C3A-8A60-460BA31EF53F}" presName="tile1" presStyleLbl="node1" presStyleIdx="0" presStyleCnt="4"/>
      <dgm:spPr/>
    </dgm:pt>
    <dgm:pt modelId="{9985762D-883B-4120-BEC1-06AEB839DCC9}" type="pres">
      <dgm:prSet presAssocID="{D408F67A-A760-4C3A-8A60-460BA31EF53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376F9B5-F53F-45BE-969E-88C33A411B19}" type="pres">
      <dgm:prSet presAssocID="{D408F67A-A760-4C3A-8A60-460BA31EF53F}" presName="tile2" presStyleLbl="node1" presStyleIdx="1" presStyleCnt="4"/>
      <dgm:spPr/>
    </dgm:pt>
    <dgm:pt modelId="{20001671-F078-4AA6-A052-EA7E4D8E3171}" type="pres">
      <dgm:prSet presAssocID="{D408F67A-A760-4C3A-8A60-460BA31EF53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77A2DD-4075-44F7-8721-6F6AFD3A5A68}" type="pres">
      <dgm:prSet presAssocID="{D408F67A-A760-4C3A-8A60-460BA31EF53F}" presName="tile3" presStyleLbl="node1" presStyleIdx="2" presStyleCnt="4"/>
      <dgm:spPr/>
    </dgm:pt>
    <dgm:pt modelId="{322691A1-6465-4FBB-AB2A-9A13204869A2}" type="pres">
      <dgm:prSet presAssocID="{D408F67A-A760-4C3A-8A60-460BA31EF53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1A3A113-6B03-4C3E-A1B1-8DFDCF9936B2}" type="pres">
      <dgm:prSet presAssocID="{D408F67A-A760-4C3A-8A60-460BA31EF53F}" presName="tile4" presStyleLbl="node1" presStyleIdx="3" presStyleCnt="4"/>
      <dgm:spPr/>
    </dgm:pt>
    <dgm:pt modelId="{42DF828D-B630-4D5F-96DA-E80DFD9E4A7F}" type="pres">
      <dgm:prSet presAssocID="{D408F67A-A760-4C3A-8A60-460BA31EF53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A9DC7DD-C0B5-44C9-BB3D-6943861B3FC4}" type="pres">
      <dgm:prSet presAssocID="{D408F67A-A760-4C3A-8A60-460BA31EF53F}" presName="centerTile" presStyleLbl="fgShp" presStyleIdx="0" presStyleCnt="1" custScaleX="138390" custScaleY="159412" custLinFactNeighborX="3741" custLinFactNeighborY="9637">
        <dgm:presLayoutVars>
          <dgm:chMax val="0"/>
          <dgm:chPref val="0"/>
        </dgm:presLayoutVars>
      </dgm:prSet>
      <dgm:spPr/>
    </dgm:pt>
  </dgm:ptLst>
  <dgm:cxnLst>
    <dgm:cxn modelId="{DD48CF10-E3FA-4B6B-B7F6-89334A185118}" type="presOf" srcId="{DA15FE32-610C-4ACD-8821-9B37881FCA1D}" destId="{20001671-F078-4AA6-A052-EA7E4D8E3171}" srcOrd="1" destOrd="0" presId="urn:microsoft.com/office/officeart/2005/8/layout/matrix1"/>
    <dgm:cxn modelId="{31140B2B-25E5-43BC-87FC-0E45BB75766D}" type="presOf" srcId="{D408F67A-A760-4C3A-8A60-460BA31EF53F}" destId="{BC21A9CD-D5EF-47CD-B46E-8E7774708563}" srcOrd="0" destOrd="0" presId="urn:microsoft.com/office/officeart/2005/8/layout/matrix1"/>
    <dgm:cxn modelId="{9530DB5C-05BA-4BCC-B71A-3EBCB9952CF1}" srcId="{EB84E4A3-D4F1-4E97-A24B-F3EB524659E2}" destId="{607DD0F2-8437-42EB-9495-11A0D8FDC36F}" srcOrd="3" destOrd="0" parTransId="{3FCE9BB9-B596-4560-A1E9-5813E4377F56}" sibTransId="{4787B0D2-179B-40DA-8229-FC7527DCF6B8}"/>
    <dgm:cxn modelId="{B9C84B5D-442A-487A-8403-7D34EFF8363C}" type="presOf" srcId="{F8E3A913-C178-482D-B271-74C72483DAF7}" destId="{322691A1-6465-4FBB-AB2A-9A13204869A2}" srcOrd="1" destOrd="0" presId="urn:microsoft.com/office/officeart/2005/8/layout/matrix1"/>
    <dgm:cxn modelId="{EDDCC443-E2F5-45F9-AF4F-F65997E7ABCB}" type="presOf" srcId="{DA15FE32-610C-4ACD-8821-9B37881FCA1D}" destId="{5376F9B5-F53F-45BE-969E-88C33A411B19}" srcOrd="0" destOrd="0" presId="urn:microsoft.com/office/officeart/2005/8/layout/matrix1"/>
    <dgm:cxn modelId="{545F9349-462F-4B63-9848-836EE24BC4B4}" srcId="{EB84E4A3-D4F1-4E97-A24B-F3EB524659E2}" destId="{F8E3A913-C178-482D-B271-74C72483DAF7}" srcOrd="2" destOrd="0" parTransId="{90BAF9EA-430D-4365-8C21-B74DA2AEC342}" sibTransId="{54A6CBE7-7A28-428F-BF8A-210D92D8E31D}"/>
    <dgm:cxn modelId="{68369272-302F-474D-B755-A00E61BACAFC}" srcId="{EB84E4A3-D4F1-4E97-A24B-F3EB524659E2}" destId="{FF336E4B-F543-487C-856E-7E5FC7F064BA}" srcOrd="0" destOrd="0" parTransId="{400639E4-E304-4B11-ACD4-960CC828FFAE}" sibTransId="{486A48C2-B4D1-49F0-AB72-859F57B51636}"/>
    <dgm:cxn modelId="{3690AF75-F03D-4560-9603-18033575ADC4}" type="presOf" srcId="{FF336E4B-F543-487C-856E-7E5FC7F064BA}" destId="{65D127FA-43D1-4250-A9E0-9DA583308F44}" srcOrd="0" destOrd="0" presId="urn:microsoft.com/office/officeart/2005/8/layout/matrix1"/>
    <dgm:cxn modelId="{7CA98B9A-80EE-4FEC-9976-BB54062EFA56}" type="presOf" srcId="{F8E3A913-C178-482D-B271-74C72483DAF7}" destId="{1E77A2DD-4075-44F7-8721-6F6AFD3A5A68}" srcOrd="0" destOrd="0" presId="urn:microsoft.com/office/officeart/2005/8/layout/matrix1"/>
    <dgm:cxn modelId="{2F94FC9C-2E11-43B1-9F61-6446C43988DD}" type="presOf" srcId="{607DD0F2-8437-42EB-9495-11A0D8FDC36F}" destId="{F1A3A113-6B03-4C3E-A1B1-8DFDCF9936B2}" srcOrd="0" destOrd="0" presId="urn:microsoft.com/office/officeart/2005/8/layout/matrix1"/>
    <dgm:cxn modelId="{907D6DB4-C2A3-407D-83E1-F3B5F473E3E1}" srcId="{D408F67A-A760-4C3A-8A60-460BA31EF53F}" destId="{EB84E4A3-D4F1-4E97-A24B-F3EB524659E2}" srcOrd="0" destOrd="0" parTransId="{3C6B33BC-B61F-4E5F-B2B2-CBCC6EF7CD21}" sibTransId="{65ECED5F-E274-41C2-8987-FD732C3DA62B}"/>
    <dgm:cxn modelId="{C84686D9-11FC-4C85-892E-20285BD4A244}" type="presOf" srcId="{FF336E4B-F543-487C-856E-7E5FC7F064BA}" destId="{9985762D-883B-4120-BEC1-06AEB839DCC9}" srcOrd="1" destOrd="0" presId="urn:microsoft.com/office/officeart/2005/8/layout/matrix1"/>
    <dgm:cxn modelId="{DE01BBE7-4DCC-4204-8598-55A46AA85ED8}" srcId="{EB84E4A3-D4F1-4E97-A24B-F3EB524659E2}" destId="{DA15FE32-610C-4ACD-8821-9B37881FCA1D}" srcOrd="1" destOrd="0" parTransId="{DA4792AE-1D93-4282-9D1A-E59381E2A43E}" sibTransId="{D4695442-49F4-4383-BE5D-62C5628A38E5}"/>
    <dgm:cxn modelId="{42AD02F8-F294-4038-8ACB-8FB68D4BBD1A}" type="presOf" srcId="{607DD0F2-8437-42EB-9495-11A0D8FDC36F}" destId="{42DF828D-B630-4D5F-96DA-E80DFD9E4A7F}" srcOrd="1" destOrd="0" presId="urn:microsoft.com/office/officeart/2005/8/layout/matrix1"/>
    <dgm:cxn modelId="{D68FEEF9-4C09-419A-9EF6-B13EE352115C}" type="presOf" srcId="{EB84E4A3-D4F1-4E97-A24B-F3EB524659E2}" destId="{3A9DC7DD-C0B5-44C9-BB3D-6943861B3FC4}" srcOrd="0" destOrd="0" presId="urn:microsoft.com/office/officeart/2005/8/layout/matrix1"/>
    <dgm:cxn modelId="{1E391C77-84A7-46E8-B16E-6EFE82359650}" type="presParOf" srcId="{BC21A9CD-D5EF-47CD-B46E-8E7774708563}" destId="{5CD3BE53-39D1-4B74-AF6B-8F7DFD1A3FB7}" srcOrd="0" destOrd="0" presId="urn:microsoft.com/office/officeart/2005/8/layout/matrix1"/>
    <dgm:cxn modelId="{1C393DFC-24DA-48DE-A1B8-CA4618C5165B}" type="presParOf" srcId="{5CD3BE53-39D1-4B74-AF6B-8F7DFD1A3FB7}" destId="{65D127FA-43D1-4250-A9E0-9DA583308F44}" srcOrd="0" destOrd="0" presId="urn:microsoft.com/office/officeart/2005/8/layout/matrix1"/>
    <dgm:cxn modelId="{2FB222DA-1BB8-473F-8198-5B74967BF799}" type="presParOf" srcId="{5CD3BE53-39D1-4B74-AF6B-8F7DFD1A3FB7}" destId="{9985762D-883B-4120-BEC1-06AEB839DCC9}" srcOrd="1" destOrd="0" presId="urn:microsoft.com/office/officeart/2005/8/layout/matrix1"/>
    <dgm:cxn modelId="{61FE318F-1623-4E95-8D8B-32381A6C16CC}" type="presParOf" srcId="{5CD3BE53-39D1-4B74-AF6B-8F7DFD1A3FB7}" destId="{5376F9B5-F53F-45BE-969E-88C33A411B19}" srcOrd="2" destOrd="0" presId="urn:microsoft.com/office/officeart/2005/8/layout/matrix1"/>
    <dgm:cxn modelId="{1B7A74F6-ACF0-4E93-82CC-E06A91733F4D}" type="presParOf" srcId="{5CD3BE53-39D1-4B74-AF6B-8F7DFD1A3FB7}" destId="{20001671-F078-4AA6-A052-EA7E4D8E3171}" srcOrd="3" destOrd="0" presId="urn:microsoft.com/office/officeart/2005/8/layout/matrix1"/>
    <dgm:cxn modelId="{FA59976A-4683-40DC-939F-5A4EF391877F}" type="presParOf" srcId="{5CD3BE53-39D1-4B74-AF6B-8F7DFD1A3FB7}" destId="{1E77A2DD-4075-44F7-8721-6F6AFD3A5A68}" srcOrd="4" destOrd="0" presId="urn:microsoft.com/office/officeart/2005/8/layout/matrix1"/>
    <dgm:cxn modelId="{31D792D8-52AF-4C96-A6A1-CACFA4050DA5}" type="presParOf" srcId="{5CD3BE53-39D1-4B74-AF6B-8F7DFD1A3FB7}" destId="{322691A1-6465-4FBB-AB2A-9A13204869A2}" srcOrd="5" destOrd="0" presId="urn:microsoft.com/office/officeart/2005/8/layout/matrix1"/>
    <dgm:cxn modelId="{A0697E2B-DFB2-4D59-94CB-624105B5E2BF}" type="presParOf" srcId="{5CD3BE53-39D1-4B74-AF6B-8F7DFD1A3FB7}" destId="{F1A3A113-6B03-4C3E-A1B1-8DFDCF9936B2}" srcOrd="6" destOrd="0" presId="urn:microsoft.com/office/officeart/2005/8/layout/matrix1"/>
    <dgm:cxn modelId="{705B005D-4478-4133-B0D6-6B1EC7AD4115}" type="presParOf" srcId="{5CD3BE53-39D1-4B74-AF6B-8F7DFD1A3FB7}" destId="{42DF828D-B630-4D5F-96DA-E80DFD9E4A7F}" srcOrd="7" destOrd="0" presId="urn:microsoft.com/office/officeart/2005/8/layout/matrix1"/>
    <dgm:cxn modelId="{23C6773D-4B38-4508-B15E-4B9BA7D100E8}" type="presParOf" srcId="{BC21A9CD-D5EF-47CD-B46E-8E7774708563}" destId="{3A9DC7DD-C0B5-44C9-BB3D-6943861B3FC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0DE21D-042E-4D8F-9395-886DE4A1976F}">
      <dsp:nvSpPr>
        <dsp:cNvPr id="0" name=""/>
        <dsp:cNvSpPr/>
      </dsp:nvSpPr>
      <dsp:spPr>
        <a:xfrm>
          <a:off x="1609830" y="0"/>
          <a:ext cx="1609830" cy="1419497"/>
        </a:xfrm>
        <a:prstGeom prst="trapezoid">
          <a:avLst>
            <a:gd name="adj" fmla="val 5670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 err="1"/>
            <a:t>pomo</a:t>
          </a:r>
          <a:endParaRPr lang="en-GB" sz="1800" kern="1200" dirty="0"/>
        </a:p>
      </dsp:txBody>
      <dsp:txXfrm>
        <a:off x="1609830" y="0"/>
        <a:ext cx="1609830" cy="1419497"/>
      </dsp:txXfrm>
    </dsp:sp>
    <dsp:sp modelId="{48FA334E-A275-4B22-9D9B-A27A7BBAE8EA}">
      <dsp:nvSpPr>
        <dsp:cNvPr id="0" name=""/>
        <dsp:cNvSpPr/>
      </dsp:nvSpPr>
      <dsp:spPr>
        <a:xfrm>
          <a:off x="803692" y="1419497"/>
          <a:ext cx="3219661" cy="1419497"/>
        </a:xfrm>
        <a:prstGeom prst="trapezoid">
          <a:avLst>
            <a:gd name="adj" fmla="val 5670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työyhteisö</a:t>
          </a:r>
          <a:endParaRPr lang="en-GB" sz="2400" kern="1200" dirty="0"/>
        </a:p>
      </dsp:txBody>
      <dsp:txXfrm>
        <a:off x="1367132" y="1419497"/>
        <a:ext cx="2092780" cy="1419497"/>
      </dsp:txXfrm>
    </dsp:sp>
    <dsp:sp modelId="{D829D459-B101-4F71-999E-45CAFDD2AAF8}">
      <dsp:nvSpPr>
        <dsp:cNvPr id="0" name=""/>
        <dsp:cNvSpPr/>
      </dsp:nvSpPr>
      <dsp:spPr>
        <a:xfrm>
          <a:off x="0" y="2838994"/>
          <a:ext cx="4829493" cy="1419497"/>
        </a:xfrm>
        <a:prstGeom prst="trapezoid">
          <a:avLst>
            <a:gd name="adj" fmla="val 5670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500" kern="1200" dirty="0" err="1"/>
            <a:t>minä</a:t>
          </a:r>
          <a:r>
            <a:rPr lang="en-GB" sz="5500" kern="1200" dirty="0"/>
            <a:t> </a:t>
          </a:r>
          <a:r>
            <a:rPr lang="en-GB" sz="5500" kern="1200" dirty="0" err="1"/>
            <a:t>itse</a:t>
          </a:r>
          <a:endParaRPr lang="en-GB" sz="5500" kern="1200" dirty="0"/>
        </a:p>
      </dsp:txBody>
      <dsp:txXfrm>
        <a:off x="845161" y="2838994"/>
        <a:ext cx="3139170" cy="14194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127FA-43D1-4250-A9E0-9DA583308F44}">
      <dsp:nvSpPr>
        <dsp:cNvPr id="0" name=""/>
        <dsp:cNvSpPr/>
      </dsp:nvSpPr>
      <dsp:spPr>
        <a:xfrm rot="16200000">
          <a:off x="1229915" y="-1229915"/>
          <a:ext cx="1807369" cy="42672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 err="1"/>
            <a:t>Asiakas</a:t>
          </a:r>
          <a:r>
            <a:rPr lang="en-GB" sz="3700" kern="1200" dirty="0"/>
            <a:t> / </a:t>
          </a:r>
          <a:r>
            <a:rPr lang="en-GB" sz="3700" kern="1200" dirty="0" err="1"/>
            <a:t>potilas</a:t>
          </a:r>
          <a:r>
            <a:rPr lang="en-GB" sz="3700" kern="1200" dirty="0"/>
            <a:t> </a:t>
          </a:r>
        </a:p>
      </dsp:txBody>
      <dsp:txXfrm rot="5400000">
        <a:off x="-1" y="1"/>
        <a:ext cx="4267200" cy="1355526"/>
      </dsp:txXfrm>
    </dsp:sp>
    <dsp:sp modelId="{5376F9B5-F53F-45BE-969E-88C33A411B19}">
      <dsp:nvSpPr>
        <dsp:cNvPr id="0" name=""/>
        <dsp:cNvSpPr/>
      </dsp:nvSpPr>
      <dsp:spPr>
        <a:xfrm>
          <a:off x="4267200" y="0"/>
          <a:ext cx="4267200" cy="18073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 err="1"/>
            <a:t>Läheinen</a:t>
          </a:r>
          <a:r>
            <a:rPr lang="en-GB" sz="3700" kern="1200" dirty="0"/>
            <a:t> </a:t>
          </a:r>
        </a:p>
      </dsp:txBody>
      <dsp:txXfrm>
        <a:off x="4267200" y="0"/>
        <a:ext cx="4267200" cy="1355526"/>
      </dsp:txXfrm>
    </dsp:sp>
    <dsp:sp modelId="{1E77A2DD-4075-44F7-8721-6F6AFD3A5A68}">
      <dsp:nvSpPr>
        <dsp:cNvPr id="0" name=""/>
        <dsp:cNvSpPr/>
      </dsp:nvSpPr>
      <dsp:spPr>
        <a:xfrm rot="10800000">
          <a:off x="0" y="1807369"/>
          <a:ext cx="4267200" cy="18073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 err="1"/>
            <a:t>Työtoveri</a:t>
          </a:r>
          <a:endParaRPr lang="en-GB" sz="3700" kern="1200" dirty="0"/>
        </a:p>
      </dsp:txBody>
      <dsp:txXfrm rot="10800000">
        <a:off x="0" y="2259211"/>
        <a:ext cx="4267200" cy="1355526"/>
      </dsp:txXfrm>
    </dsp:sp>
    <dsp:sp modelId="{F1A3A113-6B03-4C3E-A1B1-8DFDCF9936B2}">
      <dsp:nvSpPr>
        <dsp:cNvPr id="0" name=""/>
        <dsp:cNvSpPr/>
      </dsp:nvSpPr>
      <dsp:spPr>
        <a:xfrm rot="5400000">
          <a:off x="5497115" y="577453"/>
          <a:ext cx="1807369" cy="42672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 err="1"/>
            <a:t>Esimies</a:t>
          </a:r>
          <a:endParaRPr lang="en-GB" sz="3700" kern="1200" dirty="0"/>
        </a:p>
      </dsp:txBody>
      <dsp:txXfrm rot="-5400000">
        <a:off x="4267199" y="2259211"/>
        <a:ext cx="4267200" cy="1355526"/>
      </dsp:txXfrm>
    </dsp:sp>
    <dsp:sp modelId="{3A9DC7DD-C0B5-44C9-BB3D-6943861B3FC4}">
      <dsp:nvSpPr>
        <dsp:cNvPr id="0" name=""/>
        <dsp:cNvSpPr/>
      </dsp:nvSpPr>
      <dsp:spPr>
        <a:xfrm>
          <a:off x="2591368" y="1174166"/>
          <a:ext cx="3543226" cy="144058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kern="1200" dirty="0" err="1"/>
            <a:t>Minä</a:t>
          </a:r>
          <a:r>
            <a:rPr lang="en-GB" sz="3700" kern="1200" dirty="0"/>
            <a:t> </a:t>
          </a:r>
          <a:r>
            <a:rPr lang="en-GB" sz="3700" kern="1200" dirty="0" err="1"/>
            <a:t>itse</a:t>
          </a:r>
          <a:endParaRPr lang="en-GB" sz="3700" kern="1200" dirty="0"/>
        </a:p>
      </dsp:txBody>
      <dsp:txXfrm>
        <a:off x="2661691" y="1244489"/>
        <a:ext cx="3402580" cy="1299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39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303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384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42862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8576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752330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51296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67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7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87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9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5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9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16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9835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97264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64C608-40B1-4030-A28D-5B74BC98ADCE}" type="datetimeFigureOut">
              <a:rPr lang="en-US" smtClean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596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EC5BDC-6086-4B4B-857E-4B88FA5B2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Ammatillisuus ja työhyvinvointi saattohoitotyössä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746763-517F-D04E-BFBA-B7AFA17B0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Pirkanmaan Hoitokoti</a:t>
            </a:r>
          </a:p>
        </p:txBody>
      </p:sp>
    </p:spTree>
    <p:extLst>
      <p:ext uri="{BB962C8B-B14F-4D97-AF65-F5344CB8AC3E}">
        <p14:creationId xmlns:p14="http://schemas.microsoft.com/office/powerpoint/2010/main" val="11442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47BBF3-0F82-C94E-9AA7-4F0D1E9AF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976" y="609600"/>
            <a:ext cx="10054636" cy="1053737"/>
          </a:xfrm>
        </p:spPr>
        <p:txBody>
          <a:bodyPr>
            <a:normAutofit/>
          </a:bodyPr>
          <a:lstStyle/>
          <a:p>
            <a:r>
              <a:rPr lang="fi-FI" dirty="0"/>
              <a:t>Kuinka ihmeessä tuossa työssä jaksaa?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567EC7-81E4-2345-B256-EE0509AA8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88275" y="1767840"/>
            <a:ext cx="5477692" cy="484196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/>
              <a:t>Laadukas lähijohtaminen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Tarpeenmukainen organisointi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Työyhteisö- ja työkaveruustaidot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Ammatillinen osaaminen ja asennoituminen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Itsetuntemus</a:t>
            </a:r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Omasta jaksamisesta huolehtiminen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                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86800173"/>
              </p:ext>
            </p:extLst>
          </p:nvPr>
        </p:nvGraphicFramePr>
        <p:xfrm>
          <a:off x="5913119" y="1767840"/>
          <a:ext cx="4829493" cy="4258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iruutu 6"/>
          <p:cNvSpPr txBox="1"/>
          <p:nvPr/>
        </p:nvSpPr>
        <p:spPr>
          <a:xfrm>
            <a:off x="6757851" y="6130834"/>
            <a:ext cx="3178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Työssä</a:t>
            </a:r>
            <a:r>
              <a:rPr lang="en-GB" dirty="0"/>
              <a:t> </a:t>
            </a:r>
            <a:r>
              <a:rPr lang="en-GB" dirty="0" err="1"/>
              <a:t>jaksamisen</a:t>
            </a:r>
            <a:r>
              <a:rPr lang="en-GB" dirty="0"/>
              <a:t> </a:t>
            </a:r>
            <a:r>
              <a:rPr lang="en-GB" dirty="0" err="1"/>
              <a:t>vastuu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32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C1BF33-37E1-4D44-AD80-A0EBD9A1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0880771" cy="1507067"/>
          </a:xfrm>
        </p:spPr>
        <p:txBody>
          <a:bodyPr/>
          <a:lstStyle/>
          <a:p>
            <a:r>
              <a:rPr lang="fi-FI" dirty="0"/>
              <a:t>Työhyvinvointi ja ammatillisuus</a:t>
            </a:r>
            <a:br>
              <a:rPr lang="fi-FI" dirty="0"/>
            </a:br>
            <a:r>
              <a:rPr lang="fi-FI" dirty="0"/>
              <a:t>1/6: Hyvä lähijohtaminen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6FC26A-68A6-4B46-A1EA-ECD85629C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7876315" cy="3615267"/>
          </a:xfrm>
        </p:spPr>
        <p:txBody>
          <a:bodyPr>
            <a:normAutofit/>
          </a:bodyPr>
          <a:lstStyle/>
          <a:p>
            <a:r>
              <a:rPr lang="fi-FI" dirty="0"/>
              <a:t>Työntekijöiden tuntemus</a:t>
            </a:r>
          </a:p>
          <a:p>
            <a:r>
              <a:rPr lang="fi-FI" dirty="0"/>
              <a:t>Rajaaminen, kannustaminen</a:t>
            </a:r>
          </a:p>
          <a:p>
            <a:r>
              <a:rPr lang="fi-FI" dirty="0"/>
              <a:t>Yhteiset pelisäännöt, tasapuolisuus, ennustettavuus</a:t>
            </a:r>
          </a:p>
          <a:p>
            <a:r>
              <a:rPr lang="fi-FI" dirty="0"/>
              <a:t>Työvuorosuunnittelu -&gt; oman elämän mahdollistaminen ja työstä irrottautuminen</a:t>
            </a:r>
          </a:p>
          <a:p>
            <a:r>
              <a:rPr lang="fi-FI" dirty="0"/>
              <a:t>Osa-aikaisuuden mahdollistaminen </a:t>
            </a:r>
            <a:r>
              <a:rPr lang="fi-FI" dirty="0">
                <a:sym typeface="Wingdings" panose="05000000000000000000" pitchFamily="2" charset="2"/>
              </a:rPr>
              <a:t> kannattaa aina!</a:t>
            </a:r>
            <a:endParaRPr lang="fi-FI" dirty="0"/>
          </a:p>
          <a:p>
            <a:r>
              <a:rPr lang="fi-FI" dirty="0"/>
              <a:t>Itsensä kehittäminen, opiskelun mahdollistaminen</a:t>
            </a:r>
          </a:p>
          <a:p>
            <a:r>
              <a:rPr lang="fi-FI" dirty="0"/>
              <a:t>Asiantuntijaroolin vahvistaminen, osallistaminen.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539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5979BC-2AAF-7F41-998E-7FFFC6A3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Työhyvinvointi ja ammatillisuus </a:t>
            </a:r>
            <a:br>
              <a:rPr lang="fi-FI" dirty="0"/>
            </a:br>
            <a:r>
              <a:rPr lang="fi-FI" dirty="0"/>
              <a:t>2/6: tarpeenmukainen organisointi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D67599-D68B-E846-B032-C3B3AD21D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8738463" cy="36152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i-FI" dirty="0"/>
              <a:t>Reilusti tilaa vuorovaikutukselle ja yhteiselle keskustelulle!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Työpaikkakokoukset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err="1"/>
              <a:t>Potilasmeetingit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Työnohjaus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Sisäinen koulutus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Jatkuva työn kehittäminen ja arviointi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Ketteryys ja joustavuus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8961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464C70-32D2-1C49-B8A5-6E52969A6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Työhyvinvointi ja ammatillisuus 3/6: työyhteisö- ja työkaveruustaidot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2DBF21-31E5-674A-8516-1E7C063CF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6613572" cy="361526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/>
              <a:t>Asenne</a:t>
            </a:r>
          </a:p>
          <a:p>
            <a:pPr lvl="1"/>
            <a:r>
              <a:rPr lang="fi-FI" dirty="0"/>
              <a:t>Kannustaminen, avoimuus</a:t>
            </a:r>
          </a:p>
          <a:p>
            <a:pPr lvl="1"/>
            <a:r>
              <a:rPr lang="fi-FI" dirty="0"/>
              <a:t>Luottamus, palaute / Uskallus</a:t>
            </a:r>
          </a:p>
          <a:p>
            <a:pPr lvl="1"/>
            <a:r>
              <a:rPr lang="fi-FI" dirty="0"/>
              <a:t>Me –henki </a:t>
            </a:r>
          </a:p>
          <a:p>
            <a:r>
              <a:rPr lang="fi-FI" dirty="0"/>
              <a:t>Toimintakyky muutostilanteissa, Innovatiivisuus</a:t>
            </a:r>
          </a:p>
          <a:p>
            <a:r>
              <a:rPr lang="fi-FI" dirty="0"/>
              <a:t>Avun tarjoaminen / avun tarpeen tunnistaminen</a:t>
            </a:r>
          </a:p>
          <a:p>
            <a:r>
              <a:rPr lang="fi-FI" dirty="0"/>
              <a:t>Avun pyytäminen</a:t>
            </a:r>
          </a:p>
          <a:p>
            <a:r>
              <a:rPr lang="fi-FI" dirty="0"/>
              <a:t>Tunteiden näyttäminen</a:t>
            </a:r>
          </a:p>
          <a:p>
            <a:r>
              <a:rPr lang="fi-FI" dirty="0"/>
              <a:t>Hyväksyntä</a:t>
            </a:r>
          </a:p>
          <a:p>
            <a:r>
              <a:rPr lang="fi-FI" dirty="0"/>
              <a:t>Tilannetaju, huumori</a:t>
            </a:r>
          </a:p>
          <a:p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335" y="99505"/>
            <a:ext cx="3337169" cy="4550686"/>
          </a:xfrm>
        </p:spPr>
      </p:pic>
    </p:spTree>
    <p:extLst>
      <p:ext uri="{BB962C8B-B14F-4D97-AF65-F5344CB8AC3E}">
        <p14:creationId xmlns:p14="http://schemas.microsoft.com/office/powerpoint/2010/main" val="402989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5166FC-C46F-6046-B3AA-919EA7E78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0732725" cy="1507067"/>
          </a:xfrm>
        </p:spPr>
        <p:txBody>
          <a:bodyPr>
            <a:normAutofit fontScale="90000"/>
          </a:bodyPr>
          <a:lstStyle/>
          <a:p>
            <a:r>
              <a:rPr lang="fi-FI" dirty="0"/>
              <a:t>Työhyvinvointi ja ammatillisuus</a:t>
            </a:r>
            <a:br>
              <a:rPr lang="fi-FI" dirty="0"/>
            </a:br>
            <a:r>
              <a:rPr lang="fi-FI" dirty="0"/>
              <a:t>4/6 ammatillinen osaaminen ja asennoituminen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333E6E-C92C-5744-921C-F08FA1C0D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6648406" cy="36152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Kouluttautuminen</a:t>
            </a:r>
          </a:p>
          <a:p>
            <a:r>
              <a:rPr lang="fi-FI" dirty="0"/>
              <a:t>Tunteiden tunteminen ja näyttäminen</a:t>
            </a:r>
          </a:p>
          <a:p>
            <a:r>
              <a:rPr lang="fi-FI" dirty="0"/>
              <a:t>Neutraalius, emotionaalinen turvaetäisyys</a:t>
            </a:r>
          </a:p>
          <a:p>
            <a:r>
              <a:rPr lang="fi-FI" dirty="0"/>
              <a:t>Avoimuus, herkkyys: Iholle pitää uskaltaa päästää</a:t>
            </a:r>
          </a:p>
          <a:p>
            <a:r>
              <a:rPr lang="fi-FI" dirty="0"/>
              <a:t>Kaikki maskit pois! Tomeruus, touhukkuus, pirteys, asiantuntijuus.</a:t>
            </a:r>
          </a:p>
          <a:p>
            <a:r>
              <a:rPr lang="fi-FI" dirty="0"/>
              <a:t>Realismi, työn rajojen ja mahdollisuuksien hahmottaminen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2161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B8C4BA-E939-4642-8A24-DAEEAC4D9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9739948" cy="1507067"/>
          </a:xfrm>
        </p:spPr>
        <p:txBody>
          <a:bodyPr>
            <a:normAutofit/>
          </a:bodyPr>
          <a:lstStyle/>
          <a:p>
            <a:r>
              <a:rPr lang="fi-FI" dirty="0"/>
              <a:t>Työhyvinvointi ja ammatillisuus</a:t>
            </a:r>
            <a:br>
              <a:rPr lang="fi-FI" dirty="0"/>
            </a:br>
            <a:r>
              <a:rPr lang="fi-FI" dirty="0"/>
              <a:t>5/6 Itsetuntemus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0096DB-9D87-9543-B3AC-BF9BD0F6B72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Omien sudenkuoppien tunnistaminen</a:t>
            </a:r>
          </a:p>
          <a:p>
            <a:pPr lvl="1"/>
            <a:r>
              <a:rPr lang="fi-FI" dirty="0"/>
              <a:t>Elämänhistoria</a:t>
            </a:r>
          </a:p>
          <a:p>
            <a:pPr lvl="1"/>
            <a:r>
              <a:rPr lang="fi-FI" dirty="0"/>
              <a:t>Elämäntilanne</a:t>
            </a:r>
          </a:p>
          <a:p>
            <a:pPr lvl="1"/>
            <a:r>
              <a:rPr lang="fi-FI" dirty="0"/>
              <a:t>Persoona</a:t>
            </a:r>
          </a:p>
          <a:p>
            <a:pPr lvl="1"/>
            <a:endParaRPr lang="fi-FI" dirty="0"/>
          </a:p>
          <a:p>
            <a:r>
              <a:rPr lang="fi-FI" dirty="0"/>
              <a:t>Milloin väsyn ja kuormitun?</a:t>
            </a:r>
          </a:p>
          <a:p>
            <a:pPr lvl="1">
              <a:spcAft>
                <a:spcPts val="0"/>
              </a:spcAft>
            </a:pP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53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B8C4BA-E939-4642-8A24-DAEEAC4D9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9739948" cy="1507067"/>
          </a:xfrm>
        </p:spPr>
        <p:txBody>
          <a:bodyPr>
            <a:normAutofit fontScale="90000"/>
          </a:bodyPr>
          <a:lstStyle/>
          <a:p>
            <a:r>
              <a:rPr lang="fi-FI" dirty="0"/>
              <a:t>Työhyvinvointi ja ammatillisuus</a:t>
            </a:r>
            <a:br>
              <a:rPr lang="fi-FI" dirty="0"/>
            </a:br>
            <a:r>
              <a:rPr lang="fi-FI" dirty="0"/>
              <a:t>6/6 omasta jaksamisesta huolehtiminen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0096DB-9D87-9543-B3AC-BF9BD0F6B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8971" y="1332411"/>
            <a:ext cx="7036526" cy="29686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>
              <a:spcAft>
                <a:spcPts val="0"/>
              </a:spcAft>
            </a:pPr>
            <a:r>
              <a:rPr lang="fi-FI" dirty="0"/>
              <a:t>Uni, ravinto ja liikunta!!</a:t>
            </a:r>
          </a:p>
          <a:p>
            <a:pPr lvl="1">
              <a:spcAft>
                <a:spcPts val="0"/>
              </a:spcAft>
            </a:pPr>
            <a:r>
              <a:rPr lang="fi-FI" dirty="0"/>
              <a:t>Hoitajan työn fyysisyyden hahmottaminen</a:t>
            </a:r>
          </a:p>
          <a:p>
            <a:pPr lvl="1">
              <a:spcAft>
                <a:spcPts val="0"/>
              </a:spcAft>
            </a:pPr>
            <a:r>
              <a:rPr lang="fi-FI" dirty="0"/>
              <a:t>Harrastuneisuus, heittäytyminen, uppoutuminen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249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Kuka</a:t>
            </a:r>
            <a:r>
              <a:rPr lang="en-GB" dirty="0"/>
              <a:t> </a:t>
            </a:r>
            <a:r>
              <a:rPr lang="en-GB" dirty="0" err="1"/>
              <a:t>kiittää</a:t>
            </a:r>
            <a:r>
              <a:rPr lang="en-GB" dirty="0"/>
              <a:t> </a:t>
            </a:r>
            <a:r>
              <a:rPr lang="en-GB" dirty="0" err="1"/>
              <a:t>hyvästä</a:t>
            </a:r>
            <a:r>
              <a:rPr lang="en-GB" dirty="0"/>
              <a:t> </a:t>
            </a:r>
            <a:r>
              <a:rPr lang="en-GB" dirty="0" err="1"/>
              <a:t>työstä</a:t>
            </a:r>
            <a:r>
              <a:rPr lang="en-GB" dirty="0"/>
              <a:t>? </a:t>
            </a:r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234374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2669351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ektori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i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218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Wingdings</vt:lpstr>
      <vt:lpstr>Wingdings 3</vt:lpstr>
      <vt:lpstr>Sektori</vt:lpstr>
      <vt:lpstr>Ammatillisuus ja työhyvinvointi saattohoitotyössä</vt:lpstr>
      <vt:lpstr>Kuinka ihmeessä tuossa työssä jaksaa?</vt:lpstr>
      <vt:lpstr>Työhyvinvointi ja ammatillisuus 1/6: Hyvä lähijohtaminen</vt:lpstr>
      <vt:lpstr>Työhyvinvointi ja ammatillisuus  2/6: tarpeenmukainen organisointi</vt:lpstr>
      <vt:lpstr>Työhyvinvointi ja ammatillisuus 3/6: työyhteisö- ja työkaveruustaidot</vt:lpstr>
      <vt:lpstr>Työhyvinvointi ja ammatillisuus 4/6 ammatillinen osaaminen ja asennoituminen</vt:lpstr>
      <vt:lpstr>Työhyvinvointi ja ammatillisuus 5/6 Itsetuntemus</vt:lpstr>
      <vt:lpstr>Työhyvinvointi ja ammatillisuus 6/6 omasta jaksamisesta huolehtiminen</vt:lpstr>
      <vt:lpstr>Kuka kiittää hyvästä työstä?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Työhyvinvointi</dc:title>
  <dc:creator>merja70turunen@gmail.com</dc:creator>
  <cp:keywords>class='Open'</cp:keywords>
  <cp:lastModifiedBy>Kilpeläinen Juha</cp:lastModifiedBy>
  <cp:revision>74</cp:revision>
  <dcterms:created xsi:type="dcterms:W3CDTF">2018-09-23T13:51:46Z</dcterms:created>
  <dcterms:modified xsi:type="dcterms:W3CDTF">2019-09-15T17:28:05Z</dcterms:modified>
</cp:coreProperties>
</file>