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7" r:id="rId5"/>
  </p:sldMasterIdLst>
  <p:sldIdLst>
    <p:sldId id="256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tumma&#10;&#10;Kuvaus luotu automaattisesti">
            <a:extLst>
              <a:ext uri="{FF2B5EF4-FFF2-40B4-BE49-F238E27FC236}">
                <a16:creationId xmlns:a16="http://schemas.microsoft.com/office/drawing/2014/main" id="{C3AE2B8D-07BE-4722-99B6-70645E6D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6" r="-1" b="228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120" y="354044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Alkoholi ja huumeet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1698682" y="3232861"/>
            <a:ext cx="4074160" cy="3922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 Edwin Andrade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C372F78-9E44-4352-9AC2-AA0D65B99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804" y="6196802"/>
            <a:ext cx="2000250" cy="514350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AF34CE-F680-4C56-B33A-035A03FD6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217" y="171450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" name="Picture 1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2C5C00-BDB0-4169-9F30-BD3938B2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-5"/>
            <a:ext cx="4837176" cy="1019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/>
              <a:t>Huumausaineet</a:t>
            </a:r>
            <a:r>
              <a:rPr lang="en-US" sz="3600" dirty="0"/>
              <a:t> </a:t>
            </a:r>
          </a:p>
        </p:txBody>
      </p:sp>
      <p:pic>
        <p:nvPicPr>
          <p:cNvPr id="10" name="Sisällön paikkamerkki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C9BA957-B3A0-40AC-BC11-E6635FD580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019175"/>
            <a:ext cx="4834128" cy="529018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755BF3-0122-4026-B8CA-6B3417860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4600" y="1019175"/>
            <a:ext cx="5760427" cy="583882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Keskushermostoa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kiihdyttäviä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Amfetamiini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kokaiini</a:t>
            </a:r>
            <a:r>
              <a:rPr lang="en-US" sz="2000" dirty="0">
                <a:solidFill>
                  <a:schemeClr val="tx2"/>
                </a:solidFill>
              </a:rPr>
              <a:t>, crack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Saavat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elimistön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ylikierroksille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Vaarana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sydänkohtaus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aivoverenvuoto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lämpöhalvaus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Keskushermostoa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lamaavia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Opioidit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kuten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heroiini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morfiini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Hidastavat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elintoimintoja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vaarana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sydämenpysähdys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Aistiharhoja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aiheuttavia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LSD, </a:t>
            </a:r>
            <a:r>
              <a:rPr lang="en-US" sz="2000" dirty="0" err="1">
                <a:solidFill>
                  <a:schemeClr val="tx2"/>
                </a:solidFill>
              </a:rPr>
              <a:t>ekstaasi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Aiheuttavat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sekavuutta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vaarana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onnettomuus</a:t>
            </a:r>
            <a:r>
              <a:rPr lang="en-US" sz="2000" dirty="0">
                <a:solidFill>
                  <a:schemeClr val="tx2"/>
                </a:solidFill>
              </a:rPr>
              <a:t>- ja </a:t>
            </a:r>
            <a:r>
              <a:rPr lang="en-US" sz="2000" dirty="0" err="1">
                <a:solidFill>
                  <a:schemeClr val="tx2"/>
                </a:solidFill>
              </a:rPr>
              <a:t>itsemurhariski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D105C542-73DC-4DC3-82A1-D603C9E021B9}"/>
              </a:ext>
            </a:extLst>
          </p:cNvPr>
          <p:cNvSpPr txBox="1"/>
          <p:nvPr/>
        </p:nvSpPr>
        <p:spPr>
          <a:xfrm>
            <a:off x="752475" y="642979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Aarón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Blanco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Tejedor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2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5CA5B20-47B7-48C7-B21B-D22BBE32C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25BCCBB2-7E1F-4FDF-8BCC-D8A08EF28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EA1CF-DAC7-4683-A119-8FBA8EAD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142876"/>
            <a:ext cx="6600824" cy="1066800"/>
          </a:xfrm>
        </p:spPr>
        <p:txBody>
          <a:bodyPr>
            <a:normAutofit/>
          </a:bodyPr>
          <a:lstStyle/>
          <a:p>
            <a:r>
              <a:rPr lang="fi-FI" sz="3600" dirty="0"/>
              <a:t>Kannabiksen terveyshaittoja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C0C99-760F-4399-9CC6-110082C3B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7349"/>
            <a:ext cx="4038600" cy="4586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Välittömiä haittoja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Keskittymisvaikeudet</a:t>
            </a:r>
          </a:p>
          <a:p>
            <a:r>
              <a:rPr lang="fi-FI" sz="2400" dirty="0"/>
              <a:t>Muistin heikkeneminen</a:t>
            </a:r>
          </a:p>
          <a:p>
            <a:r>
              <a:rPr lang="fi-FI" sz="2400" dirty="0"/>
              <a:t>Ahdistuneisuus</a:t>
            </a:r>
          </a:p>
          <a:p>
            <a:r>
              <a:rPr lang="fi-FI" sz="2400" dirty="0"/>
              <a:t>Pelkotilat ja paniikkikohtaukset</a:t>
            </a:r>
          </a:p>
          <a:p>
            <a:r>
              <a:rPr lang="fi-FI" sz="2400" dirty="0"/>
              <a:t>Vainoharhaisuus</a:t>
            </a:r>
          </a:p>
          <a:p>
            <a:r>
              <a:rPr lang="fi-FI" sz="2400" dirty="0"/>
              <a:t>Psyykkisten ongelmien paheneminen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58E56B-CF16-4B2E-81B5-9DAB57D63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5250" y="1585911"/>
            <a:ext cx="4324349" cy="4872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Pitkäaikaisen runsaan käytön haittoja</a:t>
            </a:r>
          </a:p>
          <a:p>
            <a:r>
              <a:rPr lang="fi-FI" sz="2400" dirty="0"/>
              <a:t>Passiivisuus, apatia</a:t>
            </a:r>
          </a:p>
          <a:p>
            <a:r>
              <a:rPr lang="fi-FI" sz="2400" dirty="0"/>
              <a:t>Riippuvuus</a:t>
            </a:r>
          </a:p>
          <a:p>
            <a:r>
              <a:rPr lang="fi-FI" sz="2400" dirty="0"/>
              <a:t>Oppimisvaikeudet</a:t>
            </a:r>
          </a:p>
          <a:p>
            <a:r>
              <a:rPr lang="fi-FI" sz="2400" dirty="0"/>
              <a:t>Masennus, Psykoosit</a:t>
            </a:r>
          </a:p>
          <a:p>
            <a:r>
              <a:rPr lang="fi-FI" sz="2400" dirty="0"/>
              <a:t>Seksuaalisen toimintakyvyn häiriöt</a:t>
            </a:r>
          </a:p>
          <a:p>
            <a:r>
              <a:rPr lang="fi-FI" sz="2400" dirty="0"/>
              <a:t>Hedelmällisyyden lasku</a:t>
            </a:r>
          </a:p>
          <a:p>
            <a:r>
              <a:rPr lang="fi-FI" sz="2400" dirty="0"/>
              <a:t>Syöpäriski</a:t>
            </a:r>
          </a:p>
          <a:p>
            <a:endParaRPr lang="fi-FI" sz="2400" dirty="0"/>
          </a:p>
          <a:p>
            <a:endParaRPr lang="fi-FI" dirty="0"/>
          </a:p>
        </p:txBody>
      </p:sp>
      <p:pic>
        <p:nvPicPr>
          <p:cNvPr id="9" name="Kuva 8" descr="Kuva, joka sisältää kohteen sisä, ruoka, astia&#10;&#10;Kuvaus luotu automaattisesti">
            <a:extLst>
              <a:ext uri="{FF2B5EF4-FFF2-40B4-BE49-F238E27FC236}">
                <a16:creationId xmlns:a16="http://schemas.microsoft.com/office/drawing/2014/main" id="{0A29775D-3B68-4529-84E3-BC0895FDD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1" y="1585911"/>
            <a:ext cx="2646023" cy="4563255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BA0E1CD-DE79-4942-B77E-821B9DDB1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E645A99-3A33-4A93-8219-F998CD2E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353A74B-7941-4A40-8324-6FEF32C3A1E8}"/>
              </a:ext>
            </a:extLst>
          </p:cNvPr>
          <p:cNvSpPr txBox="1"/>
          <p:nvPr/>
        </p:nvSpPr>
        <p:spPr>
          <a:xfrm>
            <a:off x="4061856" y="624380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GRAS GRÜN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AA430E7-624A-406D-B60F-23546C444855}"/>
              </a:ext>
            </a:extLst>
          </p:cNvPr>
          <p:cNvSpPr txBox="1"/>
          <p:nvPr/>
        </p:nvSpPr>
        <p:spPr>
          <a:xfrm rot="20445495">
            <a:off x="4248954" y="5270678"/>
            <a:ext cx="1990725" cy="718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272E004-1BE7-4ACF-990D-637827B3CA9C}"/>
              </a:ext>
            </a:extLst>
          </p:cNvPr>
          <p:cNvSpPr txBox="1"/>
          <p:nvPr/>
        </p:nvSpPr>
        <p:spPr>
          <a:xfrm rot="18879604">
            <a:off x="4003569" y="1785345"/>
            <a:ext cx="211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E03F426-C70C-42E0-9DBF-839F11B7FC20}"/>
              </a:ext>
            </a:extLst>
          </p:cNvPr>
          <p:cNvSpPr txBox="1"/>
          <p:nvPr/>
        </p:nvSpPr>
        <p:spPr>
          <a:xfrm rot="1804769">
            <a:off x="5596368" y="5070201"/>
            <a:ext cx="211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E6CDDBE-3F0F-47C6-97C0-7EB2B7F3BAFE}"/>
              </a:ext>
            </a:extLst>
          </p:cNvPr>
          <p:cNvSpPr txBox="1"/>
          <p:nvPr/>
        </p:nvSpPr>
        <p:spPr>
          <a:xfrm rot="1302839">
            <a:off x="5273089" y="2246201"/>
            <a:ext cx="1819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C40468F-20D7-4126-884A-F6024DF45CCE}"/>
              </a:ext>
            </a:extLst>
          </p:cNvPr>
          <p:cNvSpPr txBox="1"/>
          <p:nvPr/>
        </p:nvSpPr>
        <p:spPr>
          <a:xfrm rot="21417144">
            <a:off x="4489415" y="3998995"/>
            <a:ext cx="1531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Abadi Extra Light" panose="020B0604020202020204" pitchFamily="34" charset="0"/>
              </a:rPr>
              <a:t>THC</a:t>
            </a:r>
          </a:p>
        </p:txBody>
      </p:sp>
    </p:spTree>
    <p:extLst>
      <p:ext uri="{BB962C8B-B14F-4D97-AF65-F5344CB8AC3E}">
        <p14:creationId xmlns:p14="http://schemas.microsoft.com/office/powerpoint/2010/main" val="40525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B5D48-01B1-4976-BC8D-E983DE08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157987"/>
            <a:ext cx="11181080" cy="637026"/>
          </a:xfrm>
        </p:spPr>
        <p:txBody>
          <a:bodyPr>
            <a:normAutofit/>
          </a:bodyPr>
          <a:lstStyle/>
          <a:p>
            <a:r>
              <a:rPr lang="fi-FI" sz="2800" dirty="0"/>
              <a:t>Huumehaittojen välittömät kustannukset Suomessa</a:t>
            </a:r>
          </a:p>
        </p:txBody>
      </p:sp>
      <p:pic>
        <p:nvPicPr>
          <p:cNvPr id="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78649F4-A084-4FD7-AE11-7414A57C5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91B95AC-01FE-4DE2-9350-B0EAA9EB6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795013"/>
            <a:ext cx="11490960" cy="570050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2D9F99D-3715-4AC5-A92A-2695F3F7E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15F3210-853C-4ED2-B833-2524DFD4A1E4}"/>
              </a:ext>
            </a:extLst>
          </p:cNvPr>
          <p:cNvSpPr txBox="1"/>
          <p:nvPr/>
        </p:nvSpPr>
        <p:spPr>
          <a:xfrm>
            <a:off x="7067550" y="6050684"/>
            <a:ext cx="3724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dirty="0" err="1">
                <a:latin typeface="Abadi Extra Light" panose="020B0604020202020204" pitchFamily="34" charset="0"/>
              </a:rPr>
              <a:t>Lähde</a:t>
            </a:r>
            <a:r>
              <a:rPr lang="en-US" dirty="0">
                <a:latin typeface="Abadi Extra Light" panose="020B0604020202020204" pitchFamily="34" charset="0"/>
              </a:rPr>
              <a:t>: THL, 2016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0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AEDD2C-9186-420E-BB93-B97D18C8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681038"/>
            <a:ext cx="11315700" cy="1010285"/>
          </a:xfrm>
        </p:spPr>
        <p:txBody>
          <a:bodyPr>
            <a:normAutofit/>
          </a:bodyPr>
          <a:lstStyle/>
          <a:p>
            <a:r>
              <a:rPr lang="fi-FI" sz="3200" dirty="0"/>
              <a:t>Miksi Suomessa on tiukka huumausainelainsäädäntö?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5A7238-7D53-4B6A-A6B9-6FCE64142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20" y="1762125"/>
            <a:ext cx="5361305" cy="432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Huumeet aiheuttavat vakavia terveydellisiä, taloudellisia ja sosiaalisia haittoja</a:t>
            </a:r>
          </a:p>
          <a:p>
            <a:pPr marL="0" indent="0">
              <a:buNone/>
            </a:pPr>
            <a:endParaRPr lang="fi-FI" sz="800" dirty="0"/>
          </a:p>
          <a:p>
            <a:pPr lvl="1"/>
            <a:r>
              <a:rPr lang="fi-FI" sz="2800" dirty="0"/>
              <a:t>yksilöille</a:t>
            </a:r>
          </a:p>
          <a:p>
            <a:pPr lvl="1"/>
            <a:r>
              <a:rPr lang="fi-FI" sz="2800" dirty="0"/>
              <a:t>yhteisöille</a:t>
            </a:r>
          </a:p>
          <a:p>
            <a:pPr lvl="1"/>
            <a:r>
              <a:rPr lang="fi-FI" sz="2800" dirty="0"/>
              <a:t>yhteiskunnalle</a:t>
            </a:r>
          </a:p>
          <a:p>
            <a:pPr lvl="1"/>
            <a:r>
              <a:rPr lang="fi-FI" sz="2800" dirty="0"/>
              <a:t>globaalisti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512148-9179-496D-8EFC-7CFE74A5E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4025" y="1762125"/>
            <a:ext cx="6485255" cy="4400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Suomen huumausainepolitiikan tavoite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dirty="0"/>
              <a:t>Huumausaineiden valmistamisen, levittämisen ja käytön ehkäiseminen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dirty="0"/>
              <a:t>Huumeista aiheutuvien terveydellisten, taloudellisten ja sosiaalisten haittojen minimoiminen</a:t>
            </a:r>
          </a:p>
          <a:p>
            <a:endParaRPr lang="fi-FI" sz="2400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33AE9CB-C940-443F-B018-1E15DF029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C592857-328F-48B5-AEF3-7CC45FF20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6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7F095C-760D-411E-A5B1-E8F095A5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0" y="744909"/>
            <a:ext cx="4013200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err="1"/>
              <a:t>Alkoholi</a:t>
            </a:r>
            <a:r>
              <a:rPr lang="en-US" sz="3400" dirty="0"/>
              <a:t> </a:t>
            </a:r>
            <a:r>
              <a:rPr lang="en-US" sz="3400" dirty="0" err="1"/>
              <a:t>aiheuttaa</a:t>
            </a:r>
            <a:r>
              <a:rPr lang="en-US" sz="3400" dirty="0"/>
              <a:t> </a:t>
            </a:r>
            <a:r>
              <a:rPr lang="en-US" sz="3400" dirty="0" err="1"/>
              <a:t>paljon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terveydellisiä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sosiaalisia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taloudellisia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 err="1"/>
              <a:t>haittoja</a:t>
            </a:r>
            <a:endParaRPr lang="en-US" sz="3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FB43BA-B0D1-4C79-8117-6E1A60342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8"/>
            <a:ext cx="7836408" cy="6855372"/>
          </a:xfrm>
          <a:prstGeom prst="rect">
            <a:avLst/>
          </a:prstGeom>
        </p:spPr>
      </p:pic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62DDEF1-1D20-4F6D-B68B-70C43AB10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0391151-B11E-4597-9B10-CA73183FF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3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39228C-5DC4-4015-AA54-E1C3E987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0"/>
            <a:ext cx="11181080" cy="866775"/>
          </a:xfrm>
        </p:spPr>
        <p:txBody>
          <a:bodyPr>
            <a:normAutofit/>
          </a:bodyPr>
          <a:lstStyle/>
          <a:p>
            <a:r>
              <a:rPr lang="fi-FI" sz="3200" b="0" dirty="0"/>
              <a:t>Alkoholin riskit kohoavat, kun annosmäärät kasvavat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888EB9-01D3-4036-A9B5-8A7D919C2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250" y="1009650"/>
            <a:ext cx="5619750" cy="5167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Akuutteja eli äkillisiä haittoja</a:t>
            </a:r>
          </a:p>
          <a:p>
            <a:pPr>
              <a:buFontTx/>
              <a:buChar char="-"/>
            </a:pPr>
            <a:r>
              <a:rPr lang="fi-FI" sz="2200" dirty="0"/>
              <a:t>Onnettomuudet ja tapaturmat</a:t>
            </a:r>
          </a:p>
          <a:p>
            <a:pPr>
              <a:buFontTx/>
              <a:buChar char="-"/>
            </a:pPr>
            <a:r>
              <a:rPr lang="fi-FI" sz="2200" dirty="0"/>
              <a:t>Lisääntynyt väkivalta</a:t>
            </a:r>
          </a:p>
          <a:p>
            <a:pPr>
              <a:buFontTx/>
              <a:buChar char="-"/>
            </a:pPr>
            <a:r>
              <a:rPr lang="fi-FI" sz="2200" dirty="0"/>
              <a:t>Seksitautien leviäminen</a:t>
            </a:r>
          </a:p>
          <a:p>
            <a:pPr>
              <a:buFontTx/>
              <a:buChar char="-"/>
            </a:pPr>
            <a:r>
              <a:rPr lang="fi-FI" sz="2200" dirty="0"/>
              <a:t>Alkoholimyrkytykset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7CF1E3-E477-481A-978D-5EBC7D42C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354" y="1133475"/>
            <a:ext cx="5619750" cy="5043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Kroonisia eli hitaasti kehittyviä ja pitkäaikaisia haittoja</a:t>
            </a:r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r>
              <a:rPr lang="fi-FI" sz="2400" dirty="0"/>
              <a:t>Syöpätaudit (esim. suolisto- ja haimasyövät)</a:t>
            </a:r>
          </a:p>
          <a:p>
            <a:pPr>
              <a:buFontTx/>
              <a:buChar char="-"/>
            </a:pPr>
            <a:r>
              <a:rPr lang="fi-FI" sz="2400" dirty="0"/>
              <a:t>Maksatulehdus, maksakirroosi</a:t>
            </a:r>
          </a:p>
          <a:p>
            <a:pPr>
              <a:buFontTx/>
              <a:buChar char="-"/>
            </a:pPr>
            <a:r>
              <a:rPr lang="fi-FI" sz="2400" dirty="0"/>
              <a:t>Verenpaineen kohoaminen, rytmihäiriöt</a:t>
            </a:r>
          </a:p>
          <a:p>
            <a:pPr>
              <a:buFontTx/>
              <a:buChar char="-"/>
            </a:pPr>
            <a:r>
              <a:rPr lang="fi-FI" sz="2400" dirty="0"/>
              <a:t>Haimatulehdus</a:t>
            </a:r>
          </a:p>
          <a:p>
            <a:pPr>
              <a:buFontTx/>
              <a:buChar char="-"/>
            </a:pPr>
            <a:r>
              <a:rPr lang="fi-FI" sz="2400" dirty="0"/>
              <a:t>Hormonihäiriöt</a:t>
            </a:r>
          </a:p>
          <a:p>
            <a:pPr>
              <a:buFontTx/>
              <a:buChar char="-"/>
            </a:pPr>
            <a:r>
              <a:rPr lang="fi-FI" sz="2400" dirty="0"/>
              <a:t>Masentuneisuus, mielialahäiriöt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3657627-6D22-4B72-9A57-25C943627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3BDD78A-93D2-4FAF-9F8C-E0747126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pic>
        <p:nvPicPr>
          <p:cNvPr id="8" name="Kuva 7" descr="Kuva, joka sisältää kohteen henkilö, poika, nuori&#10;&#10;Kuvaus luotu automaattisesti">
            <a:extLst>
              <a:ext uri="{FF2B5EF4-FFF2-40B4-BE49-F238E27FC236}">
                <a16:creationId xmlns:a16="http://schemas.microsoft.com/office/drawing/2014/main" id="{9022A0CA-68E0-4871-A470-2DEAE4A15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429000"/>
            <a:ext cx="5619750" cy="3248191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23EEF0F-8C4B-4994-94AC-49B51B625F04}"/>
              </a:ext>
            </a:extLst>
          </p:cNvPr>
          <p:cNvSpPr txBox="1"/>
          <p:nvPr/>
        </p:nvSpPr>
        <p:spPr>
          <a:xfrm rot="16200000">
            <a:off x="-2755463" y="326656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badi Extra Light" panose="020B0604020202020204" pitchFamily="34" charset="0"/>
              </a:rPr>
              <a:t> /  Sammy Williams</a:t>
            </a:r>
          </a:p>
        </p:txBody>
      </p:sp>
    </p:spTree>
    <p:extLst>
      <p:ext uri="{BB962C8B-B14F-4D97-AF65-F5344CB8AC3E}">
        <p14:creationId xmlns:p14="http://schemas.microsoft.com/office/powerpoint/2010/main" val="134235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1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2" name="Rectangle 14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4" name="Picture 18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3D44CE-E55F-4E9C-A311-C7276F99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256" y="641971"/>
            <a:ext cx="10124440" cy="4289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Humalan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voimakkuuteen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vaikuttavia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tekijöitä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EC2D3-09BA-44D9-AA17-208880A1B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838487"/>
            <a:ext cx="3305175" cy="4324349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Alkoholin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määrä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Ikä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Paino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Sukupuoli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Toleranssi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Unen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puute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Ruoka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5DE7A08-BAE4-450C-89E1-FBCB20E54D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7" y="1370555"/>
            <a:ext cx="7080121" cy="4781550"/>
          </a:xfrm>
          <a:prstGeom prst="rect">
            <a:avLst/>
          </a:prstGeom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2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941E72E-F7E3-43C0-BF98-928C8B278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C489D41B-3F0C-46EE-B173-9899F8935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37" name="Tekstiruutu 36">
            <a:extLst>
              <a:ext uri="{FF2B5EF4-FFF2-40B4-BE49-F238E27FC236}">
                <a16:creationId xmlns:a16="http://schemas.microsoft.com/office/drawing/2014/main" id="{711FD606-556B-4B34-808D-135F47D394D1}"/>
              </a:ext>
            </a:extLst>
          </p:cNvPr>
          <p:cNvSpPr txBox="1"/>
          <p:nvPr/>
        </p:nvSpPr>
        <p:spPr>
          <a:xfrm>
            <a:off x="3495675" y="626612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Heshan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Perera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3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577040-BC08-4C95-899C-0D8C60F7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520" y="652656"/>
            <a:ext cx="3835288" cy="12066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Alkoholi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aiheuttaa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myrkytystilan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Sisällön paikkamerkki 5" descr="Kuva, joka sisältää kohteen ulko, henkilö, tiili, kivi&#10;&#10;Kuvaus luotu automaattisesti">
            <a:extLst>
              <a:ext uri="{FF2B5EF4-FFF2-40B4-BE49-F238E27FC236}">
                <a16:creationId xmlns:a16="http://schemas.microsoft.com/office/drawing/2014/main" id="{4A21AC34-E11E-4F0E-A22A-2237D3013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9" y="613741"/>
            <a:ext cx="4287646" cy="571686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097ADE-4A4E-4BEC-A51A-5D23AEBBE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9520" y="1925013"/>
            <a:ext cx="5869432" cy="459770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Jo </a:t>
            </a:r>
            <a:r>
              <a:rPr lang="en-US" sz="2400" dirty="0" err="1">
                <a:solidFill>
                  <a:schemeClr val="tx2"/>
                </a:solidFill>
              </a:rPr>
              <a:t>nousuhumala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lievä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myrkytystila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2"/>
                </a:solidFill>
              </a:rPr>
              <a:t>Vahva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alkoholimyrkytys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hengenvaarallinen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Keskushermosto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lamaantuu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Ihminen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sammuu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tajuttomuuteen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Heikentää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sydämen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sykettä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hengitystä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nielun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lihasten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toimintaa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Nuorilla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verensokeri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voi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laskea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vaarallisen</a:t>
            </a:r>
            <a:r>
              <a:rPr lang="en-US" sz="2400" dirty="0">
                <a:solidFill>
                  <a:schemeClr val="tx2"/>
                </a:solidFill>
              </a:rPr>
              <a:t> alas, </a:t>
            </a:r>
            <a:r>
              <a:rPr lang="en-US" sz="2400" dirty="0" err="1">
                <a:solidFill>
                  <a:schemeClr val="tx2"/>
                </a:solidFill>
              </a:rPr>
              <a:t>kuolemanvaara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5083B3A-88CC-4CB3-9D6B-52464EA355A2}"/>
              </a:ext>
            </a:extLst>
          </p:cNvPr>
          <p:cNvSpPr txBox="1"/>
          <p:nvPr/>
        </p:nvSpPr>
        <p:spPr>
          <a:xfrm>
            <a:off x="1038836" y="639633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Johnny Cohen</a:t>
            </a:r>
          </a:p>
        </p:txBody>
      </p:sp>
      <p:pic>
        <p:nvPicPr>
          <p:cNvPr id="1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8303549-BE17-4BEB-A95E-FEC4B03DD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71D9A8F-CBD5-4CAD-A0B9-A41CD6325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0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2A9B8F-89F2-4E02-AD39-0028A1A1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1" y="381000"/>
            <a:ext cx="10667897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Raskaudenaikainen</a:t>
            </a:r>
            <a:r>
              <a:rPr lang="en-US" dirty="0"/>
              <a:t> </a:t>
            </a:r>
            <a:r>
              <a:rPr lang="en-US" dirty="0" err="1"/>
              <a:t>alkoholin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051592-2A97-4AFE-BB68-7DE672EEA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521" y="2217529"/>
            <a:ext cx="5465279" cy="42594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Vaarantaa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sikiön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kehityksen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Keskenmenon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riski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Ennenaikaisen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syntymän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vaara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Alhainen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syntymäpaino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Vakavat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kehityshäiriöt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kuten</a:t>
            </a:r>
            <a:r>
              <a:rPr lang="en-US" sz="2400" dirty="0">
                <a:solidFill>
                  <a:schemeClr val="tx1"/>
                </a:solidFill>
              </a:rPr>
              <a:t> FASD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Epigeneettiset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ylisukupolviset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vaikutukse</a:t>
            </a:r>
            <a:r>
              <a:rPr lang="en-US" sz="2000" dirty="0" err="1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681A9D-61F3-4510-8C04-B2B74E0F2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95690" y="2745362"/>
            <a:ext cx="6393262" cy="3340478"/>
          </a:xfrm>
          <a:prstGeom prst="rect">
            <a:avLst/>
          </a:prstGeom>
        </p:spPr>
      </p:pic>
      <p:pic>
        <p:nvPicPr>
          <p:cNvPr id="2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4D6AA4F-B921-4C72-BD7B-AE9775618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6CEA1094-6C65-48EE-99D3-368D1CC4A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B0FF5C28-07F5-4E5E-9ED2-9FC9D9EC475F}"/>
              </a:ext>
            </a:extLst>
          </p:cNvPr>
          <p:cNvSpPr txBox="1"/>
          <p:nvPr/>
        </p:nvSpPr>
        <p:spPr>
          <a:xfrm>
            <a:off x="5260975" y="6215526"/>
            <a:ext cx="6131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 err="1">
                <a:latin typeface="Abadi Extra Light" panose="020B0604020202020204" pitchFamily="34" charset="0"/>
              </a:rPr>
              <a:t>Lähde</a:t>
            </a:r>
            <a:r>
              <a:rPr lang="en-US" sz="1400" dirty="0">
                <a:latin typeface="Abadi Extra Light" panose="020B0604020202020204" pitchFamily="34" charset="0"/>
              </a:rPr>
              <a:t>: </a:t>
            </a:r>
            <a:r>
              <a:rPr lang="en-US" sz="1400" dirty="0" err="1">
                <a:latin typeface="Abadi Extra Light" panose="020B0604020202020204" pitchFamily="34" charset="0"/>
              </a:rPr>
              <a:t>Kehitysvammaliitto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CE062-31B3-4FC0-BD08-C2A80BF6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586923"/>
            <a:ext cx="10972800" cy="736885"/>
          </a:xfrm>
        </p:spPr>
        <p:txBody>
          <a:bodyPr>
            <a:normAutofit/>
          </a:bodyPr>
          <a:lstStyle/>
          <a:p>
            <a:r>
              <a:rPr lang="fi-FI" sz="3600" dirty="0"/>
              <a:t>Alkoholin käyttö heikentää turvallisuutta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72B1A-5DB4-416E-9E1C-0AD85E909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50" y="1628775"/>
            <a:ext cx="3448050" cy="4743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Perhe ja lapset</a:t>
            </a:r>
          </a:p>
          <a:p>
            <a:pPr marL="0" indent="0">
              <a:buNone/>
            </a:pPr>
            <a:endParaRPr lang="fi-FI" sz="1000" b="1" dirty="0"/>
          </a:p>
          <a:p>
            <a:r>
              <a:rPr lang="fi-FI" sz="2400" dirty="0"/>
              <a:t>Lähisuhdeväkivalta</a:t>
            </a:r>
          </a:p>
          <a:p>
            <a:r>
              <a:rPr lang="fi-FI" sz="2400" dirty="0"/>
              <a:t>Vanhemmuuden ongelmat </a:t>
            </a:r>
          </a:p>
          <a:p>
            <a:r>
              <a:rPr lang="fi-FI" sz="2400" dirty="0"/>
              <a:t>Avioerot</a:t>
            </a:r>
          </a:p>
          <a:p>
            <a:r>
              <a:rPr lang="fi-FI" sz="2400" dirty="0"/>
              <a:t>Rahahuolet</a:t>
            </a:r>
          </a:p>
          <a:p>
            <a:r>
              <a:rPr lang="fi-FI" sz="2400" dirty="0"/>
              <a:t>Mielenterveys- ja päihdeongelmat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D33C25-2739-4D91-9CD7-8F124F5D3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1025" y="1628775"/>
            <a:ext cx="3857625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Yhteiskunta</a:t>
            </a:r>
          </a:p>
          <a:p>
            <a:pPr marL="0" indent="0">
              <a:buNone/>
            </a:pPr>
            <a:endParaRPr lang="fi-FI" sz="1000" b="1" dirty="0"/>
          </a:p>
          <a:p>
            <a:r>
              <a:rPr lang="fi-FI" sz="2400" dirty="0"/>
              <a:t>Pahoinpitelyt</a:t>
            </a:r>
          </a:p>
          <a:p>
            <a:r>
              <a:rPr lang="fi-FI" sz="2400" dirty="0"/>
              <a:t>Tapot ja muut väkivaltarikokset</a:t>
            </a:r>
          </a:p>
          <a:p>
            <a:r>
              <a:rPr lang="fi-FI" sz="2400" dirty="0"/>
              <a:t>Liikenneonnettomuudet</a:t>
            </a:r>
          </a:p>
          <a:p>
            <a:r>
              <a:rPr lang="fi-FI" sz="2400" dirty="0"/>
              <a:t>Työtapaturmat</a:t>
            </a:r>
          </a:p>
          <a:p>
            <a:r>
              <a:rPr lang="fi-FI" sz="2400" dirty="0"/>
              <a:t>Tulipalot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6" name="Kuva 5" descr="Kuva, joka sisältää kohteen henkilö, sisä, katsominen, sumea&#10;&#10;Kuvaus luotu automaattisesti">
            <a:extLst>
              <a:ext uri="{FF2B5EF4-FFF2-40B4-BE49-F238E27FC236}">
                <a16:creationId xmlns:a16="http://schemas.microsoft.com/office/drawing/2014/main" id="{E773B9EE-38FE-4FF9-B9B0-E7CADF4D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628775"/>
            <a:ext cx="4743450" cy="4743450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11DD4B9-D0AF-4F10-A07C-520D7FF46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31DAD63-1691-4A1C-9E10-83C846A2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9311601-B1BF-446F-B130-DBFFF7B704D2}"/>
              </a:ext>
            </a:extLst>
          </p:cNvPr>
          <p:cNvSpPr txBox="1"/>
          <p:nvPr/>
        </p:nvSpPr>
        <p:spPr>
          <a:xfrm>
            <a:off x="4167188" y="6449386"/>
            <a:ext cx="6124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Kat J</a:t>
            </a:r>
          </a:p>
        </p:txBody>
      </p:sp>
    </p:spTree>
    <p:extLst>
      <p:ext uri="{BB962C8B-B14F-4D97-AF65-F5344CB8AC3E}">
        <p14:creationId xmlns:p14="http://schemas.microsoft.com/office/powerpoint/2010/main" val="311278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933BCE-A418-4DB2-916F-1A9B2BDC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52401"/>
            <a:ext cx="11140440" cy="843279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030A0"/>
                </a:solidFill>
              </a:rPr>
              <a:t>Alkoholin kulutuksen säätely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7C45D6-4A18-4324-B8B0-4A3852E3A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360" y="1249680"/>
            <a:ext cx="5537200" cy="525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Terveysosaamisen kehittäminen</a:t>
            </a:r>
          </a:p>
          <a:p>
            <a:r>
              <a:rPr lang="fi-FI" sz="2400" dirty="0"/>
              <a:t>Päihdekasvatus, joukkotiedotuskampanjat, kohdennettu terveysviestintä (raskaana olevat naiset), pakkausten varoitustekstit</a:t>
            </a: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Terveyttä edistävä päätöksenteko</a:t>
            </a:r>
          </a:p>
          <a:p>
            <a:r>
              <a:rPr lang="fi-FI" sz="2400" dirty="0"/>
              <a:t>Saatavuuden säännöstely: </a:t>
            </a:r>
          </a:p>
          <a:p>
            <a:pPr lvl="1"/>
            <a:r>
              <a:rPr lang="fi-FI" dirty="0"/>
              <a:t>Alkon vähittäismyyntimonopoli</a:t>
            </a:r>
          </a:p>
          <a:p>
            <a:pPr lvl="1"/>
            <a:r>
              <a:rPr lang="fi-FI" dirty="0"/>
              <a:t>ikärajat, myynti- ja anniskeluaikojen rajoitukset</a:t>
            </a:r>
          </a:p>
          <a:p>
            <a:r>
              <a:rPr lang="fi-FI" sz="2400" dirty="0"/>
              <a:t>Alkoholivero</a:t>
            </a:r>
          </a:p>
          <a:p>
            <a:r>
              <a:rPr lang="fi-FI" sz="2400" dirty="0"/>
              <a:t>Mainonnan rajoitukset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E818DA-19A2-4F2B-B0A4-7193A2D3F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9680"/>
            <a:ext cx="5806440" cy="510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Terveyttä tukevat ympäristöt</a:t>
            </a:r>
          </a:p>
          <a:p>
            <a:r>
              <a:rPr lang="fi-FI" sz="2400" dirty="0"/>
              <a:t>Alkoholin nauttimiskielto julkisilla paikoilla</a:t>
            </a:r>
          </a:p>
          <a:p>
            <a:r>
              <a:rPr lang="fi-FI" sz="2400" dirty="0"/>
              <a:t>Vastuullinen anniskelu ravintoloissa</a:t>
            </a:r>
          </a:p>
          <a:p>
            <a:r>
              <a:rPr lang="fi-FI" sz="2400" dirty="0"/>
              <a:t>Promilleraja liikenteessä</a:t>
            </a: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Terveydenhuollon kehittäminen</a:t>
            </a:r>
          </a:p>
          <a:p>
            <a:r>
              <a:rPr lang="fi-FI" sz="2400" dirty="0"/>
              <a:t>Alkoholin kulutuksen puheeksi ottaminen</a:t>
            </a:r>
          </a:p>
          <a:p>
            <a:r>
              <a:rPr lang="fi-FI" sz="2400" dirty="0"/>
              <a:t>Riskikuluttajien neuvonta ja ohjaus</a:t>
            </a:r>
          </a:p>
          <a:p>
            <a:r>
              <a:rPr lang="fi-FI" sz="2400" dirty="0"/>
              <a:t>Päihdepalvelut ja vertaistukiryhmät</a:t>
            </a: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Yhteisöllisyyden kehittäminen</a:t>
            </a:r>
          </a:p>
          <a:p>
            <a:r>
              <a:rPr lang="fi-FI" sz="2400" dirty="0"/>
              <a:t>Haittojen ehkäisy paikallisten tahojen yhteistyöllä</a:t>
            </a:r>
          </a:p>
          <a:p>
            <a:endParaRPr lang="fi-FI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D1AAC4D-61FA-4556-BDCA-3FE8326E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2FCBFDA-73E6-4DF3-96FF-156F3682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3D1C4-27A4-4C3D-B6FD-10C2461E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203201"/>
            <a:ext cx="11120120" cy="663574"/>
          </a:xfrm>
        </p:spPr>
        <p:txBody>
          <a:bodyPr>
            <a:normAutofit/>
          </a:bodyPr>
          <a:lstStyle/>
          <a:p>
            <a:r>
              <a:rPr lang="fi-FI" sz="3600" dirty="0"/>
              <a:t>Huumeet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B0903-08B3-4B58-B468-51C323E64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680" y="1038226"/>
            <a:ext cx="5384800" cy="5138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Päihtymistarkoituksessa käytettyjä </a:t>
            </a:r>
            <a:r>
              <a:rPr lang="fi-FI" sz="2000" b="1" dirty="0"/>
              <a:t>laittomia</a:t>
            </a:r>
            <a:r>
              <a:rPr lang="fi-FI" sz="2000" dirty="0"/>
              <a:t> aineita, jotka </a:t>
            </a:r>
          </a:p>
          <a:p>
            <a:r>
              <a:rPr lang="fi-FI" sz="2000" dirty="0"/>
              <a:t>vaikuttavat ihmisen hermostoon ja psyykeen</a:t>
            </a:r>
          </a:p>
          <a:p>
            <a:r>
              <a:rPr lang="fi-FI" sz="2000" dirty="0"/>
              <a:t>vaarantavat ihmisen fyysisen ja psyykkisen terveyden sekä lisäävät merkittävästi syrjäytymisen riskiä</a:t>
            </a:r>
          </a:p>
          <a:p>
            <a:pPr marL="0" indent="0">
              <a:buNone/>
            </a:pPr>
            <a:r>
              <a:rPr lang="fi-FI" sz="2000" dirty="0"/>
              <a:t>Huumausaineille ei ole turvallisia käytön rajoja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DE9B28-B2C1-45C7-8C1C-94607400F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1750" y="1038226"/>
            <a:ext cx="5576570" cy="5138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/>
              <a:t>Päihtymistarkoituksessa käytettyjä sinänsä </a:t>
            </a:r>
            <a:r>
              <a:rPr lang="fi-FI" sz="2000" b="1" dirty="0"/>
              <a:t>laillisia lääkeaineita</a:t>
            </a:r>
            <a:r>
              <a:rPr lang="fi-FI" sz="2000" dirty="0"/>
              <a:t>, esim.</a:t>
            </a:r>
          </a:p>
          <a:p>
            <a:r>
              <a:rPr lang="fi-FI" sz="2000" dirty="0"/>
              <a:t>vahvat kipulääkkeet, unilääkkeet</a:t>
            </a:r>
          </a:p>
          <a:p>
            <a:pPr marL="0" indent="0">
              <a:buNone/>
            </a:pPr>
            <a:r>
              <a:rPr lang="fi-FI" sz="2000" b="1" dirty="0"/>
              <a:t>Muuntohuumeet</a:t>
            </a:r>
          </a:p>
          <a:p>
            <a:r>
              <a:rPr lang="fi-FI" sz="2000" dirty="0"/>
              <a:t>Entuudestaan tuntemattomia huumaavia aineita, joita ei ole vielä ehditty lailla kieltää</a:t>
            </a:r>
          </a:p>
          <a:p>
            <a:r>
              <a:rPr lang="fi-FI" sz="2000" dirty="0"/>
              <a:t>Vaikutukset täysin arvaamattomia</a:t>
            </a:r>
          </a:p>
          <a:p>
            <a:r>
              <a:rPr lang="fi-FI" sz="2000" dirty="0"/>
              <a:t>Jo hyvin pienet määrät voivat aiheuttaa hengenvaarallisen myrkytystilan ja kuoleman</a:t>
            </a:r>
          </a:p>
        </p:txBody>
      </p:sp>
      <p:pic>
        <p:nvPicPr>
          <p:cNvPr id="8" name="Kuva 7" descr="Kuva, joka sisältää kohteen henkilö, sisä, ruoka, haarukka&#10;&#10;Kuvaus luotu automaattisesti">
            <a:extLst>
              <a:ext uri="{FF2B5EF4-FFF2-40B4-BE49-F238E27FC236}">
                <a16:creationId xmlns:a16="http://schemas.microsoft.com/office/drawing/2014/main" id="{0F7A6901-E121-49FE-B07D-6BBC7D379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" y="4596311"/>
            <a:ext cx="4875605" cy="20895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B49F534-5741-4BEF-B04B-1A8741B49F5E}"/>
              </a:ext>
            </a:extLst>
          </p:cNvPr>
          <p:cNvSpPr txBox="1"/>
          <p:nvPr/>
        </p:nvSpPr>
        <p:spPr>
          <a:xfrm>
            <a:off x="5618480" y="628410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Michael Longmire</a:t>
            </a:r>
          </a:p>
        </p:txBody>
      </p:sp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7F1ECA2-2CF2-42A2-A77B-731700672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808DA8D-0EC6-44C7-A351-AB7E1495E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0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FF1C3D-0B6E-4001-A912-F42F0F341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5D3429-AFFC-4F9B-B0EC-8EE79B7E0EBD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48e8df33-a090-4ce7-a58b-5234ff1e67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8AB4DA-1798-4161-A2C2-060C834B5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484</Words>
  <Application>Microsoft Office PowerPoint</Application>
  <PresentationFormat>Laajakuva</PresentationFormat>
  <Paragraphs>139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Abadi Extra Light</vt:lpstr>
      <vt:lpstr>Arial</vt:lpstr>
      <vt:lpstr>Avenir Next LT Pro</vt:lpstr>
      <vt:lpstr>AvenirNext LT Pro Medium</vt:lpstr>
      <vt:lpstr>Calibri</vt:lpstr>
      <vt:lpstr>Calibri Light</vt:lpstr>
      <vt:lpstr>Office-teema</vt:lpstr>
      <vt:lpstr>BlockprintVTI</vt:lpstr>
      <vt:lpstr>Alkoholi ja huumeet</vt:lpstr>
      <vt:lpstr>Alkoholi aiheuttaa paljon  - terveydellisiä - sosiaalisia  - taloudellisia  haittoja</vt:lpstr>
      <vt:lpstr>Alkoholin riskit kohoavat, kun annosmäärät kasvavat</vt:lpstr>
      <vt:lpstr>Humalan voimakkuuteen vaikuttavia tekijöitä</vt:lpstr>
      <vt:lpstr>Alkoholi aiheuttaa myrkytystilan</vt:lpstr>
      <vt:lpstr>Raskaudenaikainen alkoholin käyttö</vt:lpstr>
      <vt:lpstr>Alkoholin käyttö heikentää turvallisuutta</vt:lpstr>
      <vt:lpstr>Alkoholin kulutuksen säätely</vt:lpstr>
      <vt:lpstr>Huumeet</vt:lpstr>
      <vt:lpstr>Huumausaineet </vt:lpstr>
      <vt:lpstr>Kannabiksen terveyshaittoja</vt:lpstr>
      <vt:lpstr>Huumehaittojen välittömät kustannukset Suomessa</vt:lpstr>
      <vt:lpstr>Miksi Suomessa on tiukka huumausainelainsäädäntö?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43</cp:revision>
  <dcterms:created xsi:type="dcterms:W3CDTF">2021-10-14T13:44:28Z</dcterms:created>
  <dcterms:modified xsi:type="dcterms:W3CDTF">2025-11-03T13:24:36Z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