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298" r:id="rId3"/>
    <p:sldId id="372" r:id="rId4"/>
    <p:sldId id="373" r:id="rId5"/>
    <p:sldId id="359" r:id="rId6"/>
    <p:sldId id="374" r:id="rId7"/>
    <p:sldId id="375" r:id="rId8"/>
    <p:sldId id="376" r:id="rId9"/>
    <p:sldId id="377" r:id="rId10"/>
    <p:sldId id="378" r:id="rId11"/>
    <p:sldId id="398" r:id="rId12"/>
    <p:sldId id="379" r:id="rId13"/>
    <p:sldId id="380" r:id="rId14"/>
    <p:sldId id="395" r:id="rId15"/>
    <p:sldId id="394" r:id="rId16"/>
    <p:sldId id="399" r:id="rId17"/>
    <p:sldId id="381" r:id="rId18"/>
    <p:sldId id="382" r:id="rId19"/>
    <p:sldId id="383" r:id="rId20"/>
    <p:sldId id="384" r:id="rId21"/>
    <p:sldId id="385" r:id="rId22"/>
    <p:sldId id="386" r:id="rId23"/>
    <p:sldId id="364" r:id="rId24"/>
    <p:sldId id="387" r:id="rId25"/>
    <p:sldId id="400" r:id="rId26"/>
    <p:sldId id="271" r:id="rId27"/>
    <p:sldId id="388" r:id="rId28"/>
    <p:sldId id="389" r:id="rId29"/>
    <p:sldId id="390" r:id="rId30"/>
    <p:sldId id="401" r:id="rId31"/>
    <p:sldId id="391" r:id="rId32"/>
    <p:sldId id="392" r:id="rId33"/>
    <p:sldId id="393" r:id="rId34"/>
    <p:sldId id="396" r:id="rId35"/>
    <p:sldId id="402" r:id="rId36"/>
    <p:sldId id="369" r:id="rId37"/>
    <p:sldId id="371" r:id="rId38"/>
    <p:sldId id="397" r:id="rId39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1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/>
              <a:t>Alaotsikko</a:t>
            </a:r>
          </a:p>
          <a:p>
            <a:pPr lvl="1"/>
            <a:r>
              <a:rPr lang="fi-FI" dirty="0"/>
              <a:t>Teoria ja esimerkkilause englanniksi</a:t>
            </a:r>
          </a:p>
          <a:p>
            <a:pPr lvl="2"/>
            <a:r>
              <a:rPr lang="fi-FI" dirty="0"/>
              <a:t>suomennos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570038"/>
            <a:ext cx="8064896" cy="4320480"/>
          </a:xfrm>
        </p:spPr>
        <p:txBody>
          <a:bodyPr numCol="1" spc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1872"/>
              </a:spcBef>
              <a:buNone/>
            </a:pPr>
            <a:r>
              <a:rPr lang="fi-FI" sz="2800" dirty="0"/>
              <a:t>’</a:t>
            </a:r>
            <a:r>
              <a:rPr lang="fi-FI" sz="2800" b="1" dirty="0"/>
              <a:t>–f</a:t>
            </a:r>
            <a:r>
              <a:rPr lang="fi-FI" sz="2800" dirty="0"/>
              <a:t>’ ja ’</a:t>
            </a:r>
            <a:r>
              <a:rPr lang="fi-FI" sz="2800" b="1" dirty="0"/>
              <a:t>–</a:t>
            </a:r>
            <a:r>
              <a:rPr lang="fi-FI" sz="2800" b="1" dirty="0" err="1"/>
              <a:t>fe</a:t>
            </a:r>
            <a:r>
              <a:rPr lang="fi-FI" sz="2800" dirty="0"/>
              <a:t>’-päätteiset substantiivit:</a:t>
            </a:r>
          </a:p>
          <a:p>
            <a:pPr>
              <a:lnSpc>
                <a:spcPct val="80000"/>
              </a:lnSpc>
              <a:spcBef>
                <a:spcPts val="1872"/>
              </a:spcBef>
            </a:pPr>
            <a:r>
              <a:rPr lang="fi-FI" sz="2800" dirty="0">
                <a:solidFill>
                  <a:schemeClr val="tx1"/>
                </a:solidFill>
              </a:rPr>
              <a:t>Useimmilta näistä substantiiveista pudotetaan          ’</a:t>
            </a:r>
            <a:r>
              <a:rPr lang="fi-FI" sz="2800" b="1" dirty="0">
                <a:solidFill>
                  <a:schemeClr val="tx1"/>
                </a:solidFill>
              </a:rPr>
              <a:t>–f</a:t>
            </a:r>
            <a:r>
              <a:rPr lang="fi-FI" sz="2800" dirty="0">
                <a:solidFill>
                  <a:schemeClr val="tx1"/>
                </a:solidFill>
              </a:rPr>
              <a:t>’/’</a:t>
            </a:r>
            <a:r>
              <a:rPr lang="fi-FI" sz="2800" b="1" dirty="0">
                <a:solidFill>
                  <a:schemeClr val="tx1"/>
                </a:solidFill>
              </a:rPr>
              <a:t>–</a:t>
            </a:r>
            <a:r>
              <a:rPr lang="fi-FI" sz="2800" b="1" dirty="0" err="1">
                <a:solidFill>
                  <a:schemeClr val="tx1"/>
                </a:solidFill>
              </a:rPr>
              <a:t>fe</a:t>
            </a:r>
            <a:r>
              <a:rPr lang="fi-FI" sz="2800" dirty="0">
                <a:solidFill>
                  <a:schemeClr val="tx1"/>
                </a:solidFill>
              </a:rPr>
              <a:t>’ pois ja tilalle tulee monikon pääte ’</a:t>
            </a:r>
            <a:r>
              <a:rPr lang="fi-FI" sz="2800" b="1" dirty="0">
                <a:solidFill>
                  <a:schemeClr val="tx1"/>
                </a:solidFill>
              </a:rPr>
              <a:t>–</a:t>
            </a:r>
            <a:r>
              <a:rPr lang="fi-FI" sz="2800" b="1" dirty="0" err="1">
                <a:solidFill>
                  <a:schemeClr val="tx1"/>
                </a:solidFill>
              </a:rPr>
              <a:t>ves</a:t>
            </a:r>
            <a:r>
              <a:rPr lang="fi-FI" sz="2800" dirty="0">
                <a:solidFill>
                  <a:schemeClr val="tx1"/>
                </a:solidFill>
              </a:rPr>
              <a:t>’.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a </a:t>
            </a:r>
            <a:r>
              <a:rPr lang="fi-FI" sz="2800" dirty="0" err="1">
                <a:solidFill>
                  <a:schemeClr val="tx1"/>
                </a:solidFill>
              </a:rPr>
              <a:t>calf</a:t>
            </a:r>
            <a:r>
              <a:rPr lang="fi-FI" sz="2800" dirty="0">
                <a:solidFill>
                  <a:schemeClr val="tx1"/>
                </a:solidFill>
              </a:rPr>
              <a:t> – </a:t>
            </a:r>
            <a:r>
              <a:rPr lang="fi-FI" sz="2800" dirty="0" err="1">
                <a:solidFill>
                  <a:schemeClr val="tx1"/>
                </a:solidFill>
              </a:rPr>
              <a:t>cal</a:t>
            </a:r>
            <a:r>
              <a:rPr lang="fi-FI" sz="2800" b="1" dirty="0" err="1">
                <a:solidFill>
                  <a:schemeClr val="tx1"/>
                </a:solidFill>
              </a:rPr>
              <a:t>ves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	a </a:t>
            </a:r>
            <a:r>
              <a:rPr lang="fi-FI" sz="2800" dirty="0" err="1">
                <a:solidFill>
                  <a:schemeClr val="tx1"/>
                </a:solidFill>
              </a:rPr>
              <a:t>wife</a:t>
            </a:r>
            <a:r>
              <a:rPr lang="fi-FI" sz="2800" dirty="0">
                <a:solidFill>
                  <a:schemeClr val="tx1"/>
                </a:solidFill>
              </a:rPr>
              <a:t> – </a:t>
            </a:r>
            <a:r>
              <a:rPr lang="fi-FI" sz="2800" dirty="0" err="1">
                <a:solidFill>
                  <a:schemeClr val="tx1"/>
                </a:solidFill>
              </a:rPr>
              <a:t>wi</a:t>
            </a:r>
            <a:r>
              <a:rPr lang="fi-FI" sz="2800" b="1" dirty="0" err="1">
                <a:solidFill>
                  <a:schemeClr val="tx1"/>
                </a:solidFill>
              </a:rPr>
              <a:t>ves</a:t>
            </a: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b="1" dirty="0">
                <a:solidFill>
                  <a:schemeClr val="tx1"/>
                </a:solidFill>
              </a:rPr>
              <a:t>	</a:t>
            </a:r>
            <a:r>
              <a:rPr lang="fi-FI" sz="2800" dirty="0">
                <a:solidFill>
                  <a:schemeClr val="tx1"/>
                </a:solidFill>
              </a:rPr>
              <a:t>a </a:t>
            </a:r>
            <a:r>
              <a:rPr lang="fi-FI" sz="2800" dirty="0" err="1">
                <a:solidFill>
                  <a:schemeClr val="tx1"/>
                </a:solidFill>
              </a:rPr>
              <a:t>shelf</a:t>
            </a:r>
            <a:r>
              <a:rPr lang="fi-FI" sz="2800" dirty="0">
                <a:solidFill>
                  <a:schemeClr val="tx1"/>
                </a:solidFill>
              </a:rPr>
              <a:t> – </a:t>
            </a:r>
            <a:r>
              <a:rPr lang="fi-FI" sz="2800" dirty="0" err="1">
                <a:solidFill>
                  <a:schemeClr val="tx1"/>
                </a:solidFill>
              </a:rPr>
              <a:t>shel</a:t>
            </a:r>
            <a:r>
              <a:rPr lang="fi-FI" sz="2800" b="1" dirty="0" err="1">
                <a:solidFill>
                  <a:schemeClr val="tx1"/>
                </a:solidFill>
              </a:rPr>
              <a:t>ves</a:t>
            </a: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b="1" dirty="0">
                <a:solidFill>
                  <a:schemeClr val="tx1"/>
                </a:solidFill>
              </a:rPr>
              <a:t>	</a:t>
            </a:r>
            <a:r>
              <a:rPr lang="fi-FI" sz="2800" dirty="0">
                <a:solidFill>
                  <a:schemeClr val="tx1"/>
                </a:solidFill>
              </a:rPr>
              <a:t>a </a:t>
            </a:r>
            <a:r>
              <a:rPr lang="fi-FI" sz="2800" dirty="0" err="1">
                <a:solidFill>
                  <a:schemeClr val="tx1"/>
                </a:solidFill>
              </a:rPr>
              <a:t>knife</a:t>
            </a:r>
            <a:r>
              <a:rPr lang="fi-FI" sz="2800" dirty="0">
                <a:solidFill>
                  <a:schemeClr val="tx1"/>
                </a:solidFill>
              </a:rPr>
              <a:t> – </a:t>
            </a:r>
            <a:r>
              <a:rPr lang="fi-FI" sz="2800" dirty="0" err="1">
                <a:solidFill>
                  <a:schemeClr val="tx1"/>
                </a:solidFill>
              </a:rPr>
              <a:t>kni</a:t>
            </a:r>
            <a:r>
              <a:rPr lang="fi-FI" sz="2800" b="1" dirty="0" err="1">
                <a:solidFill>
                  <a:schemeClr val="tx1"/>
                </a:solidFill>
              </a:rPr>
              <a:t>ves</a:t>
            </a:r>
            <a:r>
              <a:rPr lang="fi-FI" sz="2800" b="1" dirty="0">
                <a:solidFill>
                  <a:schemeClr val="tx1"/>
                </a:solidFill>
              </a:rPr>
              <a:t>		</a:t>
            </a:r>
            <a:r>
              <a:rPr lang="fi-FI" sz="2400" dirty="0"/>
              <a:t>ks. kirjan s</a:t>
            </a:r>
            <a:r>
              <a:rPr lang="fi-FI" sz="2400" b="1" dirty="0">
                <a:solidFill>
                  <a:srgbClr val="2DA2BF"/>
                </a:solidFill>
              </a:rPr>
              <a:t>.</a:t>
            </a:r>
            <a:r>
              <a:rPr lang="fi-FI" sz="2400" dirty="0">
                <a:solidFill>
                  <a:srgbClr val="2DA2BF"/>
                </a:solidFill>
              </a:rPr>
              <a:t>129</a:t>
            </a:r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467544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/>
              <a:t>Substantiivit: Monikon muodostus</a:t>
            </a:r>
          </a:p>
        </p:txBody>
      </p:sp>
    </p:spTree>
    <p:extLst>
      <p:ext uri="{BB962C8B-B14F-4D97-AF65-F5344CB8AC3E}">
        <p14:creationId xmlns:p14="http://schemas.microsoft.com/office/powerpoint/2010/main" val="12253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Substantiivit: Monikon muodostus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i-FI" sz="2800" dirty="0">
                <a:solidFill>
                  <a:schemeClr val="tx1"/>
                </a:solidFill>
              </a:rPr>
              <a:t>Muutamalla tämä on vaihtoehtoinen muoto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fi-FI" dirty="0"/>
              <a:t>	a </a:t>
            </a:r>
            <a:r>
              <a:rPr lang="fi-FI" dirty="0" err="1"/>
              <a:t>scarf</a:t>
            </a:r>
            <a:r>
              <a:rPr lang="fi-FI" dirty="0"/>
              <a:t> – </a:t>
            </a:r>
            <a:r>
              <a:rPr lang="fi-FI" dirty="0" err="1"/>
              <a:t>scarves/scarfs</a:t>
            </a:r>
            <a:endParaRPr lang="fi-FI" dirty="0"/>
          </a:p>
          <a:p>
            <a:pPr>
              <a:lnSpc>
                <a:spcPct val="80000"/>
              </a:lnSpc>
            </a:pPr>
            <a:r>
              <a:rPr lang="fi-FI" sz="2800" dirty="0">
                <a:solidFill>
                  <a:schemeClr val="tx1"/>
                </a:solidFill>
              </a:rPr>
              <a:t>Mutta loput saavat normaalin monikon päätteen ’</a:t>
            </a:r>
            <a:r>
              <a:rPr lang="fi-FI" sz="2800" b="1" dirty="0">
                <a:solidFill>
                  <a:schemeClr val="tx1"/>
                </a:solidFill>
              </a:rPr>
              <a:t>–s</a:t>
            </a:r>
            <a:r>
              <a:rPr lang="fi-FI" sz="2800" dirty="0">
                <a:solidFill>
                  <a:schemeClr val="tx1"/>
                </a:solidFill>
              </a:rPr>
              <a:t>’.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fi-FI" b="1" dirty="0"/>
              <a:t>	</a:t>
            </a:r>
            <a:r>
              <a:rPr lang="fi-FI" dirty="0"/>
              <a:t>a </a:t>
            </a:r>
            <a:r>
              <a:rPr lang="fi-FI" dirty="0" err="1"/>
              <a:t>roof</a:t>
            </a:r>
            <a:r>
              <a:rPr lang="fi-FI" dirty="0"/>
              <a:t> - </a:t>
            </a:r>
            <a:r>
              <a:rPr lang="fi-FI" dirty="0" err="1"/>
              <a:t>roofs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92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3204" y="548680"/>
            <a:ext cx="8229600" cy="7920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4000" dirty="0" err="1"/>
              <a:t>Activate</a:t>
            </a:r>
            <a:r>
              <a:rPr lang="fi-FI" sz="4000" dirty="0"/>
              <a:t> </a:t>
            </a:r>
            <a:br>
              <a:rPr lang="fi-FI" sz="2400" dirty="0"/>
            </a:b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579296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/>
              <a:t>Miten muodostat seuraavien sanojen monikkomuodon?</a:t>
            </a: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395536" y="1844824"/>
            <a:ext cx="8424936" cy="4248472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1.  a </a:t>
            </a:r>
            <a:r>
              <a:rPr lang="fi-FI" sz="2800" dirty="0" err="1">
                <a:solidFill>
                  <a:schemeClr val="tx1"/>
                </a:solidFill>
              </a:rPr>
              <a:t>daughter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2.  a </a:t>
            </a:r>
            <a:r>
              <a:rPr lang="fi-FI" sz="2800" dirty="0" err="1">
                <a:solidFill>
                  <a:schemeClr val="tx1"/>
                </a:solidFill>
              </a:rPr>
              <a:t>journey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3.  a </a:t>
            </a:r>
            <a:r>
              <a:rPr lang="fi-FI" sz="2800" dirty="0" err="1">
                <a:solidFill>
                  <a:schemeClr val="tx1"/>
                </a:solidFill>
              </a:rPr>
              <a:t>prince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4.  a </a:t>
            </a:r>
            <a:r>
              <a:rPr lang="fi-FI" sz="2800" dirty="0" err="1">
                <a:solidFill>
                  <a:schemeClr val="tx1"/>
                </a:solidFill>
              </a:rPr>
              <a:t>princess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5.  a </a:t>
            </a:r>
            <a:r>
              <a:rPr lang="fi-FI" sz="2800" dirty="0" err="1">
                <a:solidFill>
                  <a:schemeClr val="tx1"/>
                </a:solidFill>
              </a:rPr>
              <a:t>hero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6.  a </a:t>
            </a:r>
            <a:r>
              <a:rPr lang="fi-FI" sz="2800" dirty="0" err="1">
                <a:solidFill>
                  <a:schemeClr val="tx1"/>
                </a:solidFill>
              </a:rPr>
              <a:t>house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7.  a </a:t>
            </a:r>
            <a:r>
              <a:rPr lang="fi-FI" sz="2800" dirty="0" err="1">
                <a:solidFill>
                  <a:schemeClr val="tx1"/>
                </a:solidFill>
              </a:rPr>
              <a:t>photo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8.  a lady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9.  a </a:t>
            </a:r>
            <a:r>
              <a:rPr lang="fi-FI" sz="2800" dirty="0" err="1">
                <a:solidFill>
                  <a:schemeClr val="tx1"/>
                </a:solidFill>
              </a:rPr>
              <a:t>wolf</a:t>
            </a:r>
            <a:r>
              <a:rPr lang="fi-FI" sz="2800" dirty="0">
                <a:solidFill>
                  <a:schemeClr val="tx1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10. a </a:t>
            </a:r>
            <a:r>
              <a:rPr lang="fi-FI" sz="2800" dirty="0" err="1">
                <a:solidFill>
                  <a:schemeClr val="tx1"/>
                </a:solidFill>
              </a:rPr>
              <a:t>cliff</a:t>
            </a:r>
            <a:endParaRPr lang="fi-FI" sz="28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daughters</a:t>
            </a:r>
            <a:endParaRPr lang="fi-FI" sz="28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journeys</a:t>
            </a:r>
            <a:endParaRPr lang="fi-FI" sz="28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princes</a:t>
            </a:r>
            <a:endParaRPr lang="fi-FI" sz="28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princess</a:t>
            </a:r>
            <a:r>
              <a:rPr lang="fi-FI" sz="2800" b="1" dirty="0" err="1">
                <a:solidFill>
                  <a:schemeClr val="tx1"/>
                </a:solidFill>
              </a:rPr>
              <a:t>es</a:t>
            </a:r>
            <a:endParaRPr lang="fi-FI" sz="2800" b="1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her</a:t>
            </a:r>
            <a:r>
              <a:rPr lang="fi-FI" sz="2800" b="1" dirty="0" err="1">
                <a:solidFill>
                  <a:schemeClr val="tx1"/>
                </a:solidFill>
              </a:rPr>
              <a:t>oes</a:t>
            </a:r>
            <a:endParaRPr lang="fi-FI" sz="2800" b="1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houses</a:t>
            </a:r>
            <a:endParaRPr lang="fi-FI" sz="28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photos</a:t>
            </a:r>
            <a:endParaRPr lang="fi-FI" sz="28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lad</a:t>
            </a:r>
            <a:r>
              <a:rPr lang="fi-FI" sz="2800" b="1" dirty="0" err="1">
                <a:solidFill>
                  <a:schemeClr val="tx1"/>
                </a:solidFill>
              </a:rPr>
              <a:t>ies</a:t>
            </a:r>
            <a:endParaRPr lang="fi-FI" sz="2800" b="1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wol</a:t>
            </a:r>
            <a:r>
              <a:rPr lang="fi-FI" sz="2800" b="1" dirty="0" err="1">
                <a:solidFill>
                  <a:schemeClr val="tx1"/>
                </a:solidFill>
              </a:rPr>
              <a:t>ves</a:t>
            </a:r>
            <a:endParaRPr lang="fi-FI" sz="2800" b="1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cliffs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2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/>
              <a:t>Substantiivit: Yhdyssanojen monikko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556792"/>
            <a:ext cx="8651304" cy="4464496"/>
          </a:xfrm>
        </p:spPr>
        <p:txBody>
          <a:bodyPr>
            <a:noAutofit/>
          </a:bodyPr>
          <a:lstStyle/>
          <a:p>
            <a:pPr>
              <a:spcBef>
                <a:spcPts val="1872"/>
              </a:spcBef>
            </a:pPr>
            <a:r>
              <a:rPr lang="fi-FI" sz="2800" dirty="0">
                <a:solidFill>
                  <a:schemeClr val="tx1"/>
                </a:solidFill>
              </a:rPr>
              <a:t>Yhdyssanat kirjoitetaan englannissa yleensä erikseen. Tällöin monikon pääte lisätään yleensä pääsanaan.</a:t>
            </a:r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dirty="0">
                <a:solidFill>
                  <a:schemeClr val="tx1"/>
                </a:solidFill>
              </a:rPr>
              <a:t>	</a:t>
            </a:r>
            <a:r>
              <a:rPr lang="fi-FI" dirty="0">
                <a:solidFill>
                  <a:schemeClr val="accent1"/>
                </a:solidFill>
              </a:rPr>
              <a:t>tenniskengät = </a:t>
            </a:r>
            <a:r>
              <a:rPr lang="fi-FI" dirty="0"/>
              <a:t>tennis </a:t>
            </a:r>
            <a:r>
              <a:rPr lang="fi-FI" b="1" dirty="0" err="1"/>
              <a:t>shoes</a:t>
            </a:r>
            <a:endParaRPr lang="fi-FI" b="1" dirty="0"/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b="1" dirty="0">
                <a:solidFill>
                  <a:srgbClr val="2DA2BF"/>
                </a:solidFill>
              </a:rPr>
              <a:t>	</a:t>
            </a:r>
            <a:r>
              <a:rPr lang="fi-FI" dirty="0">
                <a:solidFill>
                  <a:srgbClr val="2DA2BF"/>
                </a:solidFill>
              </a:rPr>
              <a:t>lukiot = </a:t>
            </a: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b="1" dirty="0" err="1"/>
              <a:t>schools</a:t>
            </a:r>
            <a:endParaRPr lang="fi-FI" b="1" dirty="0"/>
          </a:p>
          <a:p>
            <a:pPr>
              <a:spcBef>
                <a:spcPts val="1872"/>
              </a:spcBef>
            </a:pPr>
            <a:r>
              <a:rPr lang="fi-FI" sz="2800" dirty="0">
                <a:solidFill>
                  <a:srgbClr val="000000"/>
                </a:solidFill>
              </a:rPr>
              <a:t>Jos yhdyssana muodostetaan väliviivalla ja ensimmäinen osa on substantiivi, lisätään monikon pääte siihen.</a:t>
            </a:r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dirty="0">
                <a:solidFill>
                  <a:srgbClr val="2DA2BF"/>
                </a:solidFill>
              </a:rPr>
              <a:t>	anopit = </a:t>
            </a:r>
            <a:r>
              <a:rPr lang="fi-FI" b="1" dirty="0" err="1"/>
              <a:t>mothers</a:t>
            </a:r>
            <a:r>
              <a:rPr lang="fi-FI" dirty="0" err="1"/>
              <a:t>-in-law</a:t>
            </a:r>
            <a:endParaRPr lang="fi-FI" dirty="0"/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dirty="0">
                <a:solidFill>
                  <a:srgbClr val="2DA2BF"/>
                </a:solidFill>
              </a:rPr>
              <a:t>	seurassa roikkujat = </a:t>
            </a:r>
            <a:r>
              <a:rPr lang="fi-FI" b="1" dirty="0" err="1"/>
              <a:t>hangers</a:t>
            </a:r>
            <a:r>
              <a:rPr lang="fi-FI" dirty="0" err="1"/>
              <a:t>-on</a:t>
            </a:r>
            <a:r>
              <a:rPr lang="fi-FI" dirty="0"/>
              <a:t>		</a:t>
            </a:r>
            <a:endParaRPr lang="fi-FI" dirty="0">
              <a:solidFill>
                <a:schemeClr val="accent1"/>
              </a:solidFill>
            </a:endParaRPr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b="1" dirty="0"/>
              <a:t>	</a:t>
            </a:r>
            <a:endParaRPr lang="fi-FI" dirty="0"/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endParaRPr lang="fi-FI" b="1" dirty="0">
              <a:solidFill>
                <a:srgbClr val="2DA2BF"/>
              </a:solidFill>
            </a:endParaRPr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endParaRPr lang="fi-FI" sz="2000" b="1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4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4000" dirty="0"/>
              <a:t>Substantiivit: Yhdyssanojen monikko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75252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1872"/>
              </a:spcBef>
            </a:pPr>
            <a:r>
              <a:rPr lang="fi-FI" sz="2800" dirty="0">
                <a:solidFill>
                  <a:schemeClr val="tx1"/>
                </a:solidFill>
              </a:rPr>
              <a:t>Muissa tapauksissa väliviivalla muodostetun yhdyssanan monikon pääte lisätään sanan loppuun.</a:t>
            </a:r>
          </a:p>
          <a:p>
            <a:pPr marL="457200" lvl="3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800" dirty="0"/>
              <a:t>	</a:t>
            </a:r>
            <a:r>
              <a:rPr lang="fi-FI" sz="2400" dirty="0">
                <a:solidFill>
                  <a:srgbClr val="2DA2BF"/>
                </a:solidFill>
              </a:rPr>
              <a:t>tyhjäntoimittajat = </a:t>
            </a:r>
            <a:r>
              <a:rPr lang="fi-FI" sz="2400" dirty="0" err="1"/>
              <a:t>good-for-</a:t>
            </a:r>
            <a:r>
              <a:rPr lang="fi-FI" sz="2400" b="1" dirty="0" err="1"/>
              <a:t>nothings</a:t>
            </a:r>
            <a:endParaRPr lang="fi-FI" sz="2400" b="1" dirty="0"/>
          </a:p>
          <a:p>
            <a:pPr marL="457200" lvl="3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400" dirty="0"/>
              <a:t>	</a:t>
            </a:r>
            <a:r>
              <a:rPr lang="fi-FI" sz="2400" dirty="0">
                <a:solidFill>
                  <a:srgbClr val="2DA2BF"/>
                </a:solidFill>
              </a:rPr>
              <a:t>karusellit = </a:t>
            </a:r>
            <a:r>
              <a:rPr lang="fi-FI" sz="2400" dirty="0" err="1"/>
              <a:t>merry-go-</a:t>
            </a:r>
            <a:r>
              <a:rPr lang="fi-FI" sz="2400" b="1" dirty="0" err="1"/>
              <a:t>rounds</a:t>
            </a:r>
            <a:endParaRPr lang="fi-FI" sz="2400" b="1" dirty="0"/>
          </a:p>
          <a:p>
            <a:pPr>
              <a:lnSpc>
                <a:spcPct val="70000"/>
              </a:lnSpc>
              <a:spcBef>
                <a:spcPts val="1872"/>
              </a:spcBef>
            </a:pPr>
            <a:r>
              <a:rPr lang="fi-FI" sz="2800" dirty="0">
                <a:solidFill>
                  <a:srgbClr val="000000"/>
                </a:solidFill>
              </a:rPr>
              <a:t>Jos yhdyssanan alkuosa on ’</a:t>
            </a:r>
            <a:r>
              <a:rPr lang="fi-FI" sz="2800" b="1" dirty="0" err="1">
                <a:solidFill>
                  <a:srgbClr val="000000"/>
                </a:solidFill>
              </a:rPr>
              <a:t>man</a:t>
            </a:r>
            <a:r>
              <a:rPr lang="fi-FI" sz="2800" dirty="0">
                <a:solidFill>
                  <a:srgbClr val="000000"/>
                </a:solidFill>
              </a:rPr>
              <a:t>’ tai ’</a:t>
            </a:r>
            <a:r>
              <a:rPr lang="fi-FI" sz="2800" b="1" dirty="0" err="1">
                <a:solidFill>
                  <a:srgbClr val="000000"/>
                </a:solidFill>
              </a:rPr>
              <a:t>woman</a:t>
            </a:r>
            <a:r>
              <a:rPr lang="fi-FI" sz="2800" dirty="0">
                <a:solidFill>
                  <a:srgbClr val="000000"/>
                </a:solidFill>
              </a:rPr>
              <a:t>’ ja sillä kuvataan toisen osan sukupuolta, ovat yhdyssanan molemmat osat monikossa.</a:t>
            </a:r>
          </a:p>
          <a:p>
            <a:pPr marL="914400" lvl="2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i="0" dirty="0">
                <a:solidFill>
                  <a:srgbClr val="2DA2BF"/>
                </a:solidFill>
              </a:rPr>
              <a:t>miespalvelijat = </a:t>
            </a:r>
            <a:r>
              <a:rPr lang="fi-FI" b="1" i="0" dirty="0" err="1"/>
              <a:t>men</a:t>
            </a:r>
            <a:r>
              <a:rPr lang="fi-FI" i="0" dirty="0" err="1"/>
              <a:t>(-)servant</a:t>
            </a:r>
            <a:r>
              <a:rPr lang="fi-FI" b="1" i="0" dirty="0" err="1"/>
              <a:t>s</a:t>
            </a:r>
            <a:endParaRPr lang="fi-FI" b="1" i="0" dirty="0"/>
          </a:p>
          <a:p>
            <a:pPr marL="914400" lvl="2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i="0" dirty="0">
                <a:solidFill>
                  <a:schemeClr val="accent1"/>
                </a:solidFill>
              </a:rPr>
              <a:t>naispapit = </a:t>
            </a:r>
            <a:r>
              <a:rPr lang="fi-FI" b="1" i="0" dirty="0" err="1"/>
              <a:t>women</a:t>
            </a:r>
            <a:r>
              <a:rPr lang="fi-FI" i="0" dirty="0" err="1"/>
              <a:t>(-)priest</a:t>
            </a:r>
            <a:r>
              <a:rPr lang="fi-FI" b="1" i="0" dirty="0" err="1"/>
              <a:t>s</a:t>
            </a:r>
            <a:endParaRPr lang="fi-FI" b="1" i="0" dirty="0"/>
          </a:p>
          <a:p>
            <a:pPr marL="914400" lvl="2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800" i="0" dirty="0"/>
              <a:t>	</a:t>
            </a:r>
            <a:r>
              <a:rPr lang="fi-FI" sz="2800" i="0" dirty="0" err="1"/>
              <a:t>Huom</a:t>
            </a:r>
            <a:r>
              <a:rPr lang="fi-FI" sz="2800" i="0" dirty="0"/>
              <a:t>! </a:t>
            </a:r>
            <a:r>
              <a:rPr lang="fi-FI" sz="2800" i="0" dirty="0" err="1"/>
              <a:t>woman-haters</a:t>
            </a:r>
            <a:r>
              <a:rPr lang="fi-FI" sz="2800" i="0" dirty="0"/>
              <a:t>, </a:t>
            </a:r>
            <a:r>
              <a:rPr lang="fi-FI" sz="2800" i="0" dirty="0" err="1"/>
              <a:t>man-eaters</a:t>
            </a:r>
            <a:endParaRPr lang="fi-FI" sz="2800" i="0" dirty="0"/>
          </a:p>
          <a:p>
            <a:pPr>
              <a:lnSpc>
                <a:spcPct val="70000"/>
              </a:lnSpc>
              <a:spcBef>
                <a:spcPts val="1872"/>
              </a:spcBef>
            </a:pPr>
            <a:endParaRPr lang="fi-FI" dirty="0"/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b="1" dirty="0"/>
              <a:t>	</a:t>
            </a:r>
            <a:endParaRPr lang="fi-FI" dirty="0"/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endParaRPr lang="fi-FI" b="1" dirty="0">
              <a:solidFill>
                <a:srgbClr val="2DA2BF"/>
              </a:solidFill>
            </a:endParaRPr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endParaRPr lang="fi-FI" sz="2000" b="1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44408" cy="864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/>
              <a:t>Substantiivit: Epäsäännöllisiä monikkomuotoja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700808"/>
            <a:ext cx="8507288" cy="4176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72"/>
              </a:spcBef>
              <a:buNone/>
            </a:pPr>
            <a:r>
              <a:rPr lang="fi-FI" sz="2800" dirty="0"/>
              <a:t>Käännä ja huomioi epäsäännölliset monikot.</a:t>
            </a:r>
          </a:p>
          <a:p>
            <a:pPr marL="0" indent="0">
              <a:lnSpc>
                <a:spcPct val="150000"/>
              </a:lnSpc>
              <a:spcBef>
                <a:spcPts val="6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1. </a:t>
            </a:r>
            <a:r>
              <a:rPr lang="fi-FI" sz="2400" dirty="0" err="1">
                <a:solidFill>
                  <a:schemeClr val="tx1"/>
                </a:solidFill>
              </a:rPr>
              <a:t>Sometimes</a:t>
            </a:r>
            <a:r>
              <a:rPr lang="fi-FI" sz="2400" dirty="0">
                <a:solidFill>
                  <a:schemeClr val="tx1"/>
                </a:solidFill>
              </a:rPr>
              <a:t>, </a:t>
            </a:r>
            <a:r>
              <a:rPr lang="fi-FI" sz="2400" dirty="0" err="1">
                <a:solidFill>
                  <a:schemeClr val="tx1"/>
                </a:solidFill>
              </a:rPr>
              <a:t>when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dancing</a:t>
            </a:r>
            <a:r>
              <a:rPr lang="fi-FI" sz="2400" dirty="0">
                <a:solidFill>
                  <a:schemeClr val="tx1"/>
                </a:solidFill>
              </a:rPr>
              <a:t>, I </a:t>
            </a:r>
            <a:r>
              <a:rPr lang="fi-FI" sz="2400" dirty="0" err="1">
                <a:solidFill>
                  <a:schemeClr val="tx1"/>
                </a:solidFill>
              </a:rPr>
              <a:t>feel</a:t>
            </a:r>
            <a:r>
              <a:rPr lang="fi-FI" sz="2400" dirty="0">
                <a:solidFill>
                  <a:schemeClr val="tx1"/>
                </a:solidFill>
              </a:rPr>
              <a:t> I </a:t>
            </a:r>
            <a:r>
              <a:rPr lang="fi-FI" sz="2400" dirty="0" err="1">
                <a:solidFill>
                  <a:schemeClr val="tx1"/>
                </a:solidFill>
              </a:rPr>
              <a:t>have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two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left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feet</a:t>
            </a:r>
            <a:r>
              <a:rPr lang="fi-FI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400" dirty="0"/>
              <a:t>	Joskus tanssiessani minusta tuntuu kuin minulla olisi kaksi 	vasenta jalkaa. </a:t>
            </a:r>
            <a:r>
              <a:rPr lang="fi-FI" sz="2400" dirty="0">
                <a:solidFill>
                  <a:srgbClr val="000000"/>
                </a:solidFill>
              </a:rPr>
              <a:t>(’a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foot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–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feet</a:t>
            </a:r>
            <a:r>
              <a:rPr lang="fi-FI" sz="2400" dirty="0">
                <a:solidFill>
                  <a:srgbClr val="000000"/>
                </a:solidFill>
              </a:rPr>
              <a:t>’)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2. </a:t>
            </a:r>
            <a:r>
              <a:rPr lang="fi-FI" sz="2400" dirty="0" err="1">
                <a:solidFill>
                  <a:schemeClr val="tx1"/>
                </a:solidFill>
              </a:rPr>
              <a:t>Are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women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more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flexible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dancers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than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men</a:t>
            </a:r>
            <a:r>
              <a:rPr lang="fi-FI" sz="2400" dirty="0">
                <a:solidFill>
                  <a:schemeClr val="tx1"/>
                </a:solidFill>
              </a:rPr>
              <a:t>?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400" dirty="0"/>
              <a:t>	Ovatko naiset taipuisampia tanssijoita kuin miehet? 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(’a </a:t>
            </a:r>
            <a:r>
              <a:rPr lang="fi-FI" sz="2400" dirty="0" err="1">
                <a:solidFill>
                  <a:srgbClr val="000000"/>
                </a:solidFill>
              </a:rPr>
              <a:t>man</a:t>
            </a:r>
            <a:r>
              <a:rPr lang="fi-FI" sz="2400" dirty="0">
                <a:solidFill>
                  <a:srgbClr val="000000"/>
                </a:solidFill>
              </a:rPr>
              <a:t> – </a:t>
            </a:r>
            <a:r>
              <a:rPr lang="fi-FI" sz="2400" dirty="0" err="1">
                <a:solidFill>
                  <a:srgbClr val="000000"/>
                </a:solidFill>
              </a:rPr>
              <a:t>men</a:t>
            </a:r>
            <a:r>
              <a:rPr lang="fi-FI" sz="2400" dirty="0">
                <a:solidFill>
                  <a:srgbClr val="000000"/>
                </a:solidFill>
              </a:rPr>
              <a:t>’, ’a </a:t>
            </a:r>
            <a:r>
              <a:rPr lang="fi-FI" sz="2400" dirty="0" err="1">
                <a:solidFill>
                  <a:srgbClr val="000000"/>
                </a:solidFill>
              </a:rPr>
              <a:t>woman</a:t>
            </a:r>
            <a:r>
              <a:rPr lang="fi-FI" sz="2400" dirty="0">
                <a:solidFill>
                  <a:srgbClr val="000000"/>
                </a:solidFill>
              </a:rPr>
              <a:t> – </a:t>
            </a:r>
            <a:r>
              <a:rPr lang="fi-FI" sz="2400" dirty="0" err="1">
                <a:solidFill>
                  <a:srgbClr val="000000"/>
                </a:solidFill>
              </a:rPr>
              <a:t>women</a:t>
            </a:r>
            <a:r>
              <a:rPr lang="fi-FI" sz="2400" dirty="0">
                <a:solidFill>
                  <a:srgbClr val="000000"/>
                </a:solidFill>
              </a:rPr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246525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fi-FI" dirty="0"/>
              <a:t>Substantiivit: Epäsäännöllisiä monikkomuotoja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816424"/>
          </a:xfrm>
        </p:spPr>
        <p:txBody>
          <a:bodyPr/>
          <a:lstStyle/>
          <a:p>
            <a:pPr marL="0" indent="0">
              <a:spcBef>
                <a:spcPts val="6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3. A </a:t>
            </a:r>
            <a:r>
              <a:rPr lang="fi-FI" sz="2400" dirty="0" err="1">
                <a:solidFill>
                  <a:srgbClr val="000000"/>
                </a:solidFill>
              </a:rPr>
              <a:t>small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child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has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twenty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teeth</a:t>
            </a:r>
            <a:r>
              <a:rPr lang="fi-FI" sz="2400" dirty="0">
                <a:solidFill>
                  <a:srgbClr val="000000"/>
                </a:solidFill>
              </a:rPr>
              <a:t>. </a:t>
            </a:r>
            <a:r>
              <a:rPr lang="fi-FI" sz="2400" dirty="0" err="1">
                <a:solidFill>
                  <a:srgbClr val="000000"/>
                </a:solidFill>
              </a:rPr>
              <a:t>They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are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called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primary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teeth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400" dirty="0"/>
              <a:t>	Pienellä lapsella on 20 hammasta. Niitä kutsutaan 	maitohampaiksi. </a:t>
            </a:r>
            <a:r>
              <a:rPr lang="fi-FI" sz="2400" dirty="0">
                <a:solidFill>
                  <a:srgbClr val="000000"/>
                </a:solidFill>
              </a:rPr>
              <a:t>(’a </a:t>
            </a:r>
            <a:r>
              <a:rPr lang="fi-FI" sz="2400" dirty="0" err="1">
                <a:solidFill>
                  <a:srgbClr val="000000"/>
                </a:solidFill>
              </a:rPr>
              <a:t>tooth</a:t>
            </a:r>
            <a:r>
              <a:rPr lang="fi-FI" sz="2400" dirty="0">
                <a:solidFill>
                  <a:srgbClr val="000000"/>
                </a:solidFill>
              </a:rPr>
              <a:t> – </a:t>
            </a:r>
            <a:r>
              <a:rPr lang="fi-FI" sz="2400" dirty="0" err="1">
                <a:solidFill>
                  <a:srgbClr val="000000"/>
                </a:solidFill>
              </a:rPr>
              <a:t>teeth</a:t>
            </a:r>
            <a:r>
              <a:rPr lang="fi-FI" sz="2400" dirty="0">
                <a:solidFill>
                  <a:srgbClr val="000000"/>
                </a:solidFill>
              </a:rPr>
              <a:t>’)</a:t>
            </a:r>
          </a:p>
          <a:p>
            <a:pPr marL="0" indent="0">
              <a:spcBef>
                <a:spcPts val="672"/>
              </a:spcBef>
              <a:buNone/>
            </a:pPr>
            <a:endParaRPr lang="fi-FI" sz="2400" dirty="0">
              <a:solidFill>
                <a:srgbClr val="000000"/>
              </a:solidFill>
            </a:endParaRPr>
          </a:p>
          <a:p>
            <a:pPr>
              <a:spcBef>
                <a:spcPts val="1872"/>
              </a:spcBef>
            </a:pPr>
            <a:r>
              <a:rPr lang="fi-FI" sz="2800" dirty="0">
                <a:solidFill>
                  <a:schemeClr val="tx1"/>
                </a:solidFill>
              </a:rPr>
              <a:t>Eräiden substantiivien monikkomuoto tehdään sanansisäisellä </a:t>
            </a:r>
            <a:r>
              <a:rPr lang="fi-FI" sz="2800" b="1" dirty="0">
                <a:solidFill>
                  <a:schemeClr val="tx1"/>
                </a:solidFill>
              </a:rPr>
              <a:t>vokaalimuutoksella</a:t>
            </a:r>
            <a:r>
              <a:rPr lang="fi-FI" sz="2800" dirty="0">
                <a:solidFill>
                  <a:schemeClr val="tx1"/>
                </a:solidFill>
              </a:rPr>
              <a:t>.       </a:t>
            </a:r>
            <a:r>
              <a:rPr lang="fi-FI" dirty="0">
                <a:solidFill>
                  <a:schemeClr val="tx1"/>
                </a:solidFill>
              </a:rPr>
              <a:t>								</a:t>
            </a:r>
            <a:r>
              <a:rPr lang="fi-FI" sz="2800" dirty="0"/>
              <a:t>ks. kirjan s</a:t>
            </a:r>
            <a:r>
              <a:rPr lang="fi-FI" sz="2800" dirty="0">
                <a:solidFill>
                  <a:srgbClr val="2DA2BF"/>
                </a:solidFill>
              </a:rPr>
              <a:t>.130</a:t>
            </a:r>
            <a:endParaRPr lang="fi-FI" sz="2800" b="1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32848" cy="11521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/>
              <a:t>Substantiivit: Epäsäännöllisiä monikkomuotoja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3312" y="1701718"/>
            <a:ext cx="8147248" cy="43924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872"/>
              </a:spcBef>
            </a:pPr>
            <a:r>
              <a:rPr lang="fi-FI" sz="2800" dirty="0">
                <a:solidFill>
                  <a:schemeClr val="tx1"/>
                </a:solidFill>
              </a:rPr>
              <a:t>Muista myös ainoat kaksi substantiivia, joiden monikon pääte on ’</a:t>
            </a:r>
            <a:r>
              <a:rPr lang="fi-FI" sz="2800" b="1" dirty="0">
                <a:solidFill>
                  <a:schemeClr val="tx1"/>
                </a:solidFill>
              </a:rPr>
              <a:t>–en</a:t>
            </a:r>
            <a:r>
              <a:rPr lang="fi-FI" sz="2800" dirty="0">
                <a:solidFill>
                  <a:schemeClr val="tx1"/>
                </a:solidFill>
              </a:rPr>
              <a:t>’.</a:t>
            </a:r>
          </a:p>
          <a:p>
            <a:pPr marL="0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	</a:t>
            </a:r>
            <a:r>
              <a:rPr lang="fi-FI" sz="2800" b="1" dirty="0">
                <a:solidFill>
                  <a:schemeClr val="tx1"/>
                </a:solidFill>
              </a:rPr>
              <a:t>a </a:t>
            </a:r>
            <a:r>
              <a:rPr lang="fi-FI" sz="2800" b="1" dirty="0" err="1">
                <a:solidFill>
                  <a:schemeClr val="tx1"/>
                </a:solidFill>
              </a:rPr>
              <a:t>child</a:t>
            </a:r>
            <a:r>
              <a:rPr lang="fi-FI" sz="2800" b="1" dirty="0">
                <a:solidFill>
                  <a:schemeClr val="tx1"/>
                </a:solidFill>
              </a:rPr>
              <a:t> – </a:t>
            </a:r>
            <a:r>
              <a:rPr lang="fi-FI" sz="2800" b="1" dirty="0" err="1">
                <a:solidFill>
                  <a:schemeClr val="tx1"/>
                </a:solidFill>
              </a:rPr>
              <a:t>children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		ja</a:t>
            </a:r>
          </a:p>
          <a:p>
            <a:pPr marL="0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	</a:t>
            </a:r>
            <a:r>
              <a:rPr lang="fi-FI" sz="2800" b="1" dirty="0">
                <a:solidFill>
                  <a:schemeClr val="tx1"/>
                </a:solidFill>
              </a:rPr>
              <a:t>an </a:t>
            </a:r>
            <a:r>
              <a:rPr lang="fi-FI" sz="2800" b="1" dirty="0" err="1">
                <a:solidFill>
                  <a:schemeClr val="tx1"/>
                </a:solidFill>
              </a:rPr>
              <a:t>ox</a:t>
            </a:r>
            <a:r>
              <a:rPr lang="fi-FI" sz="2800" b="1" dirty="0">
                <a:solidFill>
                  <a:schemeClr val="tx1"/>
                </a:solidFill>
              </a:rPr>
              <a:t> – </a:t>
            </a:r>
            <a:r>
              <a:rPr lang="fi-FI" sz="2800" b="1" dirty="0" err="1">
                <a:solidFill>
                  <a:schemeClr val="tx1"/>
                </a:solidFill>
              </a:rPr>
              <a:t>oxen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endParaRPr lang="fi-FI" sz="2800" b="1" dirty="0">
              <a:solidFill>
                <a:srgbClr val="2DA2B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72"/>
              </a:spcBef>
              <a:buNone/>
            </a:pPr>
            <a:r>
              <a:rPr lang="fi-FI" sz="2800" b="1" dirty="0">
                <a:solidFill>
                  <a:srgbClr val="2DA2BF"/>
                </a:solidFill>
              </a:rPr>
              <a:t>BTW </a:t>
            </a:r>
            <a:endParaRPr lang="fi-FI" sz="2800" dirty="0">
              <a:solidFill>
                <a:srgbClr val="2DA2BF"/>
              </a:solidFill>
            </a:endParaRPr>
          </a:p>
          <a:p>
            <a:pPr marL="0" indent="0">
              <a:lnSpc>
                <a:spcPct val="7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Sanan ’</a:t>
            </a:r>
            <a:r>
              <a:rPr lang="fi-FI" sz="2800" dirty="0" err="1">
                <a:solidFill>
                  <a:srgbClr val="2DA2BF"/>
                </a:solidFill>
              </a:rPr>
              <a:t>chick</a:t>
            </a:r>
            <a:r>
              <a:rPr lang="fi-FI" sz="2800" dirty="0">
                <a:solidFill>
                  <a:srgbClr val="2DA2BF"/>
                </a:solidFill>
              </a:rPr>
              <a:t>’ muoto ’</a:t>
            </a:r>
            <a:r>
              <a:rPr lang="fi-FI" sz="2800" dirty="0" err="1">
                <a:solidFill>
                  <a:srgbClr val="2DA2BF"/>
                </a:solidFill>
              </a:rPr>
              <a:t>chicken</a:t>
            </a:r>
            <a:r>
              <a:rPr lang="fi-FI" sz="2800" dirty="0">
                <a:solidFill>
                  <a:srgbClr val="2DA2BF"/>
                </a:solidFill>
              </a:rPr>
              <a:t>’ ei ole monikko, vaan diminutiivi- eli hellyttelymuoto.</a:t>
            </a:r>
            <a:endParaRPr lang="fi-FI" sz="2600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632848" cy="12927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/>
              <a:t>Substantiivit: Epäsäännöllisiä monikkomuotoja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9532" y="1694455"/>
            <a:ext cx="8424936" cy="453650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800" dirty="0"/>
              <a:t>Kun käännät seuraavat lauseet suomeksi, huomaat, että ne eivät toimikaan samoin kuin englannissa.</a:t>
            </a:r>
            <a:endParaRPr lang="fi-FI" sz="2600" dirty="0"/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1. A </a:t>
            </a:r>
            <a:r>
              <a:rPr lang="fi-FI" sz="2400" dirty="0" err="1">
                <a:solidFill>
                  <a:schemeClr val="tx1"/>
                </a:solidFill>
              </a:rPr>
              <a:t>successful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fisherman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catches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fish</a:t>
            </a:r>
            <a:r>
              <a:rPr lang="fi-FI" sz="2400" dirty="0">
                <a:solidFill>
                  <a:schemeClr val="tx1"/>
                </a:solidFill>
              </a:rPr>
              <a:t>, </a:t>
            </a:r>
            <a:r>
              <a:rPr lang="fi-FI" sz="2400" dirty="0" err="1">
                <a:solidFill>
                  <a:schemeClr val="tx1"/>
                </a:solidFill>
              </a:rPr>
              <a:t>whether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that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means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one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fish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or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many</a:t>
            </a:r>
            <a:r>
              <a:rPr lang="fi-FI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	Onnekas kalastaja saa saaliikseen kalan/kaloja 	riippumatta siitä, saako hän yhden kalan vai monta.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2.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can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count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sheep</a:t>
            </a:r>
            <a:r>
              <a:rPr lang="fi-FI" sz="2400" dirty="0">
                <a:solidFill>
                  <a:srgbClr val="000000"/>
                </a:solidFill>
              </a:rPr>
              <a:t> to help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sleep</a:t>
            </a:r>
            <a:r>
              <a:rPr lang="fi-FI" sz="2400" dirty="0">
                <a:solidFill>
                  <a:srgbClr val="000000"/>
                </a:solidFill>
              </a:rPr>
              <a:t>, </a:t>
            </a:r>
            <a:r>
              <a:rPr lang="fi-FI" sz="2400" dirty="0" err="1">
                <a:solidFill>
                  <a:srgbClr val="000000"/>
                </a:solidFill>
              </a:rPr>
              <a:t>but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however</a:t>
            </a:r>
            <a:r>
              <a:rPr lang="fi-FI" sz="2400" dirty="0">
                <a:solidFill>
                  <a:srgbClr val="000000"/>
                </a:solidFill>
              </a:rPr>
              <a:t> long </a:t>
            </a:r>
            <a:r>
              <a:rPr lang="fi-FI" sz="2400" dirty="0" err="1">
                <a:solidFill>
                  <a:srgbClr val="000000"/>
                </a:solidFill>
              </a:rPr>
              <a:t>it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takes</a:t>
            </a:r>
            <a:r>
              <a:rPr lang="fi-FI" sz="2400" dirty="0">
                <a:solidFill>
                  <a:srgbClr val="000000"/>
                </a:solidFill>
              </a:rPr>
              <a:t>,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still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have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only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sheep</a:t>
            </a:r>
            <a:r>
              <a:rPr lang="fi-FI" sz="2400" dirty="0">
                <a:solidFill>
                  <a:srgbClr val="000000"/>
                </a:solidFill>
              </a:rPr>
              <a:t> in the </a:t>
            </a:r>
            <a:r>
              <a:rPr lang="fi-FI" sz="2400" dirty="0" err="1">
                <a:solidFill>
                  <a:srgbClr val="000000"/>
                </a:solidFill>
              </a:rPr>
              <a:t>field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rgbClr val="2DA2BF"/>
                </a:solidFill>
              </a:rPr>
              <a:t>	Voit laskea lampaita nukahtaaksesi, mutta vie se kuinka 	kauan tahansa, sinulla on silti lampaita niityllä.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								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417600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3204" y="980728"/>
            <a:ext cx="8229600" cy="864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/>
              <a:t>Substantiivit: Epäsäännöllisiä monikkomuotoja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43204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800" dirty="0">
                <a:solidFill>
                  <a:schemeClr val="tx1"/>
                </a:solidFill>
              </a:rPr>
              <a:t>Joidenkin eläinlajia tarkoittavien sanojen monikkomuoto on sama kuin yksikkö.</a:t>
            </a:r>
            <a:endParaRPr lang="fi-FI" sz="2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Esim.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a </a:t>
            </a:r>
            <a:r>
              <a:rPr lang="fi-FI" sz="2600" dirty="0" err="1">
                <a:solidFill>
                  <a:schemeClr val="tx1"/>
                </a:solidFill>
              </a:rPr>
              <a:t>sheep</a:t>
            </a:r>
            <a:r>
              <a:rPr lang="fi-FI" sz="2600" dirty="0">
                <a:solidFill>
                  <a:schemeClr val="tx1"/>
                </a:solidFill>
              </a:rPr>
              <a:t> 	– 	</a:t>
            </a:r>
            <a:r>
              <a:rPr lang="fi-FI" sz="2600" dirty="0" err="1">
                <a:solidFill>
                  <a:schemeClr val="tx1"/>
                </a:solidFill>
              </a:rPr>
              <a:t>many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dirty="0" err="1">
                <a:solidFill>
                  <a:schemeClr val="tx1"/>
                </a:solidFill>
              </a:rPr>
              <a:t>sheep</a:t>
            </a:r>
            <a:endParaRPr lang="fi-FI" sz="2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a </a:t>
            </a:r>
            <a:r>
              <a:rPr lang="fi-FI" sz="2600" dirty="0" err="1">
                <a:solidFill>
                  <a:schemeClr val="tx1"/>
                </a:solidFill>
              </a:rPr>
              <a:t>fish</a:t>
            </a:r>
            <a:r>
              <a:rPr lang="fi-FI" sz="2600" dirty="0">
                <a:solidFill>
                  <a:schemeClr val="tx1"/>
                </a:solidFill>
              </a:rPr>
              <a:t> 		– 	</a:t>
            </a:r>
            <a:r>
              <a:rPr lang="fi-FI" sz="2600" dirty="0" err="1">
                <a:solidFill>
                  <a:schemeClr val="tx1"/>
                </a:solidFill>
              </a:rPr>
              <a:t>many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dirty="0" err="1">
                <a:solidFill>
                  <a:schemeClr val="tx1"/>
                </a:solidFill>
              </a:rPr>
              <a:t>fish</a:t>
            </a:r>
            <a:endParaRPr lang="fi-FI" sz="2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a </a:t>
            </a:r>
            <a:r>
              <a:rPr lang="fi-FI" sz="2600" dirty="0" err="1">
                <a:solidFill>
                  <a:schemeClr val="tx1"/>
                </a:solidFill>
              </a:rPr>
              <a:t>deer</a:t>
            </a:r>
            <a:r>
              <a:rPr lang="fi-FI" sz="2600" dirty="0">
                <a:solidFill>
                  <a:schemeClr val="tx1"/>
                </a:solidFill>
              </a:rPr>
              <a:t> 	– 	</a:t>
            </a:r>
            <a:r>
              <a:rPr lang="fi-FI" sz="2600" dirty="0" err="1">
                <a:solidFill>
                  <a:schemeClr val="tx1"/>
                </a:solidFill>
              </a:rPr>
              <a:t>many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dirty="0" err="1">
                <a:solidFill>
                  <a:schemeClr val="tx1"/>
                </a:solidFill>
              </a:rPr>
              <a:t>deer</a:t>
            </a:r>
            <a:endParaRPr lang="fi-FI" sz="2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a </a:t>
            </a:r>
            <a:r>
              <a:rPr lang="fi-FI" sz="2600" dirty="0" err="1">
                <a:solidFill>
                  <a:schemeClr val="tx1"/>
                </a:solidFill>
              </a:rPr>
              <a:t>salmon</a:t>
            </a:r>
            <a:r>
              <a:rPr lang="fi-FI" sz="2600" dirty="0">
                <a:solidFill>
                  <a:schemeClr val="tx1"/>
                </a:solidFill>
              </a:rPr>
              <a:t>	–	</a:t>
            </a:r>
            <a:r>
              <a:rPr lang="fi-FI" sz="2600" dirty="0" err="1">
                <a:solidFill>
                  <a:schemeClr val="tx1"/>
                </a:solidFill>
              </a:rPr>
              <a:t>many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dirty="0" err="1">
                <a:solidFill>
                  <a:schemeClr val="tx1"/>
                </a:solidFill>
              </a:rPr>
              <a:t>salmon</a:t>
            </a:r>
            <a:endParaRPr lang="fi-FI" sz="2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a </a:t>
            </a:r>
            <a:r>
              <a:rPr lang="fi-FI" sz="2600" dirty="0" err="1">
                <a:solidFill>
                  <a:schemeClr val="tx1"/>
                </a:solidFill>
              </a:rPr>
              <a:t>trout</a:t>
            </a:r>
            <a:r>
              <a:rPr lang="fi-FI" sz="2600" dirty="0">
                <a:solidFill>
                  <a:schemeClr val="tx1"/>
                </a:solidFill>
              </a:rPr>
              <a:t>		– 	</a:t>
            </a:r>
            <a:r>
              <a:rPr lang="fi-FI" sz="2600" dirty="0" err="1">
                <a:solidFill>
                  <a:schemeClr val="tx1"/>
                </a:solidFill>
              </a:rPr>
              <a:t>many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dirty="0" err="1">
                <a:solidFill>
                  <a:schemeClr val="tx1"/>
                </a:solidFill>
              </a:rPr>
              <a:t>trout</a:t>
            </a:r>
            <a:endParaRPr lang="fi-FI" sz="2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				</a:t>
            </a:r>
            <a:r>
              <a:rPr lang="fi-FI" sz="2400" dirty="0"/>
              <a:t>ks. kirjan s</a:t>
            </a:r>
            <a:r>
              <a:rPr lang="fi-FI" sz="2400" dirty="0">
                <a:solidFill>
                  <a:srgbClr val="2DA2BF"/>
                </a:solidFill>
              </a:rPr>
              <a:t>.130</a:t>
            </a:r>
          </a:p>
        </p:txBody>
      </p:sp>
    </p:spTree>
    <p:extLst>
      <p:ext uri="{BB962C8B-B14F-4D97-AF65-F5344CB8AC3E}">
        <p14:creationId xmlns:p14="http://schemas.microsoft.com/office/powerpoint/2010/main" val="425915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Substantiivit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Substantiivit ilmaisevat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>
                <a:solidFill>
                  <a:srgbClr val="000000"/>
                </a:solidFill>
              </a:rPr>
              <a:t>asioita, esineitä ja olioita, joita </a:t>
            </a:r>
            <a:r>
              <a:rPr lang="fi-FI" sz="2800" b="1" dirty="0">
                <a:solidFill>
                  <a:srgbClr val="000000"/>
                </a:solidFill>
              </a:rPr>
              <a:t>voidaan laskea </a:t>
            </a:r>
            <a:r>
              <a:rPr lang="fi-FI" sz="2800" dirty="0">
                <a:solidFill>
                  <a:srgbClr val="000000"/>
                </a:solidFill>
              </a:rPr>
              <a:t>ja joilla on myös </a:t>
            </a:r>
            <a:r>
              <a:rPr lang="fi-FI" sz="2800" b="1" dirty="0">
                <a:solidFill>
                  <a:srgbClr val="000000"/>
                </a:solidFill>
              </a:rPr>
              <a:t>monikkomuoto.</a:t>
            </a:r>
          </a:p>
          <a:p>
            <a:pPr marL="0" indent="0">
              <a:buNone/>
            </a:pPr>
            <a:r>
              <a:rPr lang="fi-FI" sz="2800" dirty="0"/>
              <a:t>	Monikolliset substantiivit. </a:t>
            </a:r>
            <a:r>
              <a:rPr lang="fi-FI" sz="2200" dirty="0"/>
              <a:t>(”</a:t>
            </a:r>
            <a:r>
              <a:rPr lang="fi-FI" sz="2200" dirty="0" err="1"/>
              <a:t>Countables</a:t>
            </a:r>
            <a:r>
              <a:rPr lang="fi-FI" sz="2200" dirty="0"/>
              <a:t>”, ”</a:t>
            </a:r>
            <a:r>
              <a:rPr lang="fi-FI" sz="2200" dirty="0" err="1"/>
              <a:t>C-</a:t>
            </a:r>
            <a:r>
              <a:rPr lang="fi-FI" sz="2200" dirty="0"/>
              <a:t>	sanat”)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fi-FI" sz="2800" dirty="0">
                <a:solidFill>
                  <a:schemeClr val="tx1"/>
                </a:solidFill>
              </a:rPr>
              <a:t>käsitteitä, ainetta ja abstrakteja asioita, joita </a:t>
            </a:r>
            <a:r>
              <a:rPr lang="fi-FI" sz="2800" b="1" dirty="0">
                <a:solidFill>
                  <a:schemeClr val="tx1"/>
                </a:solidFill>
              </a:rPr>
              <a:t>ei voida laskea</a:t>
            </a:r>
            <a:r>
              <a:rPr lang="fi-FI" sz="2800" dirty="0">
                <a:solidFill>
                  <a:schemeClr val="tx1"/>
                </a:solidFill>
              </a:rPr>
              <a:t> ja joilla on vain </a:t>
            </a:r>
            <a:r>
              <a:rPr lang="fi-FI" sz="2800" b="1" dirty="0">
                <a:solidFill>
                  <a:schemeClr val="tx1"/>
                </a:solidFill>
              </a:rPr>
              <a:t>yksikkömuoto</a:t>
            </a:r>
            <a:r>
              <a:rPr lang="fi-FI" sz="28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fi-FI" sz="2800" dirty="0"/>
              <a:t>	Yksikölliset substantiivit. </a:t>
            </a:r>
            <a:r>
              <a:rPr lang="fi-FI" sz="2200" dirty="0"/>
              <a:t>(”</a:t>
            </a:r>
            <a:r>
              <a:rPr lang="fi-FI" sz="2200" dirty="0" err="1"/>
              <a:t>Uncountables</a:t>
            </a:r>
            <a:r>
              <a:rPr lang="fi-FI" sz="2200" dirty="0"/>
              <a:t>”, ”U-	sanat”)</a:t>
            </a:r>
          </a:p>
        </p:txBody>
      </p:sp>
    </p:spTree>
    <p:extLst>
      <p:ext uri="{BB962C8B-B14F-4D97-AF65-F5344CB8AC3E}">
        <p14:creationId xmlns:p14="http://schemas.microsoft.com/office/powerpoint/2010/main" val="33296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9208" y="462424"/>
            <a:ext cx="8229600" cy="7060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fi-FI" sz="4000" dirty="0">
                <a:solidFill>
                  <a:schemeClr val="accent1"/>
                </a:solidFill>
              </a:rPr>
            </a:br>
            <a:r>
              <a:rPr lang="fi-FI" sz="4000" b="1" dirty="0" err="1">
                <a:solidFill>
                  <a:schemeClr val="accent1"/>
                </a:solidFill>
              </a:rPr>
              <a:t>Activate</a:t>
            </a:r>
            <a:r>
              <a:rPr lang="fi-FI" sz="4000" dirty="0">
                <a:solidFill>
                  <a:schemeClr val="accent1"/>
                </a:solidFill>
              </a:rPr>
              <a:t> </a:t>
            </a:r>
            <a:br>
              <a:rPr lang="fi-FI" sz="4000" dirty="0">
                <a:solidFill>
                  <a:schemeClr val="accent1"/>
                </a:solidFill>
              </a:rPr>
            </a:br>
            <a:endParaRPr lang="fi-FI" sz="40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79411" y="1936468"/>
            <a:ext cx="4038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1.  a </a:t>
            </a:r>
            <a:r>
              <a:rPr lang="fi-FI" sz="2600" dirty="0" err="1"/>
              <a:t>phenomenon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2.  an </a:t>
            </a:r>
            <a:r>
              <a:rPr lang="fi-FI" sz="2600" dirty="0" err="1"/>
              <a:t>aircraft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3.  A </a:t>
            </a:r>
            <a:r>
              <a:rPr lang="fi-FI" sz="2600" dirty="0" err="1"/>
              <a:t>Vietnamese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4.  a </a:t>
            </a:r>
            <a:r>
              <a:rPr lang="fi-FI" sz="2600" dirty="0" err="1"/>
              <a:t>means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5.  a </a:t>
            </a:r>
            <a:r>
              <a:rPr lang="fi-FI" sz="2600" dirty="0" err="1"/>
              <a:t>crisis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6.  a </a:t>
            </a:r>
            <a:r>
              <a:rPr lang="fi-FI" sz="2600" dirty="0" err="1"/>
              <a:t>basis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7.  a </a:t>
            </a:r>
            <a:r>
              <a:rPr lang="fi-FI" sz="2600" dirty="0" err="1"/>
              <a:t>series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8.  a </a:t>
            </a:r>
            <a:r>
              <a:rPr lang="fi-FI" sz="2600" dirty="0" err="1"/>
              <a:t>species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9.  an </a:t>
            </a:r>
            <a:r>
              <a:rPr lang="fi-FI" sz="2600" dirty="0" err="1"/>
              <a:t>analysis</a:t>
            </a:r>
            <a:r>
              <a:rPr lang="fi-FI" sz="2600" dirty="0"/>
              <a:t>	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10. a </a:t>
            </a:r>
            <a:r>
              <a:rPr lang="fi-FI" sz="2600" dirty="0" err="1"/>
              <a:t>crossroads</a:t>
            </a:r>
            <a:endParaRPr lang="fi-FI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6544" y="1936468"/>
            <a:ext cx="4038600" cy="430084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phenomena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aircraft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Vietnamese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means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crises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bases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series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species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analyses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crossroads</a:t>
            </a:r>
            <a:r>
              <a:rPr lang="fi-FI" sz="3300" dirty="0"/>
              <a:t>	    </a:t>
            </a:r>
          </a:p>
          <a:p>
            <a:pPr marL="0" indent="0">
              <a:buNone/>
            </a:pPr>
            <a:endParaRPr lang="fi-FI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07447" y="936084"/>
            <a:ext cx="8657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Käytä tarvittaessa oppikirjaa apuna ja etsi myös seuraavien substantiivien epäsäännöllinen monikko.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5805264"/>
            <a:ext cx="158417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dirty="0">
                <a:solidFill>
                  <a:srgbClr val="2DA2BF"/>
                </a:solidFill>
              </a:rPr>
              <a:t>ks.s.130 – 131</a:t>
            </a:r>
          </a:p>
        </p:txBody>
      </p:sp>
    </p:spTree>
    <p:extLst>
      <p:ext uri="{BB962C8B-B14F-4D97-AF65-F5344CB8AC3E}">
        <p14:creationId xmlns:p14="http://schemas.microsoft.com/office/powerpoint/2010/main" val="290449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/>
              <a:t>Substantiivit: Epäsäännöllisiä monikkomuotoja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1044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Miten käännät seuraavat lauseet?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1. </a:t>
            </a:r>
            <a:r>
              <a:rPr lang="fi-FI" sz="2400" dirty="0" err="1">
                <a:solidFill>
                  <a:schemeClr val="tx1"/>
                </a:solidFill>
              </a:rPr>
              <a:t>Who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was</a:t>
            </a:r>
            <a:r>
              <a:rPr lang="fi-FI" sz="2400" dirty="0">
                <a:solidFill>
                  <a:schemeClr val="tx1"/>
                </a:solidFill>
              </a:rPr>
              <a:t> the </a:t>
            </a:r>
            <a:r>
              <a:rPr lang="fi-FI" sz="2400" dirty="0" err="1">
                <a:solidFill>
                  <a:schemeClr val="tx1"/>
                </a:solidFill>
              </a:rPr>
              <a:t>first</a:t>
            </a:r>
            <a:r>
              <a:rPr lang="fi-FI" sz="2400" dirty="0">
                <a:solidFill>
                  <a:schemeClr val="tx1"/>
                </a:solidFill>
              </a:rPr>
              <a:t> person to </a:t>
            </a:r>
            <a:r>
              <a:rPr lang="fi-FI" sz="2400" dirty="0" err="1">
                <a:solidFill>
                  <a:schemeClr val="tx1"/>
                </a:solidFill>
              </a:rPr>
              <a:t>walk</a:t>
            </a:r>
            <a:r>
              <a:rPr lang="fi-FI" sz="2400" dirty="0">
                <a:solidFill>
                  <a:schemeClr val="tx1"/>
                </a:solidFill>
              </a:rPr>
              <a:t> on the </a:t>
            </a:r>
            <a:r>
              <a:rPr lang="fi-FI" sz="2400" dirty="0" err="1">
                <a:solidFill>
                  <a:schemeClr val="tx1"/>
                </a:solidFill>
              </a:rPr>
              <a:t>Moon</a:t>
            </a:r>
            <a:r>
              <a:rPr lang="fi-FI" sz="2400" dirty="0">
                <a:solidFill>
                  <a:schemeClr val="tx1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rgbClr val="2DA2BF"/>
                </a:solidFill>
              </a:rPr>
              <a:t>          	Kuka oli ensimmäinen ihminen, joka käveli kuussa?</a:t>
            </a:r>
          </a:p>
          <a:p>
            <a:pPr marL="0" indent="0">
              <a:spcBef>
                <a:spcPts val="0"/>
              </a:spcBef>
              <a:buNone/>
            </a:pPr>
            <a:endParaRPr lang="fi-FI" sz="24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2. </a:t>
            </a:r>
            <a:r>
              <a:rPr lang="fi-FI" sz="2400" dirty="0" err="1">
                <a:solidFill>
                  <a:srgbClr val="000000"/>
                </a:solidFill>
              </a:rPr>
              <a:t>There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were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three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people</a:t>
            </a:r>
            <a:r>
              <a:rPr lang="fi-FI" sz="2400" dirty="0">
                <a:solidFill>
                  <a:srgbClr val="000000"/>
                </a:solidFill>
              </a:rPr>
              <a:t> on </a:t>
            </a:r>
            <a:r>
              <a:rPr lang="fi-FI" sz="2400" dirty="0" err="1">
                <a:solidFill>
                  <a:srgbClr val="000000"/>
                </a:solidFill>
              </a:rPr>
              <a:t>that</a:t>
            </a:r>
            <a:r>
              <a:rPr lang="fi-FI" sz="2400" dirty="0">
                <a:solidFill>
                  <a:srgbClr val="000000"/>
                </a:solidFill>
              </a:rPr>
              <a:t> Apollo 11 </a:t>
            </a:r>
            <a:r>
              <a:rPr lang="fi-FI" sz="2400" dirty="0" err="1">
                <a:solidFill>
                  <a:srgbClr val="000000"/>
                </a:solidFill>
              </a:rPr>
              <a:t>flight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rgbClr val="2DA2BF"/>
                </a:solidFill>
              </a:rPr>
              <a:t>	Sillä Apollo 11 –lennolla oli kolme ihmistä.</a:t>
            </a:r>
          </a:p>
          <a:p>
            <a:pPr marL="0" indent="0">
              <a:spcBef>
                <a:spcPts val="0"/>
              </a:spcBef>
              <a:buNone/>
            </a:pPr>
            <a:endParaRPr lang="fi-FI" sz="24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3. The </a:t>
            </a:r>
            <a:r>
              <a:rPr lang="fi-FI" sz="2400" dirty="0" err="1">
                <a:solidFill>
                  <a:srgbClr val="000000"/>
                </a:solidFill>
              </a:rPr>
              <a:t>Moon</a:t>
            </a:r>
            <a:r>
              <a:rPr lang="fi-FI" sz="2400" dirty="0">
                <a:solidFill>
                  <a:srgbClr val="000000"/>
                </a:solidFill>
              </a:rPr>
              <a:t> is </a:t>
            </a:r>
            <a:r>
              <a:rPr lang="fi-FI" sz="2400" dirty="0" err="1">
                <a:solidFill>
                  <a:srgbClr val="000000"/>
                </a:solidFill>
              </a:rPr>
              <a:t>important</a:t>
            </a:r>
            <a:r>
              <a:rPr lang="fi-FI" sz="2400" dirty="0">
                <a:solidFill>
                  <a:srgbClr val="000000"/>
                </a:solidFill>
              </a:rPr>
              <a:t> to </a:t>
            </a:r>
            <a:r>
              <a:rPr lang="fi-FI" sz="2400" dirty="0" err="1">
                <a:solidFill>
                  <a:srgbClr val="000000"/>
                </a:solidFill>
              </a:rPr>
              <a:t>many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different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peoples</a:t>
            </a:r>
            <a:r>
              <a:rPr lang="fi-FI" sz="2400" dirty="0">
                <a:solidFill>
                  <a:srgbClr val="000000"/>
                </a:solidFill>
              </a:rPr>
              <a:t> in </a:t>
            </a:r>
            <a:r>
              <a:rPr lang="fi-FI" sz="2400" dirty="0" err="1">
                <a:solidFill>
                  <a:srgbClr val="000000"/>
                </a:solidFill>
              </a:rPr>
              <a:t>different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cultures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rgbClr val="2DA2BF"/>
                </a:solidFill>
              </a:rPr>
              <a:t>	Kuu on tärkeä monille eri kansoille eri kulttuureissa.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167196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/>
              <a:t>Substantiivit: Epäsäännöllisiä monikkomuotoja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6085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s-IS" sz="2800" dirty="0">
                <a:solidFill>
                  <a:schemeClr val="tx1"/>
                </a:solidFill>
              </a:rPr>
              <a:t>…</a:t>
            </a:r>
            <a:r>
              <a:rPr lang="fi-FI" sz="2800" dirty="0">
                <a:solidFill>
                  <a:schemeClr val="tx1"/>
                </a:solidFill>
              </a:rPr>
              <a:t>the </a:t>
            </a:r>
            <a:r>
              <a:rPr lang="fi-FI" sz="2800" dirty="0" err="1">
                <a:solidFill>
                  <a:schemeClr val="tx1"/>
                </a:solidFill>
              </a:rPr>
              <a:t>first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b="1" dirty="0">
                <a:solidFill>
                  <a:schemeClr val="tx1"/>
                </a:solidFill>
              </a:rPr>
              <a:t>person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rgbClr val="000000"/>
                </a:solidFill>
              </a:rPr>
              <a:t>–</a:t>
            </a:r>
            <a:r>
              <a:rPr lang="fi-FI" sz="2800" dirty="0">
                <a:solidFill>
                  <a:srgbClr val="2DA2BF"/>
                </a:solidFill>
              </a:rPr>
              <a:t> ensimmäinen </a:t>
            </a:r>
            <a:r>
              <a:rPr lang="fi-FI" sz="2800" b="1" dirty="0">
                <a:solidFill>
                  <a:srgbClr val="2DA2BF"/>
                </a:solidFill>
              </a:rPr>
              <a:t>ihminen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2800" dirty="0">
                <a:solidFill>
                  <a:srgbClr val="000000"/>
                </a:solidFill>
              </a:rPr>
              <a:t>…</a:t>
            </a:r>
            <a:r>
              <a:rPr lang="fi-FI" sz="2800" dirty="0" err="1">
                <a:solidFill>
                  <a:srgbClr val="000000"/>
                </a:solidFill>
              </a:rPr>
              <a:t>three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b="1" dirty="0" err="1">
                <a:solidFill>
                  <a:srgbClr val="000000"/>
                </a:solidFill>
              </a:rPr>
              <a:t>people</a:t>
            </a:r>
            <a:r>
              <a:rPr lang="fi-FI" sz="2800" dirty="0">
                <a:solidFill>
                  <a:srgbClr val="000000"/>
                </a:solidFill>
              </a:rPr>
              <a:t> – </a:t>
            </a:r>
            <a:r>
              <a:rPr lang="fi-FI" sz="2800" dirty="0">
                <a:solidFill>
                  <a:srgbClr val="2DA2BF"/>
                </a:solidFill>
              </a:rPr>
              <a:t>kolme </a:t>
            </a:r>
            <a:r>
              <a:rPr lang="fi-FI" sz="2800" b="1" dirty="0">
                <a:solidFill>
                  <a:srgbClr val="2DA2BF"/>
                </a:solidFill>
              </a:rPr>
              <a:t>ihmistä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2800" dirty="0">
                <a:solidFill>
                  <a:srgbClr val="000000"/>
                </a:solidFill>
              </a:rPr>
              <a:t>…</a:t>
            </a:r>
            <a:r>
              <a:rPr lang="fi-FI" sz="2800" dirty="0" err="1">
                <a:solidFill>
                  <a:srgbClr val="000000"/>
                </a:solidFill>
              </a:rPr>
              <a:t>different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b="1" dirty="0" err="1">
                <a:solidFill>
                  <a:srgbClr val="000000"/>
                </a:solidFill>
              </a:rPr>
              <a:t>peoples</a:t>
            </a:r>
            <a:r>
              <a:rPr lang="fi-FI" sz="2800" dirty="0">
                <a:solidFill>
                  <a:srgbClr val="000000"/>
                </a:solidFill>
              </a:rPr>
              <a:t> –</a:t>
            </a:r>
            <a:r>
              <a:rPr lang="fi-FI" sz="2800" dirty="0">
                <a:solidFill>
                  <a:srgbClr val="2DA2BF"/>
                </a:solidFill>
              </a:rPr>
              <a:t> eri </a:t>
            </a:r>
            <a:r>
              <a:rPr lang="fi-FI" sz="2800" b="1" dirty="0">
                <a:solidFill>
                  <a:srgbClr val="2DA2BF"/>
                </a:solidFill>
              </a:rPr>
              <a:t>kansoille</a:t>
            </a:r>
            <a:r>
              <a:rPr lang="fi-FI" sz="2800" dirty="0">
                <a:solidFill>
                  <a:srgbClr val="2DA2BF"/>
                </a:solidFill>
              </a:rPr>
              <a:t> 								</a:t>
            </a:r>
            <a:endParaRPr lang="fi-FI" sz="2800" dirty="0">
              <a:latin typeface="Wingdings"/>
              <a:ea typeface="Wingdings"/>
              <a:cs typeface="Wingdings"/>
              <a:sym typeface="Wingdings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800" dirty="0" err="1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one</a:t>
            </a:r>
            <a:r>
              <a:rPr lang="fi-FI" sz="28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fi-FI" sz="2800" b="1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person</a:t>
            </a:r>
            <a:r>
              <a:rPr lang="fi-FI" sz="28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yksi ihminen – </a:t>
            </a:r>
            <a:r>
              <a:rPr lang="fi-FI" sz="2800" b="1" dirty="0" err="1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people</a:t>
            </a:r>
            <a:r>
              <a:rPr lang="fi-FI" sz="28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ihmiset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800" dirty="0" err="1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one</a:t>
            </a:r>
            <a:r>
              <a:rPr lang="fi-FI" sz="28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fi-FI" sz="2800" b="1" dirty="0" err="1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people</a:t>
            </a:r>
            <a:r>
              <a:rPr lang="fi-FI" sz="28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yksi kansa – </a:t>
            </a:r>
            <a:r>
              <a:rPr lang="fi-FI" sz="2800" b="1" dirty="0" err="1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peoples</a:t>
            </a:r>
            <a:r>
              <a:rPr lang="fi-FI" sz="28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kansat</a:t>
            </a:r>
          </a:p>
          <a:p>
            <a:pPr>
              <a:spcBef>
                <a:spcPts val="0"/>
              </a:spcBef>
            </a:pPr>
            <a:endParaRPr lang="fi-FI" sz="2800" dirty="0">
              <a:solidFill>
                <a:srgbClr val="000000"/>
              </a:solidFill>
              <a:ea typeface="Wingdings"/>
              <a:cs typeface="Wingdings"/>
              <a:sym typeface="Wingdings"/>
            </a:endParaRPr>
          </a:p>
          <a:p>
            <a:pPr>
              <a:spcBef>
                <a:spcPts val="0"/>
              </a:spcBef>
            </a:pPr>
            <a:r>
              <a:rPr lang="fi-FI" sz="28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a </a:t>
            </a:r>
            <a:r>
              <a:rPr lang="fi-FI" sz="2800" b="1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penny</a:t>
            </a:r>
            <a:r>
              <a:rPr lang="fi-FI" sz="28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pennin kolikko – </a:t>
            </a:r>
            <a:r>
              <a:rPr lang="fi-FI" sz="2800" b="1" dirty="0" err="1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pennies</a:t>
            </a:r>
            <a:r>
              <a:rPr lang="fi-FI" sz="28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pennin kolikot</a:t>
            </a:r>
          </a:p>
          <a:p>
            <a:pPr>
              <a:spcBef>
                <a:spcPts val="0"/>
              </a:spcBef>
            </a:pPr>
            <a:r>
              <a:rPr lang="fi-FI" sz="28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a </a:t>
            </a:r>
            <a:r>
              <a:rPr lang="fi-FI" sz="2800" b="1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penny</a:t>
            </a:r>
            <a:r>
              <a:rPr lang="fi-FI" sz="28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pennin arvoinen – </a:t>
            </a:r>
            <a:r>
              <a:rPr lang="fi-FI" sz="2800" dirty="0" err="1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ten</a:t>
            </a:r>
            <a:r>
              <a:rPr lang="fi-FI" sz="28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fi-FI" sz="2800" b="1" dirty="0" err="1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pence</a:t>
            </a:r>
            <a:r>
              <a:rPr lang="fi-FI" sz="28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kymmenen pennin arvoinen</a:t>
            </a:r>
          </a:p>
          <a:p>
            <a:pPr marL="0" indent="0">
              <a:spcBef>
                <a:spcPts val="0"/>
              </a:spcBef>
              <a:buNone/>
            </a:pPr>
            <a:endParaRPr lang="fi-FI" sz="2800" dirty="0">
              <a:solidFill>
                <a:srgbClr val="2DA2BF"/>
              </a:solidFill>
              <a:ea typeface="Wingdings"/>
              <a:cs typeface="Wingdings"/>
              <a:sym typeface="Wingding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800" dirty="0">
                <a:solidFill>
                  <a:srgbClr val="2DA2BF"/>
                </a:solidFill>
                <a:ea typeface="Wingdings"/>
                <a:cs typeface="Wingdings"/>
                <a:sym typeface="Wingdings"/>
              </a:rPr>
              <a:t>	</a:t>
            </a:r>
            <a:endParaRPr lang="fi-FI" sz="2800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5516" y="476672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2DA2BF"/>
                </a:solidFill>
              </a:rPr>
              <a:t>Yksikölliset substantiivit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87524" y="1291478"/>
            <a:ext cx="8568952" cy="478539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dirty="0">
                <a:solidFill>
                  <a:schemeClr val="accent1"/>
                </a:solidFill>
              </a:rPr>
              <a:t>Käännä ja kiinnitä huomiota eroavaisuuksiin käännöksissä.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>
                <a:solidFill>
                  <a:srgbClr val="2DA2BF"/>
                </a:solidFill>
              </a:rPr>
              <a:t>	</a:t>
            </a:r>
            <a:r>
              <a:rPr lang="fi-FI" dirty="0" err="1"/>
              <a:t>What</a:t>
            </a:r>
            <a:r>
              <a:rPr lang="fi-FI" dirty="0"/>
              <a:t> is the </a:t>
            </a:r>
            <a:r>
              <a:rPr lang="fi-FI" dirty="0" err="1"/>
              <a:t>latest</a:t>
            </a:r>
            <a:r>
              <a:rPr lang="fi-FI" dirty="0"/>
              <a:t> news?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</a:t>
            </a:r>
            <a:r>
              <a:rPr lang="fi-FI" dirty="0">
                <a:solidFill>
                  <a:schemeClr val="accent1"/>
                </a:solidFill>
              </a:rPr>
              <a:t>Mitkä ovat viimeisimmät uutiset?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The </a:t>
            </a:r>
            <a:r>
              <a:rPr lang="fi-FI" dirty="0" err="1"/>
              <a:t>advice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gave</a:t>
            </a:r>
            <a:r>
              <a:rPr lang="fi-FI" dirty="0"/>
              <a:t> me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good</a:t>
            </a:r>
            <a:r>
              <a:rPr lang="fi-FI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</a:t>
            </a:r>
            <a:r>
              <a:rPr lang="fi-FI" dirty="0">
                <a:solidFill>
                  <a:srgbClr val="2DA2BF"/>
                </a:solidFill>
              </a:rPr>
              <a:t>Neuvot, jotka annoit minulle, olivat oikein hyviä.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put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furniture</a:t>
            </a:r>
            <a:r>
              <a:rPr lang="fi-FI" dirty="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</a:t>
            </a:r>
            <a:r>
              <a:rPr lang="fi-FI" dirty="0">
                <a:solidFill>
                  <a:schemeClr val="accent1"/>
                </a:solidFill>
              </a:rPr>
              <a:t>Minne aiot panna kaikki nämä huonekalut?</a:t>
            </a:r>
          </a:p>
        </p:txBody>
      </p:sp>
      <p:sp>
        <p:nvSpPr>
          <p:cNvPr id="3" name="Ellipsi 2"/>
          <p:cNvSpPr/>
          <p:nvPr/>
        </p:nvSpPr>
        <p:spPr>
          <a:xfrm>
            <a:off x="2195736" y="1865972"/>
            <a:ext cx="360040" cy="432048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2123728" y="2355025"/>
            <a:ext cx="1008112" cy="504056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1947423" y="2907015"/>
            <a:ext cx="1008112" cy="504056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4788024" y="2892658"/>
            <a:ext cx="1008112" cy="504056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5508104" y="3477106"/>
            <a:ext cx="1071736" cy="495672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1331640" y="3432148"/>
            <a:ext cx="1296144" cy="504056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4572000" y="3979700"/>
            <a:ext cx="720080" cy="648072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4788024" y="4497600"/>
            <a:ext cx="1080120" cy="648072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/>
          <p:cNvSpPr/>
          <p:nvPr/>
        </p:nvSpPr>
        <p:spPr>
          <a:xfrm>
            <a:off x="5174666" y="3907692"/>
            <a:ext cx="1440160" cy="720080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/>
          <p:cNvSpPr/>
          <p:nvPr/>
        </p:nvSpPr>
        <p:spPr>
          <a:xfrm>
            <a:off x="5714726" y="4490678"/>
            <a:ext cx="1944216" cy="648072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8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2DA2BF"/>
                </a:solidFill>
              </a:rPr>
              <a:t>Yksikölliset substantiivit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8568952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’</a:t>
            </a:r>
            <a:r>
              <a:rPr lang="fi-FI" b="1" dirty="0">
                <a:solidFill>
                  <a:srgbClr val="2DA2BF"/>
                </a:solidFill>
              </a:rPr>
              <a:t>News</a:t>
            </a:r>
            <a:r>
              <a:rPr lang="fi-FI" dirty="0">
                <a:solidFill>
                  <a:srgbClr val="2DA2BF"/>
                </a:solidFill>
              </a:rPr>
              <a:t>’</a:t>
            </a:r>
            <a:r>
              <a:rPr lang="fi-FI" dirty="0"/>
              <a:t>, </a:t>
            </a:r>
            <a:r>
              <a:rPr lang="fi-FI" dirty="0">
                <a:solidFill>
                  <a:srgbClr val="2DA2BF"/>
                </a:solidFill>
              </a:rPr>
              <a:t>’</a:t>
            </a:r>
            <a:r>
              <a:rPr lang="fi-FI" b="1" dirty="0" err="1">
                <a:solidFill>
                  <a:srgbClr val="2DA2BF"/>
                </a:solidFill>
              </a:rPr>
              <a:t>advice</a:t>
            </a:r>
            <a:r>
              <a:rPr lang="fi-FI" dirty="0">
                <a:solidFill>
                  <a:srgbClr val="2DA2BF"/>
                </a:solidFill>
              </a:rPr>
              <a:t>’</a:t>
            </a:r>
            <a:r>
              <a:rPr lang="fi-FI" dirty="0"/>
              <a:t>, </a:t>
            </a:r>
            <a:r>
              <a:rPr lang="fi-FI" dirty="0">
                <a:solidFill>
                  <a:srgbClr val="2DA2BF"/>
                </a:solidFill>
              </a:rPr>
              <a:t>’</a:t>
            </a:r>
            <a:r>
              <a:rPr lang="fi-FI" b="1" dirty="0" err="1">
                <a:solidFill>
                  <a:srgbClr val="2DA2BF"/>
                </a:solidFill>
              </a:rPr>
              <a:t>furniture</a:t>
            </a:r>
            <a:r>
              <a:rPr lang="fi-FI" dirty="0">
                <a:solidFill>
                  <a:srgbClr val="2DA2BF"/>
                </a:solidFill>
              </a:rPr>
              <a:t>’</a:t>
            </a:r>
            <a:r>
              <a:rPr lang="fi-FI" dirty="0"/>
              <a:t> kuuluvat joukkoon sanoja, jotka suomessa ovat laskettavia ja niillä on siis myös monikko, mutta jotka englannissa ovat aina yksiköllisiä.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	Tällaisia sanoja ovat myös mm.</a:t>
            </a:r>
          </a:p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	</a:t>
            </a:r>
            <a:r>
              <a:rPr lang="fi-FI" dirty="0" err="1">
                <a:solidFill>
                  <a:schemeClr val="accent1"/>
                </a:solidFill>
              </a:rPr>
              <a:t>luggage</a:t>
            </a:r>
            <a:r>
              <a:rPr lang="fi-FI" dirty="0">
                <a:solidFill>
                  <a:schemeClr val="accent1"/>
                </a:solidFill>
              </a:rPr>
              <a:t>, </a:t>
            </a:r>
            <a:r>
              <a:rPr lang="fi-FI" dirty="0" err="1">
                <a:solidFill>
                  <a:schemeClr val="accent1"/>
                </a:solidFill>
              </a:rPr>
              <a:t>baggage</a:t>
            </a:r>
            <a:r>
              <a:rPr lang="fi-FI" dirty="0">
                <a:solidFill>
                  <a:schemeClr val="accent1"/>
                </a:solidFill>
              </a:rPr>
              <a:t>, </a:t>
            </a:r>
            <a:r>
              <a:rPr lang="fi-FI" dirty="0" err="1">
                <a:solidFill>
                  <a:schemeClr val="accent1"/>
                </a:solidFill>
              </a:rPr>
              <a:t>equipment</a:t>
            </a:r>
            <a:r>
              <a:rPr lang="fi-FI" dirty="0">
                <a:solidFill>
                  <a:schemeClr val="accent1"/>
                </a:solidFill>
              </a:rPr>
              <a:t>, </a:t>
            </a:r>
            <a:r>
              <a:rPr lang="fi-FI" dirty="0" err="1">
                <a:solidFill>
                  <a:schemeClr val="accent1"/>
                </a:solidFill>
              </a:rPr>
              <a:t>hair</a:t>
            </a:r>
            <a:r>
              <a:rPr lang="fi-FI" dirty="0">
                <a:solidFill>
                  <a:schemeClr val="accent1"/>
                </a:solidFill>
              </a:rPr>
              <a:t>, </a:t>
            </a:r>
            <a:r>
              <a:rPr lang="fi-FI" dirty="0" err="1">
                <a:solidFill>
                  <a:schemeClr val="accent1"/>
                </a:solidFill>
              </a:rPr>
              <a:t>homework</a:t>
            </a:r>
            <a:r>
              <a:rPr lang="fi-FI" dirty="0">
                <a:solidFill>
                  <a:schemeClr val="accent1"/>
                </a:solidFill>
              </a:rPr>
              <a:t>, 	</a:t>
            </a:r>
            <a:r>
              <a:rPr lang="fi-FI" dirty="0" err="1">
                <a:solidFill>
                  <a:schemeClr val="accent1"/>
                </a:solidFill>
              </a:rPr>
              <a:t>information</a:t>
            </a:r>
            <a:r>
              <a:rPr lang="fi-FI" dirty="0">
                <a:solidFill>
                  <a:schemeClr val="accent1"/>
                </a:solidFill>
              </a:rPr>
              <a:t>, </a:t>
            </a:r>
            <a:r>
              <a:rPr lang="fi-FI" dirty="0" err="1">
                <a:solidFill>
                  <a:schemeClr val="accent1"/>
                </a:solidFill>
              </a:rPr>
              <a:t>jewellery/jewelry</a:t>
            </a:r>
            <a:r>
              <a:rPr lang="fi-FI" dirty="0">
                <a:solidFill>
                  <a:schemeClr val="accent1"/>
                </a:solidFill>
              </a:rPr>
              <a:t>, </a:t>
            </a:r>
            <a:r>
              <a:rPr lang="fi-FI" dirty="0" err="1">
                <a:solidFill>
                  <a:schemeClr val="accent1"/>
                </a:solidFill>
              </a:rPr>
              <a:t>knowledge</a:t>
            </a:r>
            <a:r>
              <a:rPr lang="fi-FI" dirty="0">
                <a:solidFill>
                  <a:schemeClr val="accent1"/>
                </a:solidFill>
              </a:rPr>
              <a:t>, money.							</a:t>
            </a:r>
            <a:r>
              <a:rPr lang="fi-FI" sz="2400" dirty="0">
                <a:solidFill>
                  <a:schemeClr val="accent1"/>
                </a:solidFill>
              </a:rPr>
              <a:t>ks. s.132</a:t>
            </a:r>
          </a:p>
        </p:txBody>
      </p:sp>
    </p:spTree>
    <p:extLst>
      <p:ext uri="{BB962C8B-B14F-4D97-AF65-F5344CB8AC3E}">
        <p14:creationId xmlns:p14="http://schemas.microsoft.com/office/powerpoint/2010/main" val="2016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2DA2BF"/>
                </a:solidFill>
              </a:rPr>
              <a:t>Yksikölliset substantiivit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fi-FI" dirty="0">
                <a:solidFill>
                  <a:srgbClr val="000000"/>
                </a:solidFill>
              </a:rPr>
              <a:t>Huomaa, että näihin sanoihin liittyvät verbit ja pronominit ovat myös aina yksikössä!</a:t>
            </a:r>
          </a:p>
          <a:p>
            <a:pPr marL="0" indent="0">
              <a:lnSpc>
                <a:spcPct val="110000"/>
              </a:lnSpc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b="1" dirty="0">
                <a:solidFill>
                  <a:schemeClr val="accent1"/>
                </a:solidFill>
              </a:rPr>
              <a:t>Ovatko nämä </a:t>
            </a:r>
            <a:r>
              <a:rPr lang="fi-FI" dirty="0">
                <a:solidFill>
                  <a:schemeClr val="accent1"/>
                </a:solidFill>
              </a:rPr>
              <a:t>kaikki matkatavarasi? =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b="1" dirty="0">
                <a:solidFill>
                  <a:srgbClr val="000000"/>
                </a:solidFill>
              </a:rPr>
              <a:t>Is </a:t>
            </a:r>
            <a:r>
              <a:rPr lang="fi-FI" b="1" dirty="0" err="1">
                <a:solidFill>
                  <a:srgbClr val="000000"/>
                </a:solidFill>
              </a:rPr>
              <a:t>this</a:t>
            </a:r>
            <a:r>
              <a:rPr lang="fi-FI" b="1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all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your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luggage</a:t>
            </a:r>
            <a:r>
              <a:rPr lang="fi-FI" dirty="0">
                <a:solidFill>
                  <a:srgbClr val="000000"/>
                </a:solidFill>
              </a:rPr>
              <a:t>?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68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4000" dirty="0" err="1"/>
              <a:t>Activate</a:t>
            </a:r>
            <a:r>
              <a:rPr lang="fi-FI" sz="4000" dirty="0"/>
              <a:t> </a:t>
            </a:r>
            <a:br>
              <a:rPr lang="fi-FI" sz="2400" dirty="0"/>
            </a:b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268760"/>
            <a:ext cx="8651304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/>
              <a:t>Käännä.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1. Tämänpäiväiset kotitehtävämme olivat tosi helppoja.</a:t>
            </a:r>
          </a:p>
          <a:p>
            <a:pPr marL="571500" lvl="1" indent="0">
              <a:buNone/>
            </a:pPr>
            <a:r>
              <a:rPr lang="fi-FI" sz="2400" dirty="0">
                <a:solidFill>
                  <a:schemeClr val="accent1"/>
                </a:solidFill>
              </a:rPr>
              <a:t>	</a:t>
            </a:r>
            <a:r>
              <a:rPr lang="fi-FI" sz="2400" dirty="0" err="1">
                <a:solidFill>
                  <a:schemeClr val="accent1"/>
                </a:solidFill>
              </a:rPr>
              <a:t>Today’s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homework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was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really</a:t>
            </a:r>
            <a:r>
              <a:rPr lang="fi-FI" sz="2400" dirty="0">
                <a:solidFill>
                  <a:schemeClr val="accent1"/>
                </a:solidFill>
              </a:rPr>
              <a:t>/</a:t>
            </a:r>
            <a:r>
              <a:rPr lang="fi-FI" sz="2400" dirty="0" err="1">
                <a:solidFill>
                  <a:schemeClr val="accent1"/>
                </a:solidFill>
              </a:rPr>
              <a:t>dead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easy</a:t>
            </a:r>
            <a:r>
              <a:rPr lang="fi-FI" sz="24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2. Annien hiukset ovat punaiset ja kiharat.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err="1"/>
              <a:t>Annie’s</a:t>
            </a:r>
            <a:r>
              <a:rPr lang="fi-FI" sz="2400" dirty="0"/>
              <a:t> </a:t>
            </a:r>
            <a:r>
              <a:rPr lang="fi-FI" sz="2400" dirty="0" err="1"/>
              <a:t>hair</a:t>
            </a:r>
            <a:r>
              <a:rPr lang="fi-FI" sz="2400" dirty="0"/>
              <a:t> is </a:t>
            </a:r>
            <a:r>
              <a:rPr lang="fi-FI" sz="2400" dirty="0" err="1"/>
              <a:t>red</a:t>
            </a:r>
            <a:r>
              <a:rPr lang="fi-FI" sz="2400" dirty="0"/>
              <a:t> and </a:t>
            </a:r>
            <a:r>
              <a:rPr lang="fi-FI" sz="2400" dirty="0" err="1"/>
              <a:t>curly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3. Nämä tiedot saavat minut hymyilemään.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err="1"/>
              <a:t>This</a:t>
            </a:r>
            <a:r>
              <a:rPr lang="fi-FI" sz="2400" dirty="0"/>
              <a:t> </a:t>
            </a:r>
            <a:r>
              <a:rPr lang="fi-FI" sz="2400" dirty="0" err="1"/>
              <a:t>information</a:t>
            </a:r>
            <a:r>
              <a:rPr lang="fi-FI" sz="2400" dirty="0"/>
              <a:t> </a:t>
            </a:r>
            <a:r>
              <a:rPr lang="fi-FI" sz="2400" dirty="0" err="1"/>
              <a:t>makes</a:t>
            </a:r>
            <a:r>
              <a:rPr lang="fi-FI" sz="2400" dirty="0"/>
              <a:t> me </a:t>
            </a:r>
            <a:r>
              <a:rPr lang="fi-FI" sz="2400" dirty="0" err="1"/>
              <a:t>smile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4. Ovatko kaikki nämä varusteet todella tarpeen matkalle?</a:t>
            </a:r>
          </a:p>
          <a:p>
            <a:pPr marL="0" indent="0">
              <a:buNone/>
            </a:pPr>
            <a:r>
              <a:rPr lang="fi-FI" sz="2400" dirty="0"/>
              <a:t>	Is </a:t>
            </a:r>
            <a:r>
              <a:rPr lang="fi-FI" sz="2400" dirty="0" err="1"/>
              <a:t>all</a:t>
            </a:r>
            <a:r>
              <a:rPr lang="fi-FI" sz="2400" dirty="0"/>
              <a:t> </a:t>
            </a:r>
            <a:r>
              <a:rPr lang="fi-FI" sz="2400" dirty="0" err="1"/>
              <a:t>this</a:t>
            </a:r>
            <a:r>
              <a:rPr lang="fi-FI" sz="2400" dirty="0"/>
              <a:t> </a:t>
            </a:r>
            <a:r>
              <a:rPr lang="fi-FI" sz="2400" dirty="0" err="1"/>
              <a:t>equipment</a:t>
            </a:r>
            <a:r>
              <a:rPr lang="fi-FI" sz="2400" dirty="0"/>
              <a:t> </a:t>
            </a:r>
            <a:r>
              <a:rPr lang="fi-FI" sz="2400" dirty="0" err="1"/>
              <a:t>really</a:t>
            </a:r>
            <a:r>
              <a:rPr lang="fi-FI" sz="2400" dirty="0"/>
              <a:t> </a:t>
            </a:r>
            <a:r>
              <a:rPr lang="fi-FI" sz="2400" dirty="0" err="1"/>
              <a:t>necessary</a:t>
            </a:r>
            <a:r>
              <a:rPr lang="fi-FI" sz="2400" dirty="0"/>
              <a:t> for the </a:t>
            </a:r>
            <a:r>
              <a:rPr lang="fi-FI" sz="2400" dirty="0" err="1"/>
              <a:t>trip</a:t>
            </a:r>
            <a:r>
              <a:rPr lang="fi-FI" sz="2400" dirty="0"/>
              <a:t>?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2DA2BF"/>
                </a:solidFill>
              </a:rPr>
              <a:t>Yksikölliset substantiivit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124744"/>
            <a:ext cx="8640960" cy="5112568"/>
          </a:xfrm>
        </p:spPr>
        <p:txBody>
          <a:bodyPr>
            <a:noAutofit/>
          </a:bodyPr>
          <a:lstStyle/>
          <a:p>
            <a:r>
              <a:rPr lang="fi-FI" dirty="0"/>
              <a:t>Jos sinun tarvitsee yksilöidä tai laskea näitä yksiköllisiä substantiiveja, liitetään niiden eteen ilmaisuja: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    a </a:t>
            </a:r>
            <a:r>
              <a:rPr lang="fi-FI" dirty="0" err="1">
                <a:solidFill>
                  <a:schemeClr val="accent1"/>
                </a:solidFill>
              </a:rPr>
              <a:t>piece</a:t>
            </a:r>
            <a:r>
              <a:rPr lang="fi-FI" dirty="0">
                <a:solidFill>
                  <a:schemeClr val="accent1"/>
                </a:solidFill>
              </a:rPr>
              <a:t> of, an </a:t>
            </a:r>
            <a:r>
              <a:rPr lang="fi-FI" dirty="0" err="1">
                <a:solidFill>
                  <a:schemeClr val="accent1"/>
                </a:solidFill>
              </a:rPr>
              <a:t>item</a:t>
            </a:r>
            <a:r>
              <a:rPr lang="fi-FI" dirty="0">
                <a:solidFill>
                  <a:schemeClr val="accent1"/>
                </a:solidFill>
              </a:rPr>
              <a:t> of, a </a:t>
            </a:r>
            <a:r>
              <a:rPr lang="fi-FI" dirty="0" err="1">
                <a:solidFill>
                  <a:schemeClr val="accent1"/>
                </a:solidFill>
              </a:rPr>
              <a:t>bit</a:t>
            </a:r>
            <a:r>
              <a:rPr lang="fi-FI" dirty="0">
                <a:solidFill>
                  <a:schemeClr val="accent1"/>
                </a:solidFill>
              </a:rPr>
              <a:t> of, a </a:t>
            </a:r>
            <a:r>
              <a:rPr lang="fi-FI" dirty="0" err="1">
                <a:solidFill>
                  <a:schemeClr val="accent1"/>
                </a:solidFill>
              </a:rPr>
              <a:t>slice</a:t>
            </a:r>
            <a:r>
              <a:rPr lang="fi-FI" dirty="0">
                <a:solidFill>
                  <a:schemeClr val="accent1"/>
                </a:solidFill>
              </a:rPr>
              <a:t> of, a </a:t>
            </a:r>
            <a:r>
              <a:rPr lang="fi-FI" dirty="0" err="1">
                <a:solidFill>
                  <a:schemeClr val="accent1"/>
                </a:solidFill>
              </a:rPr>
              <a:t>word</a:t>
            </a:r>
            <a:r>
              <a:rPr lang="fi-FI" dirty="0">
                <a:solidFill>
                  <a:schemeClr val="accent1"/>
                </a:solidFill>
              </a:rPr>
              <a:t> of, etc.</a:t>
            </a:r>
            <a:br>
              <a:rPr lang="fi-FI" dirty="0">
                <a:solidFill>
                  <a:schemeClr val="accent1"/>
                </a:solidFill>
              </a:rPr>
            </a:br>
            <a:endParaRPr lang="fi-FI" dirty="0">
              <a:solidFill>
                <a:schemeClr val="accent1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Esim.	</a:t>
            </a:r>
            <a:r>
              <a:rPr lang="fi-FI" sz="2400" dirty="0">
                <a:solidFill>
                  <a:schemeClr val="accent1"/>
                </a:solidFill>
              </a:rPr>
              <a:t>Kuulin yhden kiinnostavan uutisen. 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I </a:t>
            </a:r>
            <a:r>
              <a:rPr lang="fi-FI" sz="2400" dirty="0" err="1">
                <a:solidFill>
                  <a:srgbClr val="000000"/>
                </a:solidFill>
              </a:rPr>
              <a:t>heard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one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piece</a:t>
            </a:r>
            <a:r>
              <a:rPr lang="fi-FI" sz="2400" dirty="0">
                <a:solidFill>
                  <a:srgbClr val="000000"/>
                </a:solidFill>
              </a:rPr>
              <a:t> of </a:t>
            </a:r>
            <a:r>
              <a:rPr lang="fi-FI" sz="2400" dirty="0" err="1">
                <a:solidFill>
                  <a:srgbClr val="000000"/>
                </a:solidFill>
              </a:rPr>
              <a:t>interesting</a:t>
            </a:r>
            <a:r>
              <a:rPr lang="fi-FI" sz="2400" dirty="0">
                <a:solidFill>
                  <a:srgbClr val="000000"/>
                </a:solidFill>
              </a:rPr>
              <a:t> news. /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I </a:t>
            </a:r>
            <a:r>
              <a:rPr lang="fi-FI" sz="2400" dirty="0" err="1">
                <a:solidFill>
                  <a:srgbClr val="000000"/>
                </a:solidFill>
              </a:rPr>
              <a:t>heard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one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interesting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piece</a:t>
            </a:r>
            <a:r>
              <a:rPr lang="fi-FI" sz="2400" dirty="0">
                <a:solidFill>
                  <a:srgbClr val="000000"/>
                </a:solidFill>
              </a:rPr>
              <a:t> of news.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>
                <a:solidFill>
                  <a:schemeClr val="accent1"/>
                </a:solidFill>
              </a:rPr>
              <a:t>Sain muutaman hyvän neuvon ystävältäni. =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I </a:t>
            </a:r>
            <a:r>
              <a:rPr lang="fi-FI" dirty="0" err="1">
                <a:solidFill>
                  <a:srgbClr val="000000"/>
                </a:solidFill>
              </a:rPr>
              <a:t>got</a:t>
            </a:r>
            <a:r>
              <a:rPr lang="fi-FI" dirty="0">
                <a:solidFill>
                  <a:srgbClr val="000000"/>
                </a:solidFill>
              </a:rPr>
              <a:t> a </a:t>
            </a:r>
            <a:r>
              <a:rPr lang="fi-FI" dirty="0" err="1">
                <a:solidFill>
                  <a:srgbClr val="000000"/>
                </a:solidFill>
              </a:rPr>
              <a:t>few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words</a:t>
            </a:r>
            <a:r>
              <a:rPr lang="fi-FI" dirty="0">
                <a:solidFill>
                  <a:srgbClr val="000000"/>
                </a:solidFill>
              </a:rPr>
              <a:t> of </a:t>
            </a:r>
            <a:r>
              <a:rPr lang="fi-FI" dirty="0" err="1">
                <a:solidFill>
                  <a:srgbClr val="000000"/>
                </a:solidFill>
              </a:rPr>
              <a:t>good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advice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from</a:t>
            </a:r>
            <a:r>
              <a:rPr lang="fi-FI" dirty="0">
                <a:solidFill>
                  <a:srgbClr val="000000"/>
                </a:solidFill>
              </a:rPr>
              <a:t> my </a:t>
            </a:r>
            <a:r>
              <a:rPr lang="fi-FI" dirty="0" err="1">
                <a:solidFill>
                  <a:srgbClr val="000000"/>
                </a:solidFill>
              </a:rPr>
              <a:t>friend</a:t>
            </a:r>
            <a:r>
              <a:rPr lang="fi-FI" dirty="0">
                <a:solidFill>
                  <a:srgbClr val="000000"/>
                </a:solidFill>
              </a:rPr>
              <a:t>. /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I </a:t>
            </a:r>
            <a:r>
              <a:rPr lang="fi-FI" dirty="0" err="1">
                <a:solidFill>
                  <a:srgbClr val="000000"/>
                </a:solidFill>
              </a:rPr>
              <a:t>got</a:t>
            </a:r>
            <a:r>
              <a:rPr lang="fi-FI" dirty="0">
                <a:solidFill>
                  <a:srgbClr val="000000"/>
                </a:solidFill>
              </a:rPr>
              <a:t> a </a:t>
            </a:r>
            <a:r>
              <a:rPr lang="fi-FI" dirty="0" err="1">
                <a:solidFill>
                  <a:srgbClr val="000000"/>
                </a:solidFill>
              </a:rPr>
              <a:t>few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good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words</a:t>
            </a:r>
            <a:r>
              <a:rPr lang="fi-FI" dirty="0">
                <a:solidFill>
                  <a:srgbClr val="000000"/>
                </a:solidFill>
              </a:rPr>
              <a:t> of </a:t>
            </a:r>
            <a:r>
              <a:rPr lang="fi-FI" dirty="0" err="1">
                <a:solidFill>
                  <a:srgbClr val="000000"/>
                </a:solidFill>
              </a:rPr>
              <a:t>advice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from</a:t>
            </a:r>
            <a:r>
              <a:rPr lang="fi-FI" dirty="0">
                <a:solidFill>
                  <a:srgbClr val="000000"/>
                </a:solidFill>
              </a:rPr>
              <a:t> my </a:t>
            </a:r>
            <a:r>
              <a:rPr lang="fi-FI" dirty="0" err="1">
                <a:solidFill>
                  <a:srgbClr val="000000"/>
                </a:solidFill>
              </a:rPr>
              <a:t>friend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075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2DA2BF"/>
                </a:solidFill>
              </a:rPr>
              <a:t>Englannissa yksikkö, suomessa yksikkö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864096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Monet tieteiden, urheilulajien, oppiaineiden ja sairauksien nimet saavat englannissa ’</a:t>
            </a:r>
            <a:r>
              <a:rPr lang="fi-FI" b="1" dirty="0"/>
              <a:t>–</a:t>
            </a:r>
            <a:r>
              <a:rPr lang="fi-FI" b="1" dirty="0" err="1"/>
              <a:t>s</a:t>
            </a:r>
            <a:r>
              <a:rPr lang="fi-FI" dirty="0" err="1"/>
              <a:t>’-päätteen</a:t>
            </a:r>
            <a:r>
              <a:rPr lang="fi-FI" dirty="0"/>
              <a:t>, mutta ovat silti yksiköllisiä.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    Valitse oikea muoto.</a:t>
            </a:r>
            <a:endParaRPr lang="fi-FI" dirty="0">
              <a:solidFill>
                <a:srgbClr val="000000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Statistics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is/are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interesting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chemeClr val="accent1"/>
                </a:solidFill>
              </a:rPr>
              <a:t>Statistics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b="1" dirty="0">
                <a:solidFill>
                  <a:schemeClr val="accent1"/>
                </a:solidFill>
              </a:rPr>
              <a:t>is</a:t>
            </a:r>
            <a:r>
              <a:rPr lang="is-IS" sz="2400" dirty="0">
                <a:solidFill>
                  <a:schemeClr val="accent1"/>
                </a:solidFill>
              </a:rPr>
              <a:t>…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Darts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has/have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become</a:t>
            </a:r>
            <a:r>
              <a:rPr lang="fi-FI" sz="2400" dirty="0">
                <a:solidFill>
                  <a:srgbClr val="000000"/>
                </a:solidFill>
              </a:rPr>
              <a:t> a </a:t>
            </a:r>
            <a:r>
              <a:rPr lang="fi-FI" sz="2400" dirty="0" err="1">
                <a:solidFill>
                  <a:srgbClr val="000000"/>
                </a:solidFill>
              </a:rPr>
              <a:t>big-money</a:t>
            </a:r>
            <a:r>
              <a:rPr lang="fi-FI" sz="2400" dirty="0">
                <a:solidFill>
                  <a:srgbClr val="000000"/>
                </a:solidFill>
              </a:rPr>
              <a:t> sport.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2DA2BF"/>
                </a:solidFill>
              </a:rPr>
              <a:t>Darts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has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 err="1">
                <a:solidFill>
                  <a:srgbClr val="2DA2BF"/>
                </a:solidFill>
              </a:rPr>
              <a:t>become</a:t>
            </a:r>
            <a:r>
              <a:rPr lang="is-IS" sz="2400" dirty="0">
                <a:solidFill>
                  <a:srgbClr val="2DA2BF"/>
                </a:solidFill>
              </a:rPr>
              <a:t>…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Athletics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gives/give</a:t>
            </a:r>
            <a:r>
              <a:rPr lang="fi-FI" sz="2400" dirty="0">
                <a:solidFill>
                  <a:srgbClr val="000000"/>
                </a:solidFill>
              </a:rPr>
              <a:t> me an </a:t>
            </a:r>
            <a:r>
              <a:rPr lang="fi-FI" sz="2400" dirty="0" err="1">
                <a:solidFill>
                  <a:srgbClr val="000000"/>
                </a:solidFill>
              </a:rPr>
              <a:t>opportunity</a:t>
            </a:r>
            <a:r>
              <a:rPr lang="fi-FI" sz="2400" dirty="0">
                <a:solidFill>
                  <a:srgbClr val="000000"/>
                </a:solidFill>
              </a:rPr>
              <a:t> to </a:t>
            </a:r>
            <a:r>
              <a:rPr lang="fi-FI" sz="2400" dirty="0" err="1">
                <a:solidFill>
                  <a:srgbClr val="000000"/>
                </a:solidFill>
              </a:rPr>
              <a:t>shine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2DA2BF"/>
                </a:solidFill>
              </a:rPr>
              <a:t>Athletics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gives</a:t>
            </a:r>
            <a:r>
              <a:rPr lang="is-IS" sz="2400" dirty="0">
                <a:solidFill>
                  <a:srgbClr val="2DA2BF"/>
                </a:solidFill>
              </a:rPr>
              <a:t>…</a:t>
            </a:r>
            <a:endParaRPr lang="fi-FI" sz="2400" dirty="0">
              <a:solidFill>
                <a:srgbClr val="2DA2BF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010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2DA2BF"/>
                </a:solidFill>
              </a:rPr>
              <a:t>Englannissa monikko, suomessa yksikkö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8064896" cy="3960440"/>
          </a:xfrm>
        </p:spPr>
        <p:txBody>
          <a:bodyPr>
            <a:noAutofit/>
          </a:bodyPr>
          <a:lstStyle/>
          <a:p>
            <a:r>
              <a:rPr lang="fi-FI" dirty="0"/>
              <a:t>Kiinnitä erityistä huomiota sanoihin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err="1">
                <a:solidFill>
                  <a:srgbClr val="2DA2BF"/>
                </a:solidFill>
              </a:rPr>
              <a:t>police</a:t>
            </a:r>
            <a:r>
              <a:rPr lang="fi-FI" dirty="0">
                <a:solidFill>
                  <a:srgbClr val="2DA2BF"/>
                </a:solidFill>
              </a:rPr>
              <a:t> (=poliisijoukot)</a:t>
            </a:r>
          </a:p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	</a:t>
            </a:r>
            <a:r>
              <a:rPr lang="fi-FI" dirty="0" err="1">
                <a:solidFill>
                  <a:srgbClr val="2DA2BF"/>
                </a:solidFill>
              </a:rPr>
              <a:t>people</a:t>
            </a:r>
            <a:r>
              <a:rPr lang="fi-FI" dirty="0">
                <a:solidFill>
                  <a:srgbClr val="2DA2BF"/>
                </a:solidFill>
              </a:rPr>
              <a:t>  (=ihmiset)</a:t>
            </a:r>
          </a:p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	</a:t>
            </a:r>
            <a:r>
              <a:rPr lang="fi-FI" dirty="0" err="1">
                <a:solidFill>
                  <a:srgbClr val="2DA2BF"/>
                </a:solidFill>
              </a:rPr>
              <a:t>cattle</a:t>
            </a:r>
            <a:r>
              <a:rPr lang="fi-FI" dirty="0">
                <a:solidFill>
                  <a:srgbClr val="2DA2BF"/>
                </a:solidFill>
              </a:rPr>
              <a:t> (=karja)</a:t>
            </a:r>
          </a:p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	</a:t>
            </a:r>
            <a:r>
              <a:rPr lang="fi-FI" dirty="0" err="1">
                <a:solidFill>
                  <a:srgbClr val="2DA2BF"/>
                </a:solidFill>
              </a:rPr>
              <a:t>poultry</a:t>
            </a:r>
            <a:r>
              <a:rPr lang="fi-FI" dirty="0">
                <a:solidFill>
                  <a:srgbClr val="2DA2BF"/>
                </a:solidFill>
              </a:rPr>
              <a:t> (=siipikarja)</a:t>
            </a:r>
          </a:p>
          <a:p>
            <a:r>
              <a:rPr lang="fi-FI" dirty="0">
                <a:solidFill>
                  <a:srgbClr val="000000"/>
                </a:solidFill>
              </a:rPr>
              <a:t>Nämä sanat ovat monikollisia, joten niihin liittyvät verbit ja pronominit ovat monikossa.</a:t>
            </a:r>
          </a:p>
        </p:txBody>
      </p:sp>
    </p:spTree>
    <p:extLst>
      <p:ext uri="{BB962C8B-B14F-4D97-AF65-F5344CB8AC3E}">
        <p14:creationId xmlns:p14="http://schemas.microsoft.com/office/powerpoint/2010/main" val="10813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fi-FI" sz="4000" dirty="0"/>
              <a:t>Substantiivit: yksikölliset ja monikolliset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8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Monikolliset substantiivit </a:t>
            </a:r>
            <a:r>
              <a:rPr lang="fi-FI" sz="2200" dirty="0">
                <a:solidFill>
                  <a:srgbClr val="000000"/>
                </a:solidFill>
              </a:rPr>
              <a:t>(”</a:t>
            </a:r>
            <a:r>
              <a:rPr lang="fi-FI" sz="2200" dirty="0" err="1">
                <a:solidFill>
                  <a:srgbClr val="000000"/>
                </a:solidFill>
              </a:rPr>
              <a:t>Countables</a:t>
            </a:r>
            <a:r>
              <a:rPr lang="fi-FI" sz="2200" dirty="0">
                <a:solidFill>
                  <a:srgbClr val="000000"/>
                </a:solidFill>
              </a:rPr>
              <a:t>”, ”C-sanat”)</a:t>
            </a:r>
          </a:p>
          <a:p>
            <a:pPr marL="0" indent="0">
              <a:buNone/>
            </a:pPr>
            <a:r>
              <a:rPr lang="fi-FI" sz="2800" dirty="0"/>
              <a:t>Esim. 	</a:t>
            </a:r>
            <a:r>
              <a:rPr lang="fi-FI" sz="2800" dirty="0" err="1"/>
              <a:t>one</a:t>
            </a:r>
            <a:r>
              <a:rPr lang="fi-FI" sz="2800" dirty="0"/>
              <a:t>/a </a:t>
            </a:r>
            <a:r>
              <a:rPr lang="fi-FI" sz="2800" dirty="0" err="1"/>
              <a:t>dog</a:t>
            </a:r>
            <a:r>
              <a:rPr lang="fi-FI" sz="2800" dirty="0"/>
              <a:t> – </a:t>
            </a:r>
            <a:r>
              <a:rPr lang="fi-FI" sz="2800" dirty="0" err="1"/>
              <a:t>dogs</a:t>
            </a:r>
            <a:endParaRPr lang="fi-FI" sz="2800" dirty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err="1"/>
              <a:t>one</a:t>
            </a:r>
            <a:r>
              <a:rPr lang="fi-FI" sz="2800" dirty="0"/>
              <a:t>/a </a:t>
            </a:r>
            <a:r>
              <a:rPr lang="fi-FI" sz="2800" dirty="0" err="1"/>
              <a:t>woman</a:t>
            </a:r>
            <a:r>
              <a:rPr lang="fi-FI" sz="2800" dirty="0"/>
              <a:t> – </a:t>
            </a:r>
            <a:r>
              <a:rPr lang="fi-FI" sz="2800" dirty="0" err="1"/>
              <a:t>women</a:t>
            </a:r>
            <a:endParaRPr lang="fi-FI" sz="2800" dirty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err="1"/>
              <a:t>one/an</a:t>
            </a:r>
            <a:r>
              <a:rPr lang="fi-FI" sz="2800" dirty="0"/>
              <a:t> </a:t>
            </a:r>
            <a:r>
              <a:rPr lang="fi-FI" sz="2800" dirty="0" err="1"/>
              <a:t>hour</a:t>
            </a:r>
            <a:r>
              <a:rPr lang="fi-FI" sz="2800" dirty="0"/>
              <a:t> – </a:t>
            </a:r>
            <a:r>
              <a:rPr lang="fi-FI" sz="2800" dirty="0" err="1"/>
              <a:t>hours</a:t>
            </a:r>
            <a:endParaRPr lang="fi-FI" sz="2800" dirty="0"/>
          </a:p>
          <a:p>
            <a:pPr marL="0" indent="0">
              <a:spcBef>
                <a:spcPts val="1872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Yksikölliset substantiivit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sz="2200" dirty="0">
                <a:solidFill>
                  <a:srgbClr val="000000"/>
                </a:solidFill>
              </a:rPr>
              <a:t>(”</a:t>
            </a:r>
            <a:r>
              <a:rPr lang="fi-FI" sz="2200" dirty="0" err="1">
                <a:solidFill>
                  <a:srgbClr val="000000"/>
                </a:solidFill>
              </a:rPr>
              <a:t>Uncountables</a:t>
            </a:r>
            <a:r>
              <a:rPr lang="fi-FI" sz="2200" dirty="0">
                <a:solidFill>
                  <a:srgbClr val="000000"/>
                </a:solidFill>
              </a:rPr>
              <a:t>”, ”U-sanat”)</a:t>
            </a:r>
          </a:p>
          <a:p>
            <a:pPr marL="0" indent="0">
              <a:buNone/>
            </a:pPr>
            <a:r>
              <a:rPr lang="fi-FI" sz="2800" dirty="0"/>
              <a:t>Esim. 	beauty, </a:t>
            </a:r>
            <a:r>
              <a:rPr lang="fi-FI" sz="2800" dirty="0" err="1"/>
              <a:t>soup</a:t>
            </a:r>
            <a:r>
              <a:rPr lang="fi-FI" sz="2800" dirty="0"/>
              <a:t>, </a:t>
            </a:r>
            <a:r>
              <a:rPr lang="fi-FI" sz="2800" dirty="0" err="1"/>
              <a:t>coffee</a:t>
            </a:r>
            <a:r>
              <a:rPr lang="fi-FI" sz="2800" dirty="0"/>
              <a:t>, </a:t>
            </a:r>
            <a:r>
              <a:rPr lang="fi-FI" sz="2800" dirty="0" err="1"/>
              <a:t>love</a:t>
            </a:r>
            <a:r>
              <a:rPr lang="fi-FI" sz="2800" dirty="0"/>
              <a:t>, music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>
                <a:solidFill>
                  <a:srgbClr val="000000"/>
                </a:solidFill>
              </a:rPr>
              <a:t>Yksiköllisten substantiivien edessä ei voi olla ’a’/’an’</a:t>
            </a:r>
          </a:p>
        </p:txBody>
      </p:sp>
    </p:spTree>
    <p:extLst>
      <p:ext uri="{BB962C8B-B14F-4D97-AF65-F5344CB8AC3E}">
        <p14:creationId xmlns:p14="http://schemas.microsoft.com/office/powerpoint/2010/main" val="228455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rgbClr val="2DA2BF"/>
                </a:solidFill>
              </a:rPr>
              <a:t>Englannissa monikko, suomessa yksikkö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sz="2800" dirty="0"/>
              <a:t>Käännä.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	Poliisi oli ovella. 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/>
              <a:t>	The </a:t>
            </a:r>
            <a:r>
              <a:rPr lang="fi-FI" sz="2800" dirty="0" err="1"/>
              <a:t>police</a:t>
            </a:r>
            <a:r>
              <a:rPr lang="fi-FI" sz="2800" dirty="0"/>
              <a:t> </a:t>
            </a:r>
            <a:r>
              <a:rPr lang="fi-FI" sz="2800" dirty="0" err="1"/>
              <a:t>were</a:t>
            </a:r>
            <a:r>
              <a:rPr lang="fi-FI" sz="2800" dirty="0"/>
              <a:t> at the </a:t>
            </a:r>
            <a:r>
              <a:rPr lang="fi-FI" sz="2800" dirty="0" err="1"/>
              <a:t>door</a:t>
            </a:r>
            <a:r>
              <a:rPr lang="fi-FI" sz="28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	Tämä karja kuuluu minun perheelleni.=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/>
              <a:t>	</a:t>
            </a:r>
            <a:r>
              <a:rPr lang="fi-FI" sz="2800" dirty="0" err="1"/>
              <a:t>These</a:t>
            </a:r>
            <a:r>
              <a:rPr lang="fi-FI" sz="2800" dirty="0"/>
              <a:t> </a:t>
            </a:r>
            <a:r>
              <a:rPr lang="fi-FI" sz="2800" dirty="0" err="1"/>
              <a:t>cattle</a:t>
            </a:r>
            <a:r>
              <a:rPr lang="fi-FI" sz="2800" dirty="0"/>
              <a:t> </a:t>
            </a:r>
            <a:r>
              <a:rPr lang="fi-FI" sz="2800" dirty="0" err="1"/>
              <a:t>belong</a:t>
            </a:r>
            <a:r>
              <a:rPr lang="fi-FI" sz="2800" dirty="0"/>
              <a:t> to my </a:t>
            </a:r>
            <a:r>
              <a:rPr lang="fi-FI" sz="2800" dirty="0" err="1"/>
              <a:t>family</a:t>
            </a:r>
            <a:r>
              <a:rPr lang="fi-FI" sz="2800" dirty="0"/>
              <a:t>.</a:t>
            </a:r>
            <a:endParaRPr lang="fi-FI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7524" y="548680"/>
            <a:ext cx="8712968" cy="936104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rgbClr val="2DA2BF"/>
                </a:solidFill>
              </a:rPr>
              <a:t>Englannissa monikko, suomessa yksikkö tai monikko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864096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Käytä tarvittaessa oppikirjaa apuna (s. 134) ja käännä seuraavat lauseet.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sz="2400" dirty="0"/>
              <a:t>1. Oliko keskiaika todella synkkää? 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chemeClr val="accent1"/>
                </a:solidFill>
              </a:rPr>
              <a:t>		</a:t>
            </a:r>
            <a:r>
              <a:rPr lang="fi-FI" sz="2400" b="1" dirty="0" err="1">
                <a:solidFill>
                  <a:schemeClr val="accent1"/>
                </a:solidFill>
              </a:rPr>
              <a:t>Were</a:t>
            </a:r>
            <a:r>
              <a:rPr lang="fi-FI" sz="2400" dirty="0">
                <a:solidFill>
                  <a:schemeClr val="accent1"/>
                </a:solidFill>
              </a:rPr>
              <a:t> the </a:t>
            </a:r>
            <a:r>
              <a:rPr lang="fi-FI" sz="2400" dirty="0" err="1">
                <a:solidFill>
                  <a:schemeClr val="accent1"/>
                </a:solidFill>
              </a:rPr>
              <a:t>Middle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Age</a:t>
            </a:r>
            <a:r>
              <a:rPr lang="fi-FI" sz="2400" b="1" dirty="0" err="1">
                <a:solidFill>
                  <a:schemeClr val="accent1"/>
                </a:solidFill>
              </a:rPr>
              <a:t>s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really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dark</a:t>
            </a:r>
            <a:r>
              <a:rPr lang="fi-FI" sz="2400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/>
              <a:t>	2. Missä aurinkolasini ovat? 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chemeClr val="accent1"/>
                </a:solidFill>
              </a:rPr>
              <a:t>		</a:t>
            </a:r>
            <a:r>
              <a:rPr lang="fi-FI" sz="2400" dirty="0" err="1">
                <a:solidFill>
                  <a:schemeClr val="accent1"/>
                </a:solidFill>
              </a:rPr>
              <a:t>Where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b="1" dirty="0" err="1">
                <a:solidFill>
                  <a:schemeClr val="accent1"/>
                </a:solidFill>
              </a:rPr>
              <a:t>are</a:t>
            </a:r>
            <a:r>
              <a:rPr lang="fi-FI" sz="2400" dirty="0">
                <a:solidFill>
                  <a:schemeClr val="accent1"/>
                </a:solidFill>
              </a:rPr>
              <a:t> my </a:t>
            </a:r>
            <a:r>
              <a:rPr lang="fi-FI" sz="2400" dirty="0" err="1">
                <a:solidFill>
                  <a:schemeClr val="accent1"/>
                </a:solidFill>
              </a:rPr>
              <a:t>shade</a:t>
            </a:r>
            <a:r>
              <a:rPr lang="fi-FI" sz="2400" b="1" dirty="0" err="1">
                <a:solidFill>
                  <a:schemeClr val="accent1"/>
                </a:solidFill>
              </a:rPr>
              <a:t>s</a:t>
            </a:r>
            <a:r>
              <a:rPr lang="fi-FI" sz="2400" dirty="0">
                <a:solidFill>
                  <a:schemeClr val="accent1"/>
                </a:solidFill>
              </a:rPr>
              <a:t>?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/>
              <a:t>	3. Se sinun sininen pyjamasi on pyykkikassissa. 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chemeClr val="accent1"/>
                </a:solidFill>
              </a:rPr>
              <a:t>		</a:t>
            </a:r>
            <a:r>
              <a:rPr lang="fi-FI" sz="2400" b="1" dirty="0" err="1">
                <a:solidFill>
                  <a:schemeClr val="accent1"/>
                </a:solidFill>
              </a:rPr>
              <a:t>Those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blue</a:t>
            </a:r>
            <a:r>
              <a:rPr lang="fi-FI" sz="2400" dirty="0">
                <a:solidFill>
                  <a:schemeClr val="accent1"/>
                </a:solidFill>
              </a:rPr>
              <a:t> pyjama</a:t>
            </a:r>
            <a:r>
              <a:rPr lang="fi-FI" sz="2400" b="1" dirty="0">
                <a:solidFill>
                  <a:schemeClr val="accent1"/>
                </a:solidFill>
              </a:rPr>
              <a:t>s</a:t>
            </a:r>
            <a:r>
              <a:rPr lang="fi-FI" sz="2400" dirty="0">
                <a:solidFill>
                  <a:schemeClr val="accent1"/>
                </a:solidFill>
              </a:rPr>
              <a:t> of </a:t>
            </a:r>
            <a:r>
              <a:rPr lang="fi-FI" sz="2400" dirty="0" err="1">
                <a:solidFill>
                  <a:schemeClr val="accent1"/>
                </a:solidFill>
              </a:rPr>
              <a:t>yours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b="1" dirty="0" err="1">
                <a:solidFill>
                  <a:schemeClr val="accent1"/>
                </a:solidFill>
              </a:rPr>
              <a:t>are</a:t>
            </a:r>
            <a:r>
              <a:rPr lang="fi-FI" sz="2400" dirty="0">
                <a:solidFill>
                  <a:schemeClr val="accent1"/>
                </a:solidFill>
              </a:rPr>
              <a:t> in the 				</a:t>
            </a:r>
            <a:r>
              <a:rPr lang="fi-FI" sz="2400" dirty="0" err="1">
                <a:solidFill>
                  <a:schemeClr val="accent1"/>
                </a:solidFill>
              </a:rPr>
              <a:t>laundry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bag</a:t>
            </a:r>
            <a:r>
              <a:rPr lang="fi-FI" sz="2400" dirty="0">
                <a:solidFill>
                  <a:schemeClr val="accent1"/>
                </a:solidFill>
              </a:rPr>
              <a:t>.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/>
              <a:t>	4. Tämän kirjan sisältö on kiehtova. 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chemeClr val="accent1"/>
                </a:solidFill>
              </a:rPr>
              <a:t>		</a:t>
            </a:r>
            <a:r>
              <a:rPr lang="fi-FI" sz="2400" dirty="0" err="1">
                <a:solidFill>
                  <a:schemeClr val="accent1"/>
                </a:solidFill>
              </a:rPr>
              <a:t>The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content</a:t>
            </a:r>
            <a:r>
              <a:rPr lang="fi-FI" sz="2400" b="1" dirty="0" err="1">
                <a:solidFill>
                  <a:schemeClr val="accent1"/>
                </a:solidFill>
              </a:rPr>
              <a:t>s</a:t>
            </a:r>
            <a:r>
              <a:rPr lang="fi-FI" sz="2400" dirty="0">
                <a:solidFill>
                  <a:schemeClr val="accent1"/>
                </a:solidFill>
              </a:rPr>
              <a:t> of </a:t>
            </a:r>
            <a:r>
              <a:rPr lang="fi-FI" sz="2400" dirty="0" err="1">
                <a:solidFill>
                  <a:schemeClr val="accent1"/>
                </a:solidFill>
              </a:rPr>
              <a:t>this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book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b="1" dirty="0" err="1">
                <a:solidFill>
                  <a:schemeClr val="accent1"/>
                </a:solidFill>
              </a:rPr>
              <a:t>are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fascinating</a:t>
            </a:r>
            <a:r>
              <a:rPr lang="fi-FI" sz="24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8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2DA2BF"/>
                </a:solidFill>
              </a:rPr>
              <a:t>Englannissa yksikkö, suomessa monikko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124744"/>
            <a:ext cx="864096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Käytä tarvittaessa oppikirjaa apuna (s. 134) ja käännä seuraavat lauseet.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	</a:t>
            </a:r>
            <a:r>
              <a:rPr lang="fi-FI" sz="2400" dirty="0"/>
              <a:t>5. Olivatko häät unohtumattomat? =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accent1"/>
                </a:solidFill>
              </a:rPr>
              <a:t>		</a:t>
            </a:r>
            <a:r>
              <a:rPr lang="fi-FI" sz="2400" b="1" dirty="0" err="1">
                <a:solidFill>
                  <a:schemeClr val="accent1"/>
                </a:solidFill>
              </a:rPr>
              <a:t>Was</a:t>
            </a:r>
            <a:r>
              <a:rPr lang="fi-FI" sz="2400" dirty="0">
                <a:solidFill>
                  <a:schemeClr val="accent1"/>
                </a:solidFill>
              </a:rPr>
              <a:t> the </a:t>
            </a:r>
            <a:r>
              <a:rPr lang="fi-FI" sz="2400" dirty="0" err="1">
                <a:solidFill>
                  <a:schemeClr val="accent1"/>
                </a:solidFill>
              </a:rPr>
              <a:t>wedding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unforgettable</a:t>
            </a:r>
            <a:r>
              <a:rPr lang="fi-FI" sz="2400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6. Viime lauantaina olin hautajaisissa. =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accent1"/>
                </a:solidFill>
              </a:rPr>
              <a:t>		</a:t>
            </a:r>
            <a:r>
              <a:rPr lang="fi-FI" sz="2400" dirty="0" err="1">
                <a:solidFill>
                  <a:schemeClr val="accent1"/>
                </a:solidFill>
              </a:rPr>
              <a:t>Last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Saturday</a:t>
            </a:r>
            <a:r>
              <a:rPr lang="fi-FI" sz="2400" dirty="0">
                <a:solidFill>
                  <a:schemeClr val="accent1"/>
                </a:solidFill>
              </a:rPr>
              <a:t> I </a:t>
            </a:r>
            <a:r>
              <a:rPr lang="fi-FI" sz="2400" dirty="0" err="1">
                <a:solidFill>
                  <a:schemeClr val="accent1"/>
                </a:solidFill>
              </a:rPr>
              <a:t>went</a:t>
            </a:r>
            <a:r>
              <a:rPr lang="fi-FI" sz="2400" dirty="0">
                <a:solidFill>
                  <a:schemeClr val="accent1"/>
                </a:solidFill>
              </a:rPr>
              <a:t> to </a:t>
            </a:r>
            <a:r>
              <a:rPr lang="fi-FI" sz="2400" b="1" dirty="0">
                <a:solidFill>
                  <a:schemeClr val="accent1"/>
                </a:solidFill>
              </a:rPr>
              <a:t>a </a:t>
            </a:r>
            <a:r>
              <a:rPr lang="fi-FI" sz="2400" b="1" dirty="0" err="1">
                <a:solidFill>
                  <a:schemeClr val="accent1"/>
                </a:solidFill>
              </a:rPr>
              <a:t>funeral</a:t>
            </a:r>
            <a:r>
              <a:rPr lang="fi-FI" sz="2400" dirty="0">
                <a:solidFill>
                  <a:schemeClr val="accent1"/>
                </a:solidFill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7. Tikkaita tarvitaan, jotta yletyt korkeisiin paikkoihin. =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accent1"/>
                </a:solidFill>
              </a:rPr>
              <a:t>		</a:t>
            </a:r>
            <a:r>
              <a:rPr lang="fi-FI" sz="2400" b="1" dirty="0">
                <a:solidFill>
                  <a:schemeClr val="accent1"/>
                </a:solidFill>
              </a:rPr>
              <a:t>A </a:t>
            </a:r>
            <a:r>
              <a:rPr lang="fi-FI" sz="2400" b="1" dirty="0" err="1">
                <a:solidFill>
                  <a:schemeClr val="accent1"/>
                </a:solidFill>
              </a:rPr>
              <a:t>ladder</a:t>
            </a:r>
            <a:r>
              <a:rPr lang="fi-FI" sz="2400" b="1" dirty="0">
                <a:solidFill>
                  <a:schemeClr val="accent1"/>
                </a:solidFill>
              </a:rPr>
              <a:t> is </a:t>
            </a:r>
            <a:r>
              <a:rPr lang="fi-FI" sz="2400" dirty="0" err="1">
                <a:solidFill>
                  <a:schemeClr val="accent1"/>
                </a:solidFill>
              </a:rPr>
              <a:t>needed</a:t>
            </a:r>
            <a:r>
              <a:rPr lang="fi-FI" sz="2400" dirty="0">
                <a:solidFill>
                  <a:schemeClr val="accent1"/>
                </a:solidFill>
              </a:rPr>
              <a:t> to </a:t>
            </a:r>
            <a:r>
              <a:rPr lang="fi-FI" sz="2400" dirty="0" err="1">
                <a:solidFill>
                  <a:schemeClr val="accent1"/>
                </a:solidFill>
              </a:rPr>
              <a:t>reach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high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places</a:t>
            </a:r>
            <a:r>
              <a:rPr lang="fi-FI" sz="2400" dirty="0">
                <a:solidFill>
                  <a:schemeClr val="accent1"/>
                </a:solidFill>
              </a:rPr>
              <a:t>.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8. Kasvosi näyttävät tutuilta. =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accent1"/>
                </a:solidFill>
              </a:rPr>
              <a:t>		</a:t>
            </a:r>
            <a:r>
              <a:rPr lang="fi-FI" sz="2400" dirty="0" err="1">
                <a:solidFill>
                  <a:schemeClr val="accent1"/>
                </a:solidFill>
              </a:rPr>
              <a:t>Your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face</a:t>
            </a:r>
            <a:r>
              <a:rPr lang="fi-FI" sz="2400" b="1" dirty="0">
                <a:solidFill>
                  <a:schemeClr val="accent1"/>
                </a:solidFill>
              </a:rPr>
              <a:t> </a:t>
            </a:r>
            <a:r>
              <a:rPr lang="fi-FI" sz="2400" b="1" dirty="0" err="1">
                <a:solidFill>
                  <a:schemeClr val="accent1"/>
                </a:solidFill>
              </a:rPr>
              <a:t>looks</a:t>
            </a:r>
            <a:r>
              <a:rPr lang="fi-FI" sz="2400" b="1" dirty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familiar</a:t>
            </a:r>
            <a:r>
              <a:rPr lang="fi-FI" sz="24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7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4393" y="340360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2DA2BF"/>
                </a:solidFill>
              </a:rPr>
              <a:t>Kollektiivisubstantiivit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864096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</a:rPr>
              <a:t>Ihmisryhmää tarkoittavien sanojen eli kollektiivisubstantiivien jälkeen verbi voi olla</a:t>
            </a:r>
            <a:r>
              <a:rPr lang="fi-FI" b="1" dirty="0">
                <a:solidFill>
                  <a:srgbClr val="000000"/>
                </a:solidFill>
              </a:rPr>
              <a:t> joko yksikössä tai monikossa</a:t>
            </a:r>
            <a:r>
              <a:rPr lang="fi-FI" dirty="0">
                <a:solidFill>
                  <a:srgbClr val="000000"/>
                </a:solidFill>
              </a:rPr>
              <a:t>. 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2424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Mieti, miksi ’</a:t>
            </a:r>
            <a:r>
              <a:rPr lang="fi-FI" b="1" dirty="0" err="1">
                <a:solidFill>
                  <a:schemeClr val="accent1"/>
                </a:solidFill>
              </a:rPr>
              <a:t>joukkue</a:t>
            </a:r>
            <a:r>
              <a:rPr lang="fi-FI" dirty="0" err="1">
                <a:solidFill>
                  <a:schemeClr val="accent1"/>
                </a:solidFill>
              </a:rPr>
              <a:t>’-sanaa</a:t>
            </a:r>
            <a:r>
              <a:rPr lang="fi-FI" dirty="0">
                <a:solidFill>
                  <a:schemeClr val="accent1"/>
                </a:solidFill>
              </a:rPr>
              <a:t> on käytetty eri tavoin.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>
                <a:solidFill>
                  <a:srgbClr val="2DA2BF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Our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team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>
                <a:solidFill>
                  <a:srgbClr val="000000"/>
                </a:solidFill>
              </a:rPr>
              <a:t>is</a:t>
            </a:r>
            <a:r>
              <a:rPr lang="fi-FI" sz="2400" dirty="0">
                <a:solidFill>
                  <a:srgbClr val="000000"/>
                </a:solidFill>
              </a:rPr>
              <a:t> the </a:t>
            </a:r>
            <a:r>
              <a:rPr lang="fi-FI" sz="2400" dirty="0" err="1">
                <a:solidFill>
                  <a:srgbClr val="000000"/>
                </a:solidFill>
              </a:rPr>
              <a:t>absolute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best</a:t>
            </a:r>
            <a:r>
              <a:rPr lang="fi-FI" sz="2400" dirty="0">
                <a:solidFill>
                  <a:srgbClr val="000000"/>
                </a:solidFill>
              </a:rPr>
              <a:t>!</a:t>
            </a:r>
          </a:p>
          <a:p>
            <a:pPr marL="0" indent="0">
              <a:lnSpc>
                <a:spcPct val="80000"/>
              </a:lnSpc>
              <a:spcAft>
                <a:spcPts val="1800"/>
              </a:spcAft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Our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team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are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wearing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blue-and-white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socks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i-FI" dirty="0">
                <a:solidFill>
                  <a:srgbClr val="000000"/>
                </a:solidFill>
              </a:rPr>
              <a:t>Jos kollektiivisubstantiivia ajatellaan yhtenä ryhmänä, käytetään yksikköä. </a:t>
            </a:r>
            <a:r>
              <a:rPr lang="fi-FI" sz="2400" dirty="0">
                <a:solidFill>
                  <a:srgbClr val="2DA2BF"/>
                </a:solidFill>
              </a:rPr>
              <a:t>(</a:t>
            </a:r>
            <a:r>
              <a:rPr lang="fi-FI" sz="2400" dirty="0" err="1">
                <a:solidFill>
                  <a:srgbClr val="2DA2BF"/>
                </a:solidFill>
              </a:rPr>
              <a:t>Our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 err="1">
                <a:solidFill>
                  <a:srgbClr val="2DA2BF"/>
                </a:solidFill>
              </a:rPr>
              <a:t>team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b="1" dirty="0">
                <a:solidFill>
                  <a:srgbClr val="2DA2BF"/>
                </a:solidFill>
              </a:rPr>
              <a:t>is</a:t>
            </a:r>
            <a:r>
              <a:rPr lang="is-IS" sz="2400" dirty="0">
                <a:solidFill>
                  <a:srgbClr val="2DA2BF"/>
                </a:solidFill>
              </a:rPr>
              <a:t>…</a:t>
            </a:r>
            <a:r>
              <a:rPr lang="fi-FI" sz="2400" dirty="0">
                <a:solidFill>
                  <a:srgbClr val="2DA2BF"/>
                </a:solidFill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fi-FI" dirty="0">
                <a:solidFill>
                  <a:srgbClr val="000000"/>
                </a:solidFill>
              </a:rPr>
              <a:t>Jos puolestaan ajatellaan yksilöitä ryhmässä,     käytetään monikkoa. </a:t>
            </a:r>
            <a:r>
              <a:rPr lang="fi-FI" sz="2400" dirty="0">
                <a:solidFill>
                  <a:srgbClr val="2DA2BF"/>
                </a:solidFill>
              </a:rPr>
              <a:t>(</a:t>
            </a:r>
            <a:r>
              <a:rPr lang="fi-FI" sz="2400" dirty="0" err="1">
                <a:solidFill>
                  <a:srgbClr val="2DA2BF"/>
                </a:solidFill>
              </a:rPr>
              <a:t>Our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 err="1">
                <a:solidFill>
                  <a:srgbClr val="2DA2BF"/>
                </a:solidFill>
              </a:rPr>
              <a:t>team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are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 err="1">
                <a:solidFill>
                  <a:srgbClr val="2DA2BF"/>
                </a:solidFill>
              </a:rPr>
              <a:t>wearing</a:t>
            </a:r>
            <a:r>
              <a:rPr lang="is-IS" sz="2400" dirty="0">
                <a:solidFill>
                  <a:srgbClr val="2DA2BF"/>
                </a:solidFill>
              </a:rPr>
              <a:t>…)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4747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2DA2BF"/>
                </a:solidFill>
              </a:rPr>
              <a:t>Jokaisella omansa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700808"/>
            <a:ext cx="8496944" cy="381642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i-FI" dirty="0">
                <a:solidFill>
                  <a:srgbClr val="000000"/>
                </a:solidFill>
              </a:rPr>
              <a:t>Jos omistajia on useampia kuin yksi ja jokaisella on puheena olevaa asiaa omansa, ovat omistettavat asiat ja esineetkin monikossa.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	Miehet kättelivät ja esittelivät vaimonsa. =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	</a:t>
            </a:r>
            <a:r>
              <a:rPr lang="fi-FI" dirty="0"/>
              <a:t>The </a:t>
            </a:r>
            <a:r>
              <a:rPr lang="fi-FI" dirty="0" err="1"/>
              <a:t>men</a:t>
            </a:r>
            <a:r>
              <a:rPr lang="fi-FI" dirty="0"/>
              <a:t> </a:t>
            </a:r>
            <a:r>
              <a:rPr lang="fi-FI" dirty="0" err="1"/>
              <a:t>shook</a:t>
            </a:r>
            <a:r>
              <a:rPr lang="fi-FI" dirty="0"/>
              <a:t> </a:t>
            </a:r>
            <a:r>
              <a:rPr lang="fi-FI" b="1" dirty="0" err="1"/>
              <a:t>hands</a:t>
            </a:r>
            <a:r>
              <a:rPr lang="fi-FI" dirty="0"/>
              <a:t> and </a:t>
            </a:r>
            <a:r>
              <a:rPr lang="fi-FI" dirty="0" err="1"/>
              <a:t>introduced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b="1" dirty="0" err="1"/>
              <a:t>wives</a:t>
            </a:r>
            <a:r>
              <a:rPr lang="fi-FI" dirty="0"/>
              <a:t>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	Niin moni menetti henkensä sinä päivänä. =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	</a:t>
            </a:r>
            <a:r>
              <a:rPr lang="fi-FI" dirty="0" err="1">
                <a:solidFill>
                  <a:srgbClr val="000000"/>
                </a:solidFill>
              </a:rPr>
              <a:t>So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many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lost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their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b="1" dirty="0" err="1">
                <a:solidFill>
                  <a:srgbClr val="000000"/>
                </a:solidFill>
              </a:rPr>
              <a:t>lives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that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day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48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2DA2BF"/>
                </a:solidFill>
              </a:rPr>
              <a:t>Jokaisella omansa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i-FI" sz="2800" dirty="0">
                <a:solidFill>
                  <a:srgbClr val="000000"/>
                </a:solidFill>
              </a:rPr>
              <a:t>Jos tilanteeseen liittyy useampia esineitä tai asioita kuin yksi, on silloinkin käytettävä monikkoa.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>
                <a:solidFill>
                  <a:srgbClr val="2DA2BF"/>
                </a:solidFill>
              </a:rPr>
              <a:t>He vaihtoivat paikkoja kanssamme. =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err="1">
                <a:solidFill>
                  <a:srgbClr val="000000"/>
                </a:solidFill>
              </a:rPr>
              <a:t>They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dirty="0" err="1">
                <a:solidFill>
                  <a:srgbClr val="000000"/>
                </a:solidFill>
              </a:rPr>
              <a:t>changed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b="1" dirty="0" err="1">
                <a:solidFill>
                  <a:srgbClr val="000000"/>
                </a:solidFill>
              </a:rPr>
              <a:t>places</a:t>
            </a:r>
            <a:r>
              <a:rPr lang="fi-FI" sz="2800" dirty="0">
                <a:solidFill>
                  <a:srgbClr val="000000"/>
                </a:solidFill>
              </a:rPr>
              <a:t> with us.</a:t>
            </a: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95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fi-FI" sz="4000" dirty="0">
                <a:solidFill>
                  <a:schemeClr val="tx1"/>
                </a:solidFill>
              </a:rPr>
            </a:br>
            <a:r>
              <a:rPr lang="fi-FI" sz="4000" dirty="0" err="1"/>
              <a:t>Activate</a:t>
            </a:r>
            <a:r>
              <a:rPr lang="fi-FI" sz="4000" dirty="0"/>
              <a:t> </a:t>
            </a:r>
            <a:br>
              <a:rPr lang="fi-FI" sz="4000" dirty="0"/>
            </a:b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340768"/>
            <a:ext cx="8579296" cy="453650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2800" dirty="0"/>
              <a:t>Käännä.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1. Yhdistyneet kansakunnat perustettiin v. 1945.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The United </a:t>
            </a:r>
            <a:r>
              <a:rPr lang="fi-FI" sz="2400" dirty="0" err="1"/>
              <a:t>Nations</a:t>
            </a:r>
            <a:r>
              <a:rPr lang="fi-FI" sz="2400" dirty="0"/>
              <a:t> (The UN) </a:t>
            </a:r>
            <a:r>
              <a:rPr lang="fi-FI" sz="2400" dirty="0" err="1"/>
              <a:t>was</a:t>
            </a:r>
            <a:r>
              <a:rPr lang="fi-FI" sz="2400" dirty="0"/>
              <a:t> </a:t>
            </a:r>
            <a:r>
              <a:rPr lang="fi-FI" sz="2400" dirty="0" err="1"/>
              <a:t>founded</a:t>
            </a:r>
            <a:r>
              <a:rPr lang="fi-FI" sz="2400" dirty="0"/>
              <a:t> in 1945.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2. Sen päämaja on New Yorkissa.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</a:t>
            </a:r>
            <a:r>
              <a:rPr lang="fi-FI" sz="2400" dirty="0" err="1"/>
              <a:t>Its</a:t>
            </a:r>
            <a:r>
              <a:rPr lang="fi-FI" sz="2400" dirty="0"/>
              <a:t> </a:t>
            </a:r>
            <a:r>
              <a:rPr lang="fi-FI" sz="2400" dirty="0" err="1"/>
              <a:t>headquarters</a:t>
            </a:r>
            <a:r>
              <a:rPr lang="fi-FI" sz="2400" dirty="0"/>
              <a:t> is in New York.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3. Tiedätkö fraasin ’keino päämäärän saavuttamiseksi’?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</a:t>
            </a:r>
            <a:r>
              <a:rPr lang="fi-FI" sz="2400" dirty="0" err="1"/>
              <a:t>Do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know</a:t>
            </a:r>
            <a:r>
              <a:rPr lang="fi-FI" sz="2400" dirty="0"/>
              <a:t> the </a:t>
            </a:r>
            <a:r>
              <a:rPr lang="fi-FI" sz="2400" dirty="0" err="1"/>
              <a:t>phrase</a:t>
            </a:r>
            <a:r>
              <a:rPr lang="fi-FI" sz="2400" dirty="0"/>
              <a:t> ’a </a:t>
            </a:r>
            <a:r>
              <a:rPr lang="fi-FI" sz="2400" dirty="0" err="1"/>
              <a:t>means</a:t>
            </a:r>
            <a:r>
              <a:rPr lang="fi-FI" sz="2400" dirty="0"/>
              <a:t> to an </a:t>
            </a:r>
            <a:r>
              <a:rPr lang="fi-FI" sz="2400" dirty="0" err="1"/>
              <a:t>end</a:t>
            </a:r>
            <a:r>
              <a:rPr lang="fi-FI" sz="2400" dirty="0"/>
              <a:t>’?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4. Kunpa sataisi pennejä taivaasta, kuten Frank Sinatra lauloi!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I </a:t>
            </a:r>
            <a:r>
              <a:rPr lang="fi-FI" sz="2400" dirty="0" err="1"/>
              <a:t>wish</a:t>
            </a:r>
            <a:r>
              <a:rPr lang="fi-FI" sz="2400" dirty="0"/>
              <a:t> </a:t>
            </a:r>
            <a:r>
              <a:rPr lang="fi-FI" sz="2400" dirty="0" err="1"/>
              <a:t>it</a:t>
            </a:r>
            <a:r>
              <a:rPr lang="fi-FI" sz="2400" dirty="0"/>
              <a:t> </a:t>
            </a:r>
            <a:r>
              <a:rPr lang="fi-FI" sz="2400" dirty="0" err="1"/>
              <a:t>rained</a:t>
            </a:r>
            <a:r>
              <a:rPr lang="fi-FI" sz="2400" dirty="0"/>
              <a:t> </a:t>
            </a:r>
            <a:r>
              <a:rPr lang="fi-FI" sz="2400" dirty="0" err="1"/>
              <a:t>pennies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</a:t>
            </a:r>
            <a:r>
              <a:rPr lang="fi-FI" sz="2400" dirty="0" err="1"/>
              <a:t>heaven</a:t>
            </a:r>
            <a:r>
              <a:rPr lang="fi-FI" sz="2400" dirty="0"/>
              <a:t> </a:t>
            </a:r>
            <a:r>
              <a:rPr lang="fi-FI" sz="2400" dirty="0" err="1"/>
              <a:t>like</a:t>
            </a:r>
            <a:r>
              <a:rPr lang="fi-FI" sz="2400" dirty="0"/>
              <a:t> Frank Sinatra </a:t>
            </a:r>
            <a:r>
              <a:rPr lang="fi-FI" sz="2400" dirty="0" err="1"/>
              <a:t>sang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4000" dirty="0" err="1"/>
              <a:t>Activate</a:t>
            </a:r>
            <a:r>
              <a:rPr lang="fi-FI" sz="3400" dirty="0"/>
              <a:t> </a:t>
            </a:r>
            <a:br>
              <a:rPr lang="fi-FI" sz="2400" dirty="0"/>
            </a:b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84784"/>
            <a:ext cx="8579296" cy="432048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5. Poliisi on pidättänyt erään miehen.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The </a:t>
            </a:r>
            <a:r>
              <a:rPr lang="fi-FI" sz="2400" dirty="0" err="1"/>
              <a:t>police</a:t>
            </a:r>
            <a:r>
              <a:rPr lang="fi-FI" sz="2400" dirty="0"/>
              <a:t> </a:t>
            </a:r>
            <a:r>
              <a:rPr lang="fi-FI" sz="2400" dirty="0" err="1"/>
              <a:t>have</a:t>
            </a:r>
            <a:r>
              <a:rPr lang="fi-FI" sz="2400" dirty="0"/>
              <a:t> </a:t>
            </a:r>
            <a:r>
              <a:rPr lang="fi-FI" sz="2400" dirty="0" err="1"/>
              <a:t>arrested</a:t>
            </a:r>
            <a:r>
              <a:rPr lang="fi-FI" sz="2400" dirty="0"/>
              <a:t> a </a:t>
            </a:r>
            <a:r>
              <a:rPr lang="fi-FI" sz="2400" dirty="0" err="1"/>
              <a:t>man</a:t>
            </a:r>
            <a:r>
              <a:rPr lang="fi-FI" sz="24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6. Kaikki pudistivat päätään katsellessaan ilmiöitä.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 err="1"/>
              <a:t>Everyone</a:t>
            </a:r>
            <a:r>
              <a:rPr lang="fi-FI" sz="2400" dirty="0"/>
              <a:t> </a:t>
            </a:r>
            <a:r>
              <a:rPr lang="fi-FI" sz="2400" dirty="0" err="1"/>
              <a:t>shook</a:t>
            </a:r>
            <a:r>
              <a:rPr lang="fi-FI" sz="2400" dirty="0"/>
              <a:t> </a:t>
            </a:r>
            <a:r>
              <a:rPr lang="fi-FI" sz="2400" dirty="0" err="1"/>
              <a:t>their</a:t>
            </a:r>
            <a:r>
              <a:rPr lang="fi-FI" sz="2400" dirty="0"/>
              <a:t> </a:t>
            </a:r>
            <a:r>
              <a:rPr lang="fi-FI" sz="2400" dirty="0" err="1"/>
              <a:t>heads</a:t>
            </a:r>
            <a:r>
              <a:rPr lang="fi-FI" sz="2400" dirty="0"/>
              <a:t> (</a:t>
            </a:r>
            <a:r>
              <a:rPr lang="fi-FI" sz="2400" dirty="0" err="1"/>
              <a:t>when</a:t>
            </a:r>
            <a:r>
              <a:rPr lang="fi-FI" sz="2400" dirty="0"/>
              <a:t>) </a:t>
            </a:r>
            <a:r>
              <a:rPr lang="fi-FI" sz="2400" dirty="0" err="1"/>
              <a:t>watching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	</a:t>
            </a:r>
            <a:r>
              <a:rPr lang="fi-FI" sz="2400" dirty="0" err="1"/>
              <a:t>phenomena</a:t>
            </a:r>
            <a:r>
              <a:rPr lang="fi-FI" sz="24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7. Voinko saada yhden leivän (viipaleen)?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/>
              <a:t>Can</a:t>
            </a:r>
            <a:r>
              <a:rPr lang="fi-FI" sz="2400" dirty="0"/>
              <a:t> I </a:t>
            </a:r>
            <a:r>
              <a:rPr lang="fi-FI" sz="2400" dirty="0" err="1"/>
              <a:t>have</a:t>
            </a:r>
            <a:r>
              <a:rPr lang="fi-FI" sz="2400" dirty="0"/>
              <a:t> a </a:t>
            </a:r>
            <a:r>
              <a:rPr lang="fi-FI" sz="2400" dirty="0" err="1"/>
              <a:t>slice</a:t>
            </a:r>
            <a:r>
              <a:rPr lang="fi-FI" sz="2400" dirty="0"/>
              <a:t> of </a:t>
            </a:r>
            <a:r>
              <a:rPr lang="fi-FI" sz="2400" dirty="0" err="1"/>
              <a:t>bread</a:t>
            </a:r>
            <a:r>
              <a:rPr lang="fi-FI" sz="2400" dirty="0"/>
              <a:t>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8. Kotisi ympäristö näyttää kauniilta.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/>
              <a:t>The </a:t>
            </a:r>
            <a:r>
              <a:rPr lang="fi-FI" sz="2400" dirty="0" err="1"/>
              <a:t>surroundings</a:t>
            </a:r>
            <a:r>
              <a:rPr lang="fi-FI" sz="2400" dirty="0"/>
              <a:t> of </a:t>
            </a:r>
            <a:r>
              <a:rPr lang="fi-FI" sz="2400" dirty="0" err="1"/>
              <a:t>your</a:t>
            </a:r>
            <a:r>
              <a:rPr lang="fi-FI" sz="2400" dirty="0"/>
              <a:t> home look </a:t>
            </a:r>
            <a:r>
              <a:rPr lang="fi-FI" sz="2400" dirty="0" err="1"/>
              <a:t>beautiful</a:t>
            </a:r>
            <a:r>
              <a:rPr lang="fi-FI" sz="24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9. Biljardia pelataan yleensä sisällä.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/>
              <a:t>Billiards</a:t>
            </a:r>
            <a:r>
              <a:rPr lang="fi-FI" sz="2400" dirty="0"/>
              <a:t> is </a:t>
            </a:r>
            <a:r>
              <a:rPr lang="fi-FI" sz="2400" dirty="0" err="1"/>
              <a:t>usually</a:t>
            </a:r>
            <a:r>
              <a:rPr lang="fi-FI" sz="2400" dirty="0"/>
              <a:t> </a:t>
            </a:r>
            <a:r>
              <a:rPr lang="fi-FI" sz="2400" dirty="0" err="1"/>
              <a:t>played</a:t>
            </a:r>
            <a:r>
              <a:rPr lang="fi-FI" sz="2400" dirty="0"/>
              <a:t> </a:t>
            </a:r>
            <a:r>
              <a:rPr lang="fi-FI" sz="2400" dirty="0" err="1"/>
              <a:t>indoors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4000" dirty="0" err="1"/>
              <a:t>Activate</a:t>
            </a:r>
            <a:r>
              <a:rPr lang="fi-FI" sz="3400" dirty="0"/>
              <a:t> </a:t>
            </a:r>
            <a:br>
              <a:rPr lang="fi-FI" sz="2400" dirty="0"/>
            </a:b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4536504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10. Huolestuttava tapahtumien sarja on nyt ohi.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/>
              <a:t>The </a:t>
            </a:r>
            <a:r>
              <a:rPr lang="fi-FI" sz="2400" dirty="0" err="1"/>
              <a:t>worrying</a:t>
            </a:r>
            <a:r>
              <a:rPr lang="fi-FI" sz="2400" dirty="0"/>
              <a:t> </a:t>
            </a:r>
            <a:r>
              <a:rPr lang="fi-FI" sz="2400" dirty="0" err="1"/>
              <a:t>series</a:t>
            </a:r>
            <a:r>
              <a:rPr lang="fi-FI" sz="2400" dirty="0"/>
              <a:t> of </a:t>
            </a:r>
            <a:r>
              <a:rPr lang="fi-FI" sz="2400" dirty="0" err="1"/>
              <a:t>events</a:t>
            </a:r>
            <a:r>
              <a:rPr lang="fi-FI" sz="2400" dirty="0"/>
              <a:t> is </a:t>
            </a:r>
            <a:r>
              <a:rPr lang="fi-FI" sz="2400" dirty="0" err="1"/>
              <a:t>now</a:t>
            </a:r>
            <a:r>
              <a:rPr lang="fi-FI" sz="2400" dirty="0"/>
              <a:t> </a:t>
            </a:r>
            <a:r>
              <a:rPr lang="fi-FI" sz="2400" dirty="0" err="1"/>
              <a:t>over</a:t>
            </a:r>
            <a:r>
              <a:rPr lang="fi-FI" sz="2400" dirty="0"/>
              <a:t>.</a:t>
            </a:r>
          </a:p>
          <a:p>
            <a:pPr marL="0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11. Yleisö istui hiljaa paikoillansa.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/>
              <a:t>The </a:t>
            </a:r>
            <a:r>
              <a:rPr lang="fi-FI" sz="2400" dirty="0" err="1"/>
              <a:t>audience</a:t>
            </a:r>
            <a:r>
              <a:rPr lang="fi-FI" sz="2400" dirty="0"/>
              <a:t> </a:t>
            </a:r>
            <a:r>
              <a:rPr lang="fi-FI" sz="2400" dirty="0" err="1"/>
              <a:t>sat</a:t>
            </a:r>
            <a:r>
              <a:rPr lang="fi-FI" sz="2400" dirty="0"/>
              <a:t> </a:t>
            </a:r>
            <a:r>
              <a:rPr lang="fi-FI" sz="2400" dirty="0" err="1"/>
              <a:t>quietly</a:t>
            </a:r>
            <a:r>
              <a:rPr lang="fi-FI" sz="2400" dirty="0"/>
              <a:t> on </a:t>
            </a:r>
            <a:r>
              <a:rPr lang="fi-FI" sz="2400" dirty="0" err="1"/>
              <a:t>their</a:t>
            </a:r>
            <a:r>
              <a:rPr lang="fi-FI" sz="2400" dirty="0"/>
              <a:t> </a:t>
            </a:r>
            <a:r>
              <a:rPr lang="fi-FI" sz="2400" dirty="0" err="1"/>
              <a:t>seats</a:t>
            </a:r>
            <a:r>
              <a:rPr lang="fi-FI" sz="2400" dirty="0"/>
              <a:t>.</a:t>
            </a:r>
          </a:p>
          <a:p>
            <a:pPr marL="0" indent="0">
              <a:lnSpc>
                <a:spcPct val="70000"/>
              </a:lnSpc>
              <a:spcBef>
                <a:spcPts val="1824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12. Ohikulkijat katselivat meitä hämmästyneinä.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/>
              <a:t>The </a:t>
            </a:r>
            <a:r>
              <a:rPr lang="fi-FI" sz="2400" dirty="0" err="1"/>
              <a:t>passers-by</a:t>
            </a:r>
            <a:r>
              <a:rPr lang="fi-FI" sz="2400" dirty="0"/>
              <a:t> </a:t>
            </a:r>
            <a:r>
              <a:rPr lang="fi-FI" sz="2400" dirty="0" err="1"/>
              <a:t>looked</a:t>
            </a:r>
            <a:r>
              <a:rPr lang="fi-FI" sz="2400" dirty="0"/>
              <a:t> at us </a:t>
            </a:r>
            <a:r>
              <a:rPr lang="fi-FI" sz="2400" dirty="0" err="1"/>
              <a:t>amazed</a:t>
            </a:r>
            <a:r>
              <a:rPr lang="fi-FI" sz="2400" dirty="0"/>
              <a:t>.</a:t>
            </a:r>
          </a:p>
          <a:p>
            <a:pPr marL="0" indent="0">
              <a:lnSpc>
                <a:spcPct val="80000"/>
              </a:lnSpc>
              <a:spcBef>
                <a:spcPts val="18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13. Oletteko julkkisurasta haaveilevia tyyppejä? </a:t>
            </a:r>
            <a:r>
              <a:rPr lang="fi-FI" sz="2400" dirty="0">
                <a:solidFill>
                  <a:srgbClr val="2DA2BF"/>
                </a:solidFill>
              </a:rPr>
              <a:t>(= a </a:t>
            </a:r>
            <a:r>
              <a:rPr lang="fi-FI" sz="2400" dirty="0" err="1">
                <a:solidFill>
                  <a:srgbClr val="2DA2BF"/>
                </a:solidFill>
              </a:rPr>
              <a:t>wannabe</a:t>
            </a:r>
            <a:r>
              <a:rPr lang="fi-FI" sz="2400">
                <a:solidFill>
                  <a:srgbClr val="2DA2BF"/>
                </a:solidFill>
              </a:rPr>
              <a:t>)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celebrity</a:t>
            </a:r>
            <a:r>
              <a:rPr lang="fi-FI" sz="2400" dirty="0"/>
              <a:t> </a:t>
            </a:r>
            <a:r>
              <a:rPr lang="fi-FI" sz="2400" dirty="0" err="1"/>
              <a:t>wannabes</a:t>
            </a:r>
            <a:r>
              <a:rPr lang="fi-FI" sz="2400" dirty="0"/>
              <a:t>?</a:t>
            </a:r>
          </a:p>
          <a:p>
            <a:pPr marL="0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14. Uudet laitteet toimivat hienosti.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/>
              <a:t>The new </a:t>
            </a:r>
            <a:r>
              <a:rPr lang="fi-FI" sz="2400" dirty="0" err="1"/>
              <a:t>equipment</a:t>
            </a:r>
            <a:r>
              <a:rPr lang="fi-FI" sz="2400" dirty="0"/>
              <a:t> </a:t>
            </a:r>
            <a:r>
              <a:rPr lang="fi-FI" sz="2400" dirty="0" err="1"/>
              <a:t>works</a:t>
            </a:r>
            <a:r>
              <a:rPr lang="fi-FI" sz="2400" dirty="0"/>
              <a:t>/ is </a:t>
            </a:r>
            <a:r>
              <a:rPr lang="fi-FI" sz="2400" dirty="0" err="1"/>
              <a:t>working</a:t>
            </a:r>
            <a:r>
              <a:rPr lang="fi-FI" sz="2400" dirty="0"/>
              <a:t> </a:t>
            </a:r>
            <a:r>
              <a:rPr lang="fi-FI" sz="2400" dirty="0" err="1"/>
              <a:t>wonderfully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6995" y="332656"/>
            <a:ext cx="8784976" cy="1143000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chemeClr val="accent1"/>
                </a:solidFill>
              </a:rPr>
              <a:t>Substantiivit: yksikölliset ja monikolliset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467544" y="1340768"/>
            <a:ext cx="8445624" cy="1287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/>
              <a:buChar char="•"/>
            </a:pPr>
            <a:r>
              <a:rPr lang="fi-FI" sz="2800" dirty="0">
                <a:solidFill>
                  <a:srgbClr val="000000"/>
                </a:solidFill>
              </a:rPr>
              <a:t>Joitakin sanoja voidaan käyttää sekä yksiköllisessä että monikollisessa muodossa. Tällöin niiden merkitys kuitenkin muuttuu. Esimerkiksi: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3655640"/>
              </p:ext>
            </p:extLst>
          </p:nvPr>
        </p:nvGraphicFramePr>
        <p:xfrm>
          <a:off x="539552" y="2780929"/>
          <a:ext cx="7992888" cy="3140660"/>
        </p:xfrm>
        <a:graphic>
          <a:graphicData uri="http://schemas.openxmlformats.org/drawingml/2006/table">
            <a:tbl>
              <a:tblPr bandRow="1" bandCol="1">
                <a:tableStyleId>{2D5ABB26-0587-4C30-8999-92F81FD0307C}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002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err="1"/>
                        <a:t>four</a:t>
                      </a:r>
                      <a:r>
                        <a:rPr lang="fi-FI" sz="2800" dirty="0"/>
                        <a:t> </a:t>
                      </a:r>
                      <a:r>
                        <a:rPr lang="fi-FI" sz="2800" b="1" dirty="0" err="1"/>
                        <a:t>rooms</a:t>
                      </a:r>
                      <a:r>
                        <a:rPr lang="fi-FI" sz="2800" dirty="0"/>
                        <a:t> </a:t>
                      </a:r>
                      <a:r>
                        <a:rPr lang="fi-FI" sz="2200" dirty="0"/>
                        <a:t>(= huonetta)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b="1" dirty="0" err="1"/>
                        <a:t>room</a:t>
                      </a:r>
                      <a:r>
                        <a:rPr lang="fi-FI" sz="2800" dirty="0"/>
                        <a:t> for </a:t>
                      </a:r>
                      <a:r>
                        <a:rPr lang="fi-FI" sz="2800" dirty="0" err="1"/>
                        <a:t>two</a:t>
                      </a:r>
                      <a:r>
                        <a:rPr lang="fi-FI" sz="2200" dirty="0"/>
                        <a:t> (= tilaa)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002">
                <a:tc>
                  <a:txBody>
                    <a:bodyPr/>
                    <a:lstStyle/>
                    <a:p>
                      <a:pPr algn="r"/>
                      <a:r>
                        <a:rPr lang="fi-FI" sz="2800" b="1" dirty="0"/>
                        <a:t>a </a:t>
                      </a:r>
                      <a:r>
                        <a:rPr lang="fi-FI" sz="2800" b="1" dirty="0" err="1"/>
                        <a:t>hair</a:t>
                      </a:r>
                      <a:r>
                        <a:rPr lang="fi-FI" sz="2800" b="1" dirty="0"/>
                        <a:t> </a:t>
                      </a:r>
                      <a:r>
                        <a:rPr lang="fi-FI" sz="2800" dirty="0"/>
                        <a:t>in the </a:t>
                      </a:r>
                      <a:r>
                        <a:rPr lang="fi-FI" sz="2800" dirty="0" err="1"/>
                        <a:t>soup</a:t>
                      </a:r>
                      <a:r>
                        <a:rPr lang="fi-FI" sz="2800" dirty="0"/>
                        <a:t> </a:t>
                      </a:r>
                      <a:r>
                        <a:rPr lang="fi-FI" sz="2200" dirty="0"/>
                        <a:t>(= hius)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err="1"/>
                        <a:t>lovely</a:t>
                      </a:r>
                      <a:r>
                        <a:rPr lang="fi-FI" sz="2800" dirty="0"/>
                        <a:t> </a:t>
                      </a:r>
                      <a:r>
                        <a:rPr lang="fi-FI" sz="2800" dirty="0" err="1"/>
                        <a:t>red</a:t>
                      </a:r>
                      <a:r>
                        <a:rPr lang="fi-FI" sz="2800" dirty="0"/>
                        <a:t> </a:t>
                      </a:r>
                      <a:r>
                        <a:rPr lang="fi-FI" sz="2800" b="1" dirty="0" err="1"/>
                        <a:t>hair</a:t>
                      </a:r>
                      <a:r>
                        <a:rPr lang="fi-FI" sz="2800" dirty="0"/>
                        <a:t> </a:t>
                      </a:r>
                      <a:r>
                        <a:rPr lang="fi-FI" sz="2200" dirty="0"/>
                        <a:t>(= hiukset)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349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err="1"/>
                        <a:t>I’ll</a:t>
                      </a:r>
                      <a:r>
                        <a:rPr lang="fi-FI" sz="2800" dirty="0"/>
                        <a:t> </a:t>
                      </a:r>
                      <a:r>
                        <a:rPr lang="fi-FI" sz="2800" dirty="0" err="1"/>
                        <a:t>have</a:t>
                      </a:r>
                      <a:r>
                        <a:rPr lang="fi-FI" sz="2800" dirty="0"/>
                        <a:t> </a:t>
                      </a:r>
                      <a:r>
                        <a:rPr lang="fi-FI" sz="2800" b="1" dirty="0"/>
                        <a:t>a </a:t>
                      </a:r>
                      <a:r>
                        <a:rPr lang="fi-FI" sz="2800" b="1" dirty="0" err="1"/>
                        <a:t>coffee</a:t>
                      </a:r>
                      <a:r>
                        <a:rPr lang="fi-FI" sz="2800" baseline="0" dirty="0"/>
                        <a:t> </a:t>
                      </a:r>
                    </a:p>
                    <a:p>
                      <a:pPr algn="ctr"/>
                      <a:r>
                        <a:rPr lang="fi-FI" sz="2200" baseline="0" dirty="0"/>
                        <a:t>(= kahviannos)</a:t>
                      </a:r>
                      <a:endParaRPr lang="fi-FI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/>
                        <a:t>I</a:t>
                      </a:r>
                      <a:r>
                        <a:rPr lang="fi-FI" sz="2800" baseline="0" dirty="0"/>
                        <a:t> </a:t>
                      </a:r>
                      <a:r>
                        <a:rPr lang="fi-FI" sz="2800" baseline="0" dirty="0" err="1"/>
                        <a:t>spilt</a:t>
                      </a:r>
                      <a:r>
                        <a:rPr lang="fi-FI" sz="2800" baseline="0" dirty="0"/>
                        <a:t> </a:t>
                      </a:r>
                      <a:r>
                        <a:rPr lang="fi-FI" sz="2800" b="1" baseline="0" dirty="0" err="1"/>
                        <a:t>coffee</a:t>
                      </a:r>
                      <a:r>
                        <a:rPr lang="fi-FI" sz="2800" baseline="0" dirty="0"/>
                        <a:t> on the </a:t>
                      </a:r>
                      <a:r>
                        <a:rPr lang="fi-FI" sz="2800" baseline="0" dirty="0" err="1"/>
                        <a:t>floor</a:t>
                      </a:r>
                      <a:r>
                        <a:rPr lang="fi-FI" sz="2800" baseline="0" dirty="0"/>
                        <a:t> </a:t>
                      </a:r>
                      <a:r>
                        <a:rPr lang="fi-FI" sz="2200" baseline="0" dirty="0"/>
                        <a:t>(=kahvia)</a:t>
                      </a:r>
                      <a:endParaRPr lang="fi-FI" sz="2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991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err="1"/>
                        <a:t>many</a:t>
                      </a:r>
                      <a:r>
                        <a:rPr lang="fi-FI" sz="2800" dirty="0"/>
                        <a:t> </a:t>
                      </a:r>
                      <a:r>
                        <a:rPr lang="fi-FI" sz="2800" b="1" dirty="0" err="1"/>
                        <a:t>experiences</a:t>
                      </a:r>
                      <a:r>
                        <a:rPr lang="fi-FI" sz="2800" b="1" dirty="0"/>
                        <a:t> </a:t>
                      </a:r>
                    </a:p>
                    <a:p>
                      <a:pPr algn="ctr"/>
                      <a:r>
                        <a:rPr lang="fi-FI" sz="2200" dirty="0"/>
                        <a:t>(= koettuja asioita)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/>
                        <a:t>a </a:t>
                      </a:r>
                      <a:r>
                        <a:rPr lang="fi-FI" sz="2800" dirty="0" err="1"/>
                        <a:t>lot</a:t>
                      </a:r>
                      <a:r>
                        <a:rPr lang="fi-FI" sz="2800" dirty="0"/>
                        <a:t> of </a:t>
                      </a:r>
                      <a:r>
                        <a:rPr lang="fi-FI" sz="2800" b="1" dirty="0" err="1"/>
                        <a:t>experience</a:t>
                      </a:r>
                      <a:r>
                        <a:rPr lang="fi-FI" sz="2800" b="1" dirty="0"/>
                        <a:t> </a:t>
                      </a:r>
                    </a:p>
                    <a:p>
                      <a:pPr algn="ctr"/>
                      <a:r>
                        <a:rPr lang="fi-FI" sz="2200" b="0" dirty="0"/>
                        <a:t>(= saavutettu harjaantuminen)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9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2DA2BF"/>
                </a:solidFill>
              </a:rPr>
              <a:t>Activate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7544" y="2348880"/>
            <a:ext cx="3744416" cy="3777283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fi-FI" sz="3000" dirty="0"/>
              <a:t>1.  </a:t>
            </a:r>
            <a:r>
              <a:rPr lang="fi-FI" sz="3000" dirty="0" err="1"/>
              <a:t>butter</a:t>
            </a:r>
            <a:endParaRPr lang="fi-FI" sz="3000" dirty="0"/>
          </a:p>
          <a:p>
            <a:pPr marL="0" indent="0">
              <a:buNone/>
            </a:pPr>
            <a:r>
              <a:rPr lang="fi-FI" sz="3000" dirty="0"/>
              <a:t>2.  </a:t>
            </a:r>
            <a:r>
              <a:rPr lang="fi-FI" sz="3000" dirty="0" err="1"/>
              <a:t>photo</a:t>
            </a:r>
            <a:endParaRPr lang="fi-FI" sz="3000" dirty="0"/>
          </a:p>
          <a:p>
            <a:pPr marL="0" indent="0">
              <a:buNone/>
            </a:pPr>
            <a:r>
              <a:rPr lang="fi-FI" sz="3000" dirty="0"/>
              <a:t>3.  </a:t>
            </a:r>
            <a:r>
              <a:rPr lang="fi-FI" sz="3000" dirty="0" err="1"/>
              <a:t>water</a:t>
            </a:r>
            <a:endParaRPr lang="fi-FI" sz="3000" dirty="0"/>
          </a:p>
          <a:p>
            <a:pPr marL="0" indent="0">
              <a:buNone/>
            </a:pPr>
            <a:r>
              <a:rPr lang="fi-FI" sz="3000" dirty="0"/>
              <a:t>4.  </a:t>
            </a:r>
            <a:r>
              <a:rPr lang="fi-FI" sz="3000" dirty="0" err="1"/>
              <a:t>intelligence</a:t>
            </a:r>
            <a:endParaRPr lang="fi-FI" sz="3000" dirty="0"/>
          </a:p>
          <a:p>
            <a:pPr marL="0" indent="0">
              <a:buNone/>
            </a:pPr>
            <a:r>
              <a:rPr lang="fi-FI" sz="3000" dirty="0"/>
              <a:t>5.  </a:t>
            </a:r>
            <a:r>
              <a:rPr lang="fi-FI" sz="3000" dirty="0" err="1"/>
              <a:t>birthday</a:t>
            </a:r>
            <a:r>
              <a:rPr lang="fi-FI" sz="3000" dirty="0"/>
              <a:t> </a:t>
            </a:r>
            <a:r>
              <a:rPr lang="fi-FI" sz="3000" dirty="0" err="1"/>
              <a:t>cake</a:t>
            </a:r>
            <a:endParaRPr lang="fi-FI" sz="3000" dirty="0"/>
          </a:p>
          <a:p>
            <a:pPr marL="0" indent="0">
              <a:buNone/>
            </a:pPr>
            <a:r>
              <a:rPr lang="fi-FI" sz="3000" dirty="0"/>
              <a:t>6.  </a:t>
            </a:r>
            <a:r>
              <a:rPr lang="fi-FI" sz="3000" dirty="0" err="1"/>
              <a:t>neighbourhood</a:t>
            </a:r>
            <a:endParaRPr lang="fi-FI" sz="3000" dirty="0"/>
          </a:p>
          <a:p>
            <a:pPr marL="0" indent="0">
              <a:buNone/>
            </a:pPr>
            <a:r>
              <a:rPr lang="fi-FI" sz="3000" dirty="0"/>
              <a:t>7.  rubbish</a:t>
            </a:r>
          </a:p>
          <a:p>
            <a:pPr marL="0" indent="0">
              <a:buNone/>
            </a:pPr>
            <a:r>
              <a:rPr lang="fi-FI" sz="3000" dirty="0"/>
              <a:t>8.  </a:t>
            </a:r>
            <a:r>
              <a:rPr lang="fi-FI" sz="3000" dirty="0" err="1"/>
              <a:t>bread</a:t>
            </a:r>
            <a:endParaRPr lang="fi-FI" sz="3000" dirty="0"/>
          </a:p>
          <a:p>
            <a:pPr marL="514350" indent="-514350">
              <a:buAutoNum type="arabicPeriod"/>
            </a:pPr>
            <a:endParaRPr lang="fi-FI" dirty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835696" y="2780928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7" name="Suorakulmio 6"/>
          <p:cNvSpPr/>
          <p:nvPr/>
        </p:nvSpPr>
        <p:spPr>
          <a:xfrm>
            <a:off x="2915816" y="4149080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8" name="Suorakulmio 7"/>
          <p:cNvSpPr/>
          <p:nvPr/>
        </p:nvSpPr>
        <p:spPr>
          <a:xfrm>
            <a:off x="3203848" y="4653136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9" name="Suorakulmio 8"/>
          <p:cNvSpPr/>
          <p:nvPr/>
        </p:nvSpPr>
        <p:spPr>
          <a:xfrm>
            <a:off x="1907704" y="2276872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1763688" y="3284984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2627784" y="3717032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2051720" y="5085184"/>
            <a:ext cx="504056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1835696" y="5589240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Sisällön paikkamerkki 3"/>
          <p:cNvSpPr>
            <a:spLocks noGrp="1"/>
          </p:cNvSpPr>
          <p:nvPr>
            <p:ph sz="half" idx="2"/>
          </p:nvPr>
        </p:nvSpPr>
        <p:spPr>
          <a:xfrm>
            <a:off x="395536" y="1196752"/>
            <a:ext cx="8219256" cy="927720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Mieti, voiko seuraavia substantiiveja laskea ja onko niillä monikkoa (C) vai ovatko ne yksiköllisiä sanoja (U).</a:t>
            </a:r>
          </a:p>
        </p:txBody>
      </p:sp>
      <p:sp>
        <p:nvSpPr>
          <p:cNvPr id="15" name="Sisällön paikkamerkki 3"/>
          <p:cNvSpPr>
            <a:spLocks noGrp="1"/>
          </p:cNvSpPr>
          <p:nvPr>
            <p:ph sz="half" idx="2"/>
          </p:nvPr>
        </p:nvSpPr>
        <p:spPr>
          <a:xfrm>
            <a:off x="4427984" y="2348880"/>
            <a:ext cx="4402832" cy="3816424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9.   </a:t>
            </a:r>
            <a:r>
              <a:rPr lang="fi-FI" dirty="0" err="1"/>
              <a:t>milk</a:t>
            </a:r>
            <a:r>
              <a:rPr lang="fi-FI" dirty="0"/>
              <a:t>  </a:t>
            </a:r>
          </a:p>
          <a:p>
            <a:pPr marL="0" indent="0">
              <a:buNone/>
            </a:pPr>
            <a:r>
              <a:rPr lang="fi-FI" dirty="0"/>
              <a:t>10. </a:t>
            </a:r>
            <a:r>
              <a:rPr lang="fi-FI" dirty="0" err="1"/>
              <a:t>silver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11. </a:t>
            </a:r>
            <a:r>
              <a:rPr lang="fi-FI" dirty="0" err="1"/>
              <a:t>silver</a:t>
            </a:r>
            <a:r>
              <a:rPr lang="fi-FI" dirty="0"/>
              <a:t> </a:t>
            </a:r>
            <a:r>
              <a:rPr lang="fi-FI" dirty="0" err="1"/>
              <a:t>coin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12. </a:t>
            </a:r>
            <a:r>
              <a:rPr lang="fi-FI" dirty="0" err="1"/>
              <a:t>blood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13. </a:t>
            </a:r>
            <a:r>
              <a:rPr lang="fi-FI" dirty="0" err="1"/>
              <a:t>blood</a:t>
            </a:r>
            <a:r>
              <a:rPr lang="fi-FI" dirty="0"/>
              <a:t> </a:t>
            </a:r>
            <a:r>
              <a:rPr lang="fi-FI" dirty="0" err="1"/>
              <a:t>test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14. </a:t>
            </a:r>
            <a:r>
              <a:rPr lang="fi-FI" dirty="0" err="1"/>
              <a:t>energy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15. </a:t>
            </a:r>
            <a:r>
              <a:rPr lang="fi-FI" dirty="0" err="1"/>
              <a:t>Monday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16. </a:t>
            </a:r>
            <a:r>
              <a:rPr lang="fi-FI" dirty="0" err="1"/>
              <a:t>power</a:t>
            </a:r>
            <a:endParaRPr lang="fi-FI" dirty="0"/>
          </a:p>
        </p:txBody>
      </p:sp>
      <p:sp>
        <p:nvSpPr>
          <p:cNvPr id="19" name="Suorakulmio 18"/>
          <p:cNvSpPr/>
          <p:nvPr/>
        </p:nvSpPr>
        <p:spPr>
          <a:xfrm>
            <a:off x="5724128" y="2276872"/>
            <a:ext cx="504056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5796136" y="2780928"/>
            <a:ext cx="576064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5868144" y="3717032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Suorakulmio 21"/>
          <p:cNvSpPr/>
          <p:nvPr/>
        </p:nvSpPr>
        <p:spPr>
          <a:xfrm>
            <a:off x="6084168" y="4653136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6012160" y="5589240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Suorakulmio 23"/>
          <p:cNvSpPr/>
          <p:nvPr/>
        </p:nvSpPr>
        <p:spPr>
          <a:xfrm>
            <a:off x="6444208" y="3212976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6516216" y="4149080"/>
            <a:ext cx="57606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6228184" y="5085184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086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2" grpId="0"/>
      <p:bldP spid="13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Substantiivit: Monikon muodostus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rgbClr val="000000"/>
                </a:solidFill>
              </a:rPr>
              <a:t>Tavallisesti laskettavan substantiivin monikko muodostetaan liittämällä sanan jälkeen ’</a:t>
            </a:r>
            <a:r>
              <a:rPr lang="fi-FI" sz="2800" b="1" dirty="0">
                <a:solidFill>
                  <a:srgbClr val="000000"/>
                </a:solidFill>
              </a:rPr>
              <a:t>-s</a:t>
            </a:r>
            <a:r>
              <a:rPr lang="fi-FI" sz="2800" dirty="0">
                <a:solidFill>
                  <a:srgbClr val="000000"/>
                </a:solidFill>
              </a:rPr>
              <a:t>’.</a:t>
            </a:r>
          </a:p>
          <a:p>
            <a:pPr marL="0" indent="0">
              <a:buNone/>
            </a:pPr>
            <a:r>
              <a:rPr lang="fi-FI" sz="2800" dirty="0"/>
              <a:t>	a </a:t>
            </a:r>
            <a:r>
              <a:rPr lang="fi-FI" sz="2800" dirty="0" err="1"/>
              <a:t>horse</a:t>
            </a:r>
            <a:r>
              <a:rPr lang="fi-FI" sz="2800" dirty="0"/>
              <a:t> – </a:t>
            </a:r>
            <a:r>
              <a:rPr lang="fi-FI" sz="2800" dirty="0" err="1"/>
              <a:t>horse</a:t>
            </a:r>
            <a:r>
              <a:rPr lang="fi-FI" sz="2800" b="1" dirty="0" err="1"/>
              <a:t>s</a:t>
            </a:r>
            <a:endParaRPr lang="fi-FI" sz="2800" b="1" dirty="0"/>
          </a:p>
          <a:p>
            <a:pPr marL="0" indent="0">
              <a:buNone/>
            </a:pPr>
            <a:r>
              <a:rPr lang="fi-FI" sz="2800" b="1" dirty="0"/>
              <a:t>	</a:t>
            </a:r>
            <a:r>
              <a:rPr lang="fi-FI" sz="2800" dirty="0"/>
              <a:t>an </a:t>
            </a:r>
            <a:r>
              <a:rPr lang="fi-FI" sz="2800" dirty="0" err="1"/>
              <a:t>artist</a:t>
            </a:r>
            <a:r>
              <a:rPr lang="fi-FI" sz="2800" dirty="0"/>
              <a:t> – </a:t>
            </a:r>
            <a:r>
              <a:rPr lang="fi-FI" sz="2800" dirty="0" err="1"/>
              <a:t>artist</a:t>
            </a:r>
            <a:r>
              <a:rPr lang="fi-FI" sz="2800" b="1" dirty="0" err="1"/>
              <a:t>s</a:t>
            </a:r>
            <a:endParaRPr lang="fi-FI" sz="2800" b="1" dirty="0"/>
          </a:p>
          <a:p>
            <a:pPr marL="0" indent="0">
              <a:buNone/>
            </a:pPr>
            <a:r>
              <a:rPr lang="fi-FI" sz="2800" b="1" dirty="0"/>
              <a:t>	</a:t>
            </a:r>
            <a:r>
              <a:rPr lang="fi-FI" sz="2800" dirty="0"/>
              <a:t>a cup – </a:t>
            </a:r>
            <a:r>
              <a:rPr lang="fi-FI" sz="2800" dirty="0" err="1"/>
              <a:t>cup</a:t>
            </a:r>
            <a:r>
              <a:rPr lang="fi-FI" sz="2800" b="1" dirty="0" err="1"/>
              <a:t>s</a:t>
            </a:r>
            <a:endParaRPr lang="fi-FI" sz="2800" b="1" dirty="0"/>
          </a:p>
          <a:p>
            <a:pPr marL="0" indent="0">
              <a:buNone/>
            </a:pPr>
            <a:r>
              <a:rPr lang="fi-FI" sz="2800" dirty="0"/>
              <a:t>	a </a:t>
            </a:r>
            <a:r>
              <a:rPr lang="fi-FI" sz="2800" dirty="0" err="1"/>
              <a:t>teenager</a:t>
            </a:r>
            <a:r>
              <a:rPr lang="fi-FI" sz="2800" dirty="0"/>
              <a:t> – </a:t>
            </a:r>
            <a:r>
              <a:rPr lang="fi-FI" sz="2800" dirty="0" err="1"/>
              <a:t>teenager</a:t>
            </a:r>
            <a:r>
              <a:rPr lang="fi-FI" sz="2800" b="1" dirty="0" err="1"/>
              <a:t>s</a:t>
            </a:r>
            <a:endParaRPr lang="fi-FI" sz="2800" b="1" dirty="0"/>
          </a:p>
          <a:p>
            <a:pPr marL="0" indent="0">
              <a:buNone/>
            </a:pPr>
            <a:r>
              <a:rPr lang="fi-FI" sz="2800" b="1" dirty="0"/>
              <a:t>	</a:t>
            </a:r>
            <a:r>
              <a:rPr lang="fi-FI" sz="2800" dirty="0"/>
              <a:t>a UFO – </a:t>
            </a:r>
            <a:r>
              <a:rPr lang="fi-FI" sz="2800" dirty="0" err="1"/>
              <a:t>UFO</a:t>
            </a:r>
            <a:r>
              <a:rPr lang="fi-FI" sz="2800" b="1" dirty="0" err="1"/>
              <a:t>s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15965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Substantiivit: Monikon muodostus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3000" dirty="0"/>
              <a:t>Tarkastele seuraavien sanojen monikon muodotusta. Miksi niiden monikkomuodossa on ’</a:t>
            </a:r>
            <a:r>
              <a:rPr lang="fi-FI" sz="3000" b="1" dirty="0">
                <a:solidFill>
                  <a:schemeClr val="tx1"/>
                </a:solidFill>
              </a:rPr>
              <a:t> </a:t>
            </a:r>
            <a:r>
              <a:rPr lang="fi-FI" sz="3000" b="1" dirty="0"/>
              <a:t>–es</a:t>
            </a:r>
            <a:r>
              <a:rPr lang="fi-FI" sz="3000" dirty="0"/>
              <a:t>’-pääte?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fi-FI" sz="3000" dirty="0"/>
              <a:t>	</a:t>
            </a:r>
            <a:r>
              <a:rPr lang="fi-FI" sz="3000" dirty="0">
                <a:solidFill>
                  <a:schemeClr val="tx1"/>
                </a:solidFill>
              </a:rPr>
              <a:t>a </a:t>
            </a:r>
            <a:r>
              <a:rPr lang="fi-FI" sz="3000" dirty="0" err="1">
                <a:solidFill>
                  <a:schemeClr val="tx1"/>
                </a:solidFill>
              </a:rPr>
              <a:t>bus</a:t>
            </a:r>
            <a:r>
              <a:rPr lang="fi-FI" sz="3000" dirty="0">
                <a:solidFill>
                  <a:schemeClr val="tx1"/>
                </a:solidFill>
              </a:rPr>
              <a:t> – </a:t>
            </a:r>
            <a:r>
              <a:rPr lang="fi-FI" sz="3000" dirty="0" err="1">
                <a:solidFill>
                  <a:schemeClr val="tx1"/>
                </a:solidFill>
              </a:rPr>
              <a:t>bus</a:t>
            </a:r>
            <a:r>
              <a:rPr lang="fi-FI" sz="3000" b="1" dirty="0" err="1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dirty="0">
                <a:solidFill>
                  <a:schemeClr val="tx1"/>
                </a:solidFill>
              </a:rPr>
              <a:t>	a </a:t>
            </a:r>
            <a:r>
              <a:rPr lang="fi-FI" sz="3000" dirty="0" err="1">
                <a:solidFill>
                  <a:schemeClr val="tx1"/>
                </a:solidFill>
              </a:rPr>
              <a:t>kiss</a:t>
            </a:r>
            <a:r>
              <a:rPr lang="fi-FI" sz="3000" dirty="0">
                <a:solidFill>
                  <a:schemeClr val="tx1"/>
                </a:solidFill>
              </a:rPr>
              <a:t> – </a:t>
            </a:r>
            <a:r>
              <a:rPr lang="fi-FI" sz="3000" dirty="0" err="1">
                <a:solidFill>
                  <a:schemeClr val="tx1"/>
                </a:solidFill>
              </a:rPr>
              <a:t>kiss</a:t>
            </a:r>
            <a:r>
              <a:rPr lang="fi-FI" sz="3000" b="1" dirty="0" err="1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dirty="0">
                <a:solidFill>
                  <a:schemeClr val="tx1"/>
                </a:solidFill>
              </a:rPr>
              <a:t>	a </a:t>
            </a:r>
            <a:r>
              <a:rPr lang="fi-FI" sz="3000" dirty="0" err="1">
                <a:solidFill>
                  <a:schemeClr val="tx1"/>
                </a:solidFill>
              </a:rPr>
              <a:t>bush</a:t>
            </a:r>
            <a:r>
              <a:rPr lang="fi-FI" sz="3000" dirty="0">
                <a:solidFill>
                  <a:schemeClr val="tx1"/>
                </a:solidFill>
              </a:rPr>
              <a:t> – </a:t>
            </a:r>
            <a:r>
              <a:rPr lang="fi-FI" sz="3000" dirty="0" err="1">
                <a:solidFill>
                  <a:schemeClr val="tx1"/>
                </a:solidFill>
              </a:rPr>
              <a:t>bush</a:t>
            </a:r>
            <a:r>
              <a:rPr lang="fi-FI" sz="3000" b="1" dirty="0" err="1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b="1" dirty="0">
                <a:solidFill>
                  <a:schemeClr val="tx1"/>
                </a:solidFill>
              </a:rPr>
              <a:t>	</a:t>
            </a:r>
            <a:r>
              <a:rPr lang="fi-FI" sz="3000" dirty="0">
                <a:solidFill>
                  <a:schemeClr val="tx1"/>
                </a:solidFill>
              </a:rPr>
              <a:t>a </a:t>
            </a:r>
            <a:r>
              <a:rPr lang="fi-FI" sz="3000" dirty="0" err="1">
                <a:solidFill>
                  <a:schemeClr val="tx1"/>
                </a:solidFill>
              </a:rPr>
              <a:t>church</a:t>
            </a:r>
            <a:r>
              <a:rPr lang="fi-FI" sz="3000" dirty="0">
                <a:solidFill>
                  <a:schemeClr val="tx1"/>
                </a:solidFill>
              </a:rPr>
              <a:t> – </a:t>
            </a:r>
            <a:r>
              <a:rPr lang="fi-FI" sz="3000" dirty="0" err="1">
                <a:solidFill>
                  <a:schemeClr val="tx1"/>
                </a:solidFill>
              </a:rPr>
              <a:t>church</a:t>
            </a:r>
            <a:r>
              <a:rPr lang="fi-FI" sz="3000" b="1" dirty="0" err="1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b="1" dirty="0">
                <a:solidFill>
                  <a:schemeClr val="tx1"/>
                </a:solidFill>
              </a:rPr>
              <a:t>	</a:t>
            </a:r>
            <a:r>
              <a:rPr lang="fi-FI" sz="3000" dirty="0">
                <a:solidFill>
                  <a:schemeClr val="tx1"/>
                </a:solidFill>
              </a:rPr>
              <a:t>a </a:t>
            </a:r>
            <a:r>
              <a:rPr lang="fi-FI" sz="3000" dirty="0" err="1">
                <a:solidFill>
                  <a:schemeClr val="tx1"/>
                </a:solidFill>
              </a:rPr>
              <a:t>buzz</a:t>
            </a:r>
            <a:r>
              <a:rPr lang="fi-FI" sz="3000" dirty="0">
                <a:solidFill>
                  <a:schemeClr val="tx1"/>
                </a:solidFill>
              </a:rPr>
              <a:t> – </a:t>
            </a:r>
            <a:r>
              <a:rPr lang="fi-FI" sz="3000" dirty="0" err="1">
                <a:solidFill>
                  <a:schemeClr val="tx1"/>
                </a:solidFill>
              </a:rPr>
              <a:t>buzz</a:t>
            </a:r>
            <a:r>
              <a:rPr lang="fi-FI" sz="3000" b="1" dirty="0" err="1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i-FI" sz="3000" b="1" dirty="0">
                <a:solidFill>
                  <a:schemeClr val="tx1"/>
                </a:solidFill>
              </a:rPr>
              <a:t>	</a:t>
            </a:r>
            <a:r>
              <a:rPr lang="fi-FI" sz="3000" dirty="0">
                <a:solidFill>
                  <a:schemeClr val="tx1"/>
                </a:solidFill>
              </a:rPr>
              <a:t>a box – </a:t>
            </a:r>
            <a:r>
              <a:rPr lang="fi-FI" sz="3000" dirty="0" err="1">
                <a:solidFill>
                  <a:schemeClr val="tx1"/>
                </a:solidFill>
              </a:rPr>
              <a:t>box</a:t>
            </a:r>
            <a:r>
              <a:rPr lang="fi-FI" sz="3000" b="1" dirty="0" err="1">
                <a:solidFill>
                  <a:schemeClr val="tx1"/>
                </a:solidFill>
              </a:rPr>
              <a:t>es</a:t>
            </a:r>
            <a:endParaRPr lang="fi-FI" sz="3000" b="1" dirty="0"/>
          </a:p>
          <a:p>
            <a:r>
              <a:rPr lang="fi-FI" sz="3000" dirty="0">
                <a:solidFill>
                  <a:schemeClr val="tx1"/>
                </a:solidFill>
              </a:rPr>
              <a:t>Jos sana päättyy kirjaimiin </a:t>
            </a:r>
            <a:r>
              <a:rPr lang="fi-FI" sz="3000" b="1" dirty="0">
                <a:solidFill>
                  <a:schemeClr val="tx1"/>
                </a:solidFill>
              </a:rPr>
              <a:t>–s, –ss, –sh, –</a:t>
            </a:r>
            <a:r>
              <a:rPr lang="fi-FI" sz="3000" b="1" dirty="0" err="1">
                <a:solidFill>
                  <a:schemeClr val="tx1"/>
                </a:solidFill>
              </a:rPr>
              <a:t>ch</a:t>
            </a:r>
            <a:r>
              <a:rPr lang="fi-FI" sz="3000" b="1" dirty="0">
                <a:solidFill>
                  <a:schemeClr val="tx1"/>
                </a:solidFill>
              </a:rPr>
              <a:t>, –z </a:t>
            </a:r>
            <a:r>
              <a:rPr lang="fi-FI" sz="3000" dirty="0">
                <a:solidFill>
                  <a:schemeClr val="tx1"/>
                </a:solidFill>
              </a:rPr>
              <a:t>tai</a:t>
            </a:r>
            <a:r>
              <a:rPr lang="fi-FI" sz="3000" b="1" dirty="0">
                <a:solidFill>
                  <a:schemeClr val="tx1"/>
                </a:solidFill>
              </a:rPr>
              <a:t> –x</a:t>
            </a:r>
            <a:r>
              <a:rPr lang="fi-FI" sz="3000" dirty="0">
                <a:solidFill>
                  <a:schemeClr val="tx1"/>
                </a:solidFill>
              </a:rPr>
              <a:t>, monikon pääte on ’</a:t>
            </a:r>
            <a:r>
              <a:rPr lang="fi-FI" sz="3000" b="1" dirty="0">
                <a:solidFill>
                  <a:schemeClr val="tx1"/>
                </a:solidFill>
              </a:rPr>
              <a:t>–es</a:t>
            </a:r>
            <a:r>
              <a:rPr lang="fi-FI" sz="3000" dirty="0">
                <a:solidFill>
                  <a:schemeClr val="tx1"/>
                </a:solidFill>
              </a:rPr>
              <a:t>’.</a:t>
            </a:r>
          </a:p>
          <a:p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35140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Substantiivit: Monikon muodostus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3000" dirty="0"/>
              <a:t>Mitä huomaat ’</a:t>
            </a:r>
            <a:r>
              <a:rPr lang="fi-FI" sz="3000" b="1" dirty="0"/>
              <a:t>–o</a:t>
            </a:r>
            <a:r>
              <a:rPr lang="fi-FI" sz="3000" dirty="0"/>
              <a:t>’-päätteisten sanojen monikosta?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fi-FI" sz="3000" dirty="0"/>
              <a:t>	</a:t>
            </a:r>
            <a:r>
              <a:rPr lang="fi-FI" sz="3000" dirty="0">
                <a:solidFill>
                  <a:schemeClr val="tx1"/>
                </a:solidFill>
              </a:rPr>
              <a:t>a </a:t>
            </a:r>
            <a:r>
              <a:rPr lang="fi-FI" sz="3000" dirty="0" err="1">
                <a:solidFill>
                  <a:schemeClr val="tx1"/>
                </a:solidFill>
              </a:rPr>
              <a:t>tomato</a:t>
            </a:r>
            <a:r>
              <a:rPr lang="fi-FI" sz="3000" dirty="0">
                <a:solidFill>
                  <a:schemeClr val="tx1"/>
                </a:solidFill>
              </a:rPr>
              <a:t> – </a:t>
            </a:r>
            <a:r>
              <a:rPr lang="fi-FI" sz="3000" dirty="0" err="1">
                <a:solidFill>
                  <a:schemeClr val="tx1"/>
                </a:solidFill>
              </a:rPr>
              <a:t>tomato</a:t>
            </a:r>
            <a:r>
              <a:rPr lang="fi-FI" sz="3000" b="1" dirty="0" err="1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dirty="0">
                <a:solidFill>
                  <a:schemeClr val="tx1"/>
                </a:solidFill>
              </a:rPr>
              <a:t>	a </a:t>
            </a:r>
            <a:r>
              <a:rPr lang="fi-FI" sz="3000" dirty="0" err="1">
                <a:solidFill>
                  <a:schemeClr val="tx1"/>
                </a:solidFill>
              </a:rPr>
              <a:t>potato</a:t>
            </a:r>
            <a:r>
              <a:rPr lang="fi-FI" sz="3000" dirty="0">
                <a:solidFill>
                  <a:schemeClr val="tx1"/>
                </a:solidFill>
              </a:rPr>
              <a:t> – </a:t>
            </a:r>
            <a:r>
              <a:rPr lang="fi-FI" sz="3000" dirty="0" err="1">
                <a:solidFill>
                  <a:schemeClr val="tx1"/>
                </a:solidFill>
              </a:rPr>
              <a:t>potato</a:t>
            </a:r>
            <a:r>
              <a:rPr lang="fi-FI" sz="3000" b="1" dirty="0" err="1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dirty="0">
                <a:solidFill>
                  <a:schemeClr val="tx1"/>
                </a:solidFill>
              </a:rPr>
              <a:t>	a </a:t>
            </a:r>
            <a:r>
              <a:rPr lang="fi-FI" sz="3000" dirty="0" err="1">
                <a:solidFill>
                  <a:schemeClr val="tx1"/>
                </a:solidFill>
              </a:rPr>
              <a:t>hero</a:t>
            </a:r>
            <a:r>
              <a:rPr lang="fi-FI" sz="3000" dirty="0">
                <a:solidFill>
                  <a:schemeClr val="tx1"/>
                </a:solidFill>
              </a:rPr>
              <a:t> – </a:t>
            </a:r>
            <a:r>
              <a:rPr lang="fi-FI" sz="3000" dirty="0" err="1">
                <a:solidFill>
                  <a:schemeClr val="tx1"/>
                </a:solidFill>
              </a:rPr>
              <a:t>hero</a:t>
            </a:r>
            <a:r>
              <a:rPr lang="fi-FI" sz="3000" b="1" dirty="0" err="1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b="1" dirty="0">
                <a:solidFill>
                  <a:schemeClr val="tx1"/>
                </a:solidFill>
              </a:rPr>
              <a:t>	</a:t>
            </a:r>
            <a:r>
              <a:rPr lang="fi-FI" sz="3000" b="1" dirty="0" err="1"/>
              <a:t>Huom</a:t>
            </a:r>
            <a:r>
              <a:rPr lang="fi-FI" sz="3000" b="1" dirty="0"/>
              <a:t>!</a:t>
            </a:r>
            <a:r>
              <a:rPr lang="fi-FI" sz="3000" b="1" dirty="0">
                <a:solidFill>
                  <a:schemeClr val="tx1"/>
                </a:solidFill>
              </a:rPr>
              <a:t>	</a:t>
            </a:r>
            <a:r>
              <a:rPr lang="fi-FI" sz="3000" dirty="0">
                <a:solidFill>
                  <a:schemeClr val="tx1"/>
                </a:solidFill>
              </a:rPr>
              <a:t>a piano – </a:t>
            </a:r>
            <a:r>
              <a:rPr lang="fi-FI" sz="3000" dirty="0" err="1">
                <a:solidFill>
                  <a:schemeClr val="tx1"/>
                </a:solidFill>
              </a:rPr>
              <a:t>piano</a:t>
            </a:r>
            <a:r>
              <a:rPr lang="fi-FI" sz="3000" b="1" dirty="0" err="1">
                <a:solidFill>
                  <a:schemeClr val="tx1"/>
                </a:solidFill>
              </a:rPr>
              <a:t>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b="1" dirty="0">
                <a:solidFill>
                  <a:schemeClr val="tx1"/>
                </a:solidFill>
              </a:rPr>
              <a:t>			</a:t>
            </a:r>
            <a:r>
              <a:rPr lang="fi-FI" sz="3000" dirty="0">
                <a:solidFill>
                  <a:schemeClr val="tx1"/>
                </a:solidFill>
              </a:rPr>
              <a:t>a dynamo – </a:t>
            </a:r>
            <a:r>
              <a:rPr lang="fi-FI" sz="3000" dirty="0" err="1">
                <a:solidFill>
                  <a:schemeClr val="tx1"/>
                </a:solidFill>
              </a:rPr>
              <a:t>dynamo</a:t>
            </a:r>
            <a:r>
              <a:rPr lang="fi-FI" sz="3000" b="1" dirty="0" err="1">
                <a:solidFill>
                  <a:schemeClr val="tx1"/>
                </a:solidFill>
              </a:rPr>
              <a:t>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i-FI" sz="3000" b="1" dirty="0">
                <a:solidFill>
                  <a:schemeClr val="tx1"/>
                </a:solidFill>
              </a:rPr>
              <a:t>			</a:t>
            </a:r>
            <a:r>
              <a:rPr lang="fi-FI" sz="3000" dirty="0">
                <a:solidFill>
                  <a:schemeClr val="tx1"/>
                </a:solidFill>
              </a:rPr>
              <a:t>a </a:t>
            </a:r>
            <a:r>
              <a:rPr lang="fi-FI" sz="3000" dirty="0" err="1">
                <a:solidFill>
                  <a:schemeClr val="tx1"/>
                </a:solidFill>
              </a:rPr>
              <a:t>soprano</a:t>
            </a:r>
            <a:r>
              <a:rPr lang="fi-FI" sz="3000" dirty="0">
                <a:solidFill>
                  <a:schemeClr val="tx1"/>
                </a:solidFill>
              </a:rPr>
              <a:t> – </a:t>
            </a:r>
            <a:r>
              <a:rPr lang="fi-FI" sz="3000" dirty="0" err="1">
                <a:solidFill>
                  <a:schemeClr val="tx1"/>
                </a:solidFill>
              </a:rPr>
              <a:t>soprano</a:t>
            </a:r>
            <a:r>
              <a:rPr lang="fi-FI" sz="3000" b="1" dirty="0" err="1">
                <a:solidFill>
                  <a:schemeClr val="tx1"/>
                </a:solidFill>
              </a:rPr>
              <a:t>s</a:t>
            </a:r>
            <a:endParaRPr lang="fi-FI" sz="3000" b="1" dirty="0"/>
          </a:p>
          <a:p>
            <a:r>
              <a:rPr lang="fi-FI" sz="3000" dirty="0">
                <a:solidFill>
                  <a:schemeClr val="tx1"/>
                </a:solidFill>
              </a:rPr>
              <a:t>Vanhojen englanninkielisten ’</a:t>
            </a:r>
            <a:r>
              <a:rPr lang="fi-FI" sz="3000" b="1" dirty="0">
                <a:solidFill>
                  <a:schemeClr val="tx1"/>
                </a:solidFill>
              </a:rPr>
              <a:t>–o</a:t>
            </a:r>
            <a:r>
              <a:rPr lang="fi-FI" sz="3000" dirty="0">
                <a:solidFill>
                  <a:schemeClr val="tx1"/>
                </a:solidFill>
              </a:rPr>
              <a:t>’-päätteisten sanojen monikon pääte on ’</a:t>
            </a:r>
            <a:r>
              <a:rPr lang="fi-FI" sz="3000" b="1" dirty="0">
                <a:solidFill>
                  <a:schemeClr val="tx1"/>
                </a:solidFill>
              </a:rPr>
              <a:t>–es</a:t>
            </a:r>
            <a:r>
              <a:rPr lang="fi-FI" sz="3000" dirty="0">
                <a:solidFill>
                  <a:schemeClr val="tx1"/>
                </a:solidFill>
              </a:rPr>
              <a:t>’, mutta uudempien lainasanojen (usein sama sana suomessakin) monikon pääte on ’</a:t>
            </a:r>
            <a:r>
              <a:rPr lang="fi-FI" sz="3000" b="1" dirty="0">
                <a:solidFill>
                  <a:schemeClr val="tx1"/>
                </a:solidFill>
              </a:rPr>
              <a:t>–s</a:t>
            </a:r>
            <a:r>
              <a:rPr lang="fi-FI" sz="3000" dirty="0">
                <a:solidFill>
                  <a:schemeClr val="tx1"/>
                </a:solidFill>
              </a:rPr>
              <a:t>’.</a:t>
            </a:r>
          </a:p>
          <a:p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33908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998984"/>
          </a:xfrm>
        </p:spPr>
        <p:txBody>
          <a:bodyPr>
            <a:normAutofit/>
          </a:bodyPr>
          <a:lstStyle/>
          <a:p>
            <a:pPr marL="0" indent="0" algn="l">
              <a:lnSpc>
                <a:spcPct val="80000"/>
              </a:lnSpc>
            </a:pPr>
            <a:r>
              <a:rPr lang="fi-FI" sz="2800" b="0" dirty="0"/>
              <a:t>Minkälainen sääntö voidaan päätellä ’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/>
              <a:t>–y</a:t>
            </a:r>
            <a:r>
              <a:rPr lang="fi-FI" sz="2800" b="0" dirty="0"/>
              <a:t>’-päätteisten sanojen monikosta?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2204864"/>
            <a:ext cx="7632848" cy="3960440"/>
          </a:xfrm>
        </p:spPr>
        <p:txBody>
          <a:bodyPr numCol="2" spcCol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18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a baby – </a:t>
            </a:r>
            <a:r>
              <a:rPr lang="fi-FI" sz="2800" dirty="0" err="1">
                <a:solidFill>
                  <a:schemeClr val="tx1"/>
                </a:solidFill>
              </a:rPr>
              <a:t>bab</a:t>
            </a:r>
            <a:r>
              <a:rPr lang="fi-FI" sz="2800" b="1" dirty="0" err="1">
                <a:solidFill>
                  <a:schemeClr val="tx1"/>
                </a:solidFill>
              </a:rPr>
              <a:t>ies</a:t>
            </a: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a </a:t>
            </a:r>
            <a:r>
              <a:rPr lang="fi-FI" sz="2800" dirty="0" err="1">
                <a:solidFill>
                  <a:schemeClr val="tx1"/>
                </a:solidFill>
              </a:rPr>
              <a:t>fly</a:t>
            </a:r>
            <a:r>
              <a:rPr lang="fi-FI" sz="2800" dirty="0">
                <a:solidFill>
                  <a:schemeClr val="tx1"/>
                </a:solidFill>
              </a:rPr>
              <a:t> – </a:t>
            </a:r>
            <a:r>
              <a:rPr lang="fi-FI" sz="2800" dirty="0" err="1">
                <a:solidFill>
                  <a:schemeClr val="tx1"/>
                </a:solidFill>
              </a:rPr>
              <a:t>fl</a:t>
            </a:r>
            <a:r>
              <a:rPr lang="fi-FI" sz="2800" b="1" dirty="0" err="1">
                <a:solidFill>
                  <a:schemeClr val="tx1"/>
                </a:solidFill>
              </a:rPr>
              <a:t>ies</a:t>
            </a: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a </a:t>
            </a:r>
            <a:r>
              <a:rPr lang="fi-FI" sz="2800" dirty="0" err="1">
                <a:solidFill>
                  <a:schemeClr val="tx1"/>
                </a:solidFill>
              </a:rPr>
              <a:t>spy</a:t>
            </a:r>
            <a:r>
              <a:rPr lang="fi-FI" sz="2800" dirty="0">
                <a:solidFill>
                  <a:schemeClr val="tx1"/>
                </a:solidFill>
              </a:rPr>
              <a:t> – </a:t>
            </a:r>
            <a:r>
              <a:rPr lang="fi-FI" sz="2800" dirty="0" err="1">
                <a:solidFill>
                  <a:schemeClr val="tx1"/>
                </a:solidFill>
              </a:rPr>
              <a:t>sp</a:t>
            </a:r>
            <a:r>
              <a:rPr lang="fi-FI" sz="2800" b="1" dirty="0" err="1">
                <a:solidFill>
                  <a:schemeClr val="tx1"/>
                </a:solidFill>
              </a:rPr>
              <a:t>ies</a:t>
            </a: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b="1" dirty="0" err="1"/>
              <a:t>Huom</a:t>
            </a:r>
            <a:r>
              <a:rPr lang="fi-FI" sz="2800" b="1" dirty="0"/>
              <a:t>!</a:t>
            </a:r>
            <a:r>
              <a:rPr lang="fi-FI" sz="2800" b="1" dirty="0">
                <a:solidFill>
                  <a:schemeClr val="tx1"/>
                </a:solidFill>
              </a:rPr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a </a:t>
            </a:r>
            <a:r>
              <a:rPr lang="fi-FI" sz="2800" dirty="0" err="1">
                <a:solidFill>
                  <a:schemeClr val="tx1"/>
                </a:solidFill>
              </a:rPr>
              <a:t>day</a:t>
            </a:r>
            <a:r>
              <a:rPr lang="fi-FI" sz="2800" dirty="0">
                <a:solidFill>
                  <a:schemeClr val="tx1"/>
                </a:solidFill>
              </a:rPr>
              <a:t> – </a:t>
            </a:r>
            <a:r>
              <a:rPr lang="fi-FI" sz="2800" dirty="0" err="1">
                <a:solidFill>
                  <a:schemeClr val="tx1"/>
                </a:solidFill>
              </a:rPr>
              <a:t>day</a:t>
            </a:r>
            <a:r>
              <a:rPr lang="fi-FI" sz="2800" b="1" dirty="0" err="1">
                <a:solidFill>
                  <a:schemeClr val="tx1"/>
                </a:solidFill>
              </a:rPr>
              <a:t>s</a:t>
            </a: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a </a:t>
            </a:r>
            <a:r>
              <a:rPr lang="fi-FI" sz="2800" dirty="0" err="1">
                <a:solidFill>
                  <a:schemeClr val="tx1"/>
                </a:solidFill>
              </a:rPr>
              <a:t>valley</a:t>
            </a:r>
            <a:r>
              <a:rPr lang="fi-FI" sz="2800" dirty="0">
                <a:solidFill>
                  <a:schemeClr val="tx1"/>
                </a:solidFill>
              </a:rPr>
              <a:t> – </a:t>
            </a:r>
            <a:r>
              <a:rPr lang="fi-FI" sz="2800" dirty="0" err="1">
                <a:solidFill>
                  <a:schemeClr val="tx1"/>
                </a:solidFill>
              </a:rPr>
              <a:t>valley</a:t>
            </a:r>
            <a:r>
              <a:rPr lang="fi-FI" sz="2800" b="1" dirty="0" err="1">
                <a:solidFill>
                  <a:schemeClr val="tx1"/>
                </a:solidFill>
              </a:rPr>
              <a:t>s</a:t>
            </a: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fi-FI" sz="2800" dirty="0">
                <a:solidFill>
                  <a:schemeClr val="tx1"/>
                </a:solidFill>
              </a:rPr>
              <a:t>a </a:t>
            </a:r>
            <a:r>
              <a:rPr lang="fi-FI" sz="2800" dirty="0" err="1">
                <a:solidFill>
                  <a:schemeClr val="tx1"/>
                </a:solidFill>
              </a:rPr>
              <a:t>joy</a:t>
            </a:r>
            <a:r>
              <a:rPr lang="fi-FI" sz="2800" dirty="0">
                <a:solidFill>
                  <a:schemeClr val="tx1"/>
                </a:solidFill>
              </a:rPr>
              <a:t> – </a:t>
            </a:r>
            <a:r>
              <a:rPr lang="fi-FI" sz="2800" dirty="0" err="1">
                <a:solidFill>
                  <a:schemeClr val="tx1"/>
                </a:solidFill>
              </a:rPr>
              <a:t>joy</a:t>
            </a:r>
            <a:r>
              <a:rPr lang="fi-FI" sz="2800" b="1" dirty="0" err="1">
                <a:solidFill>
                  <a:schemeClr val="tx1"/>
                </a:solidFill>
              </a:rPr>
              <a:t>s</a:t>
            </a:r>
            <a:endParaRPr lang="fi-FI" sz="2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800" dirty="0">
                <a:solidFill>
                  <a:schemeClr val="tx1"/>
                </a:solidFill>
              </a:rPr>
              <a:t>Substantiiveilta,         jotka päättyvät </a:t>
            </a:r>
            <a:r>
              <a:rPr lang="fi-FI" sz="2800" b="1" dirty="0">
                <a:solidFill>
                  <a:schemeClr val="tx1"/>
                </a:solidFill>
              </a:rPr>
              <a:t>konsonantti + </a:t>
            </a:r>
            <a:r>
              <a:rPr lang="fi-FI" sz="2800" dirty="0">
                <a:solidFill>
                  <a:schemeClr val="tx1"/>
                </a:solidFill>
              </a:rPr>
              <a:t>’</a:t>
            </a:r>
            <a:r>
              <a:rPr lang="fi-FI" sz="2800" b="1" dirty="0">
                <a:solidFill>
                  <a:schemeClr val="tx1"/>
                </a:solidFill>
              </a:rPr>
              <a:t>–y</a:t>
            </a:r>
            <a:r>
              <a:rPr lang="fi-FI" sz="2800" dirty="0">
                <a:solidFill>
                  <a:schemeClr val="tx1"/>
                </a:solidFill>
              </a:rPr>
              <a:t>’, putoaa ’-y’ pois ja monikon pääte on 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    ’</a:t>
            </a:r>
            <a:r>
              <a:rPr lang="fi-FI" sz="2800" b="1" dirty="0">
                <a:solidFill>
                  <a:schemeClr val="tx1"/>
                </a:solidFill>
              </a:rPr>
              <a:t>–ies</a:t>
            </a:r>
            <a:r>
              <a:rPr lang="fi-FI" sz="2800" dirty="0">
                <a:solidFill>
                  <a:schemeClr val="tx1"/>
                </a:solidFill>
              </a:rPr>
              <a:t>’.</a:t>
            </a:r>
          </a:p>
          <a:p>
            <a:pPr marL="0" indent="0">
              <a:lnSpc>
                <a:spcPct val="70000"/>
              </a:lnSpc>
              <a:spcBef>
                <a:spcPts val="200"/>
              </a:spcBef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fi-FI" sz="2800" dirty="0">
                <a:solidFill>
                  <a:schemeClr val="tx1"/>
                </a:solidFill>
              </a:rPr>
              <a:t>Substantiivit, jotka päättyvät </a:t>
            </a:r>
            <a:r>
              <a:rPr lang="fi-FI" sz="2800" b="1" dirty="0">
                <a:solidFill>
                  <a:schemeClr val="tx1"/>
                </a:solidFill>
              </a:rPr>
              <a:t>vokaali + </a:t>
            </a:r>
            <a:r>
              <a:rPr lang="fi-FI" sz="2800" dirty="0">
                <a:solidFill>
                  <a:schemeClr val="tx1"/>
                </a:solidFill>
              </a:rPr>
              <a:t>’</a:t>
            </a:r>
            <a:r>
              <a:rPr lang="fi-FI" sz="2800" b="1" dirty="0">
                <a:solidFill>
                  <a:schemeClr val="tx1"/>
                </a:solidFill>
              </a:rPr>
              <a:t>–y</a:t>
            </a:r>
            <a:r>
              <a:rPr lang="fi-FI" sz="2800" dirty="0">
                <a:solidFill>
                  <a:schemeClr val="tx1"/>
                </a:solidFill>
              </a:rPr>
              <a:t>’         saavat monikon päätteen ’</a:t>
            </a:r>
            <a:r>
              <a:rPr lang="fi-FI" sz="2800" b="1" dirty="0">
                <a:solidFill>
                  <a:schemeClr val="tx1"/>
                </a:solidFill>
              </a:rPr>
              <a:t>–s</a:t>
            </a:r>
            <a:r>
              <a:rPr lang="fi-FI" sz="2800" dirty="0">
                <a:solidFill>
                  <a:schemeClr val="tx1"/>
                </a:solidFill>
              </a:rPr>
              <a:t>’.</a:t>
            </a:r>
            <a:endParaRPr lang="fi-FI" sz="2800" b="1" dirty="0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/>
              <a:t>Substantiivit: Monikon muodostus</a:t>
            </a:r>
          </a:p>
        </p:txBody>
      </p:sp>
    </p:spTree>
    <p:extLst>
      <p:ext uri="{BB962C8B-B14F-4D97-AF65-F5344CB8AC3E}">
        <p14:creationId xmlns:p14="http://schemas.microsoft.com/office/powerpoint/2010/main" val="119007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33087</TotalTime>
  <Words>911</Words>
  <Application>Microsoft Office PowerPoint</Application>
  <PresentationFormat>Näytössä katseltava diaesitys (4:3)</PresentationFormat>
  <Paragraphs>375</Paragraphs>
  <Slides>38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Office-teema</vt:lpstr>
      <vt:lpstr>PowerPoint-esitys</vt:lpstr>
      <vt:lpstr>Substantiivit</vt:lpstr>
      <vt:lpstr>Substantiivit: yksikölliset ja monikolliset</vt:lpstr>
      <vt:lpstr>Substantiivit: yksikölliset ja monikolliset</vt:lpstr>
      <vt:lpstr>Activate</vt:lpstr>
      <vt:lpstr>Substantiivit: Monikon muodostus</vt:lpstr>
      <vt:lpstr>Substantiivit: Monikon muodostus</vt:lpstr>
      <vt:lpstr>Substantiivit: Monikon muodostus</vt:lpstr>
      <vt:lpstr>Minkälainen sääntö voidaan päätellä ’ –y’-päätteisten sanojen monikosta?</vt:lpstr>
      <vt:lpstr>PowerPoint-esitys</vt:lpstr>
      <vt:lpstr>Substantiivit: Monikon muodostus</vt:lpstr>
      <vt:lpstr> Activate  </vt:lpstr>
      <vt:lpstr>Substantiivit: Yhdyssanojen monikko</vt:lpstr>
      <vt:lpstr>Substantiivit: Yhdyssanojen monikko</vt:lpstr>
      <vt:lpstr>Substantiivit: Epäsäännöllisiä monikkomuotoja</vt:lpstr>
      <vt:lpstr>Substantiivit: Epäsäännöllisiä monikkomuotoja</vt:lpstr>
      <vt:lpstr>Substantiivit: Epäsäännöllisiä monikkomuotoja </vt:lpstr>
      <vt:lpstr>Substantiivit: Epäsäännöllisiä monikkomuotoja </vt:lpstr>
      <vt:lpstr>Substantiivit: Epäsäännöllisiä monikkomuotoja </vt:lpstr>
      <vt:lpstr> Activate  </vt:lpstr>
      <vt:lpstr>Substantiivit: Epäsäännöllisiä monikkomuotoja</vt:lpstr>
      <vt:lpstr>Substantiivit: Epäsäännöllisiä monikkomuotoja</vt:lpstr>
      <vt:lpstr>Yksikölliset substantiivit</vt:lpstr>
      <vt:lpstr>Yksikölliset substantiivit</vt:lpstr>
      <vt:lpstr>Yksikölliset substantiivit</vt:lpstr>
      <vt:lpstr> Activate  </vt:lpstr>
      <vt:lpstr>Yksikölliset substantiivit</vt:lpstr>
      <vt:lpstr>Englannissa yksikkö, suomessa yksikkö</vt:lpstr>
      <vt:lpstr>Englannissa monikko, suomessa yksikkö</vt:lpstr>
      <vt:lpstr>Englannissa monikko, suomessa yksikkö</vt:lpstr>
      <vt:lpstr>Englannissa monikko, suomessa yksikkö tai monikko</vt:lpstr>
      <vt:lpstr>Englannissa yksikkö, suomessa monikko</vt:lpstr>
      <vt:lpstr>Kollektiivisubstantiivit</vt:lpstr>
      <vt:lpstr>Jokaisella omansa</vt:lpstr>
      <vt:lpstr>Jokaisella omansa</vt:lpstr>
      <vt:lpstr> Activate  </vt:lpstr>
      <vt:lpstr> Activate  </vt:lpstr>
      <vt:lpstr> Activate  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Satu Siltala</cp:lastModifiedBy>
  <cp:revision>257</cp:revision>
  <cp:lastPrinted>2016-05-26T05:27:03Z</cp:lastPrinted>
  <dcterms:created xsi:type="dcterms:W3CDTF">2015-09-28T06:29:35Z</dcterms:created>
  <dcterms:modified xsi:type="dcterms:W3CDTF">2017-04-21T06:26:01Z</dcterms:modified>
</cp:coreProperties>
</file>