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  <p:sldId id="260" r:id="rId10"/>
    <p:sldId id="265" r:id="rId11"/>
    <p:sldId id="266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8"/>
    <p:restoredTop sz="94708"/>
  </p:normalViewPr>
  <p:slideViewPr>
    <p:cSldViewPr>
      <p:cViewPr varScale="1">
        <p:scale>
          <a:sx n="69" d="100"/>
          <a:sy n="69" d="100"/>
        </p:scale>
        <p:origin x="105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6614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72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0752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87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714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660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924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31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982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4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79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758FD-EE09-472A-8924-D6556E84F839}" type="datetimeFigureOut">
              <a:rPr lang="fi-FI" smtClean="0"/>
              <a:t>10.12.2019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79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4: Liikunta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5088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Istumisen terveysvaarat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000" dirty="0"/>
              <a:t>liiallinen istuminen ei ole vain liikunnan puutetta, vaan </a:t>
            </a:r>
            <a:r>
              <a:rPr lang="fi-FI" sz="2000" b="1" dirty="0"/>
              <a:t>itsenäinen terveyttä heikentävä tekijä,</a:t>
            </a:r>
            <a:r>
              <a:rPr lang="fi-FI" sz="2000" dirty="0"/>
              <a:t> vaikka liikkuisikin terveysliikuntasuositusten mukaisesti</a:t>
            </a:r>
          </a:p>
          <a:p>
            <a:r>
              <a:rPr lang="fi-FI" sz="2000" dirty="0"/>
              <a:t>istuminen on lisääntynyt kaikissa ikäryhmissä </a:t>
            </a:r>
            <a:br>
              <a:rPr lang="fi-FI" sz="2000" dirty="0"/>
            </a:br>
            <a:r>
              <a:rPr lang="fi-FI" sz="2000" dirty="0"/>
              <a:t>(noin puolet aikuisista istuu vähintään 6 h päivässä)</a:t>
            </a:r>
          </a:p>
          <a:p>
            <a:r>
              <a:rPr lang="fi-FI" sz="2000" dirty="0"/>
              <a:t>runsas ja pitkäkestoinen istuminen </a:t>
            </a:r>
            <a:r>
              <a:rPr lang="fi-FI" sz="2000" b="1" dirty="0"/>
              <a:t>lisää riskiä moniin terveysongelmiin</a:t>
            </a:r>
          </a:p>
          <a:p>
            <a:pPr lvl="1"/>
            <a:r>
              <a:rPr lang="fi-FI" sz="1700" dirty="0"/>
              <a:t>hengitys- ja verenkiertoelimistön sairauksiin</a:t>
            </a:r>
          </a:p>
          <a:p>
            <a:pPr lvl="1"/>
            <a:r>
              <a:rPr lang="fi-FI" sz="1700" dirty="0"/>
              <a:t>keskivartalolihavuuteen</a:t>
            </a:r>
          </a:p>
          <a:p>
            <a:pPr lvl="1"/>
            <a:r>
              <a:rPr lang="fi-FI" sz="1700" dirty="0"/>
              <a:t>aineenvaihduntaongelmiin</a:t>
            </a:r>
          </a:p>
          <a:p>
            <a:pPr lvl="1"/>
            <a:r>
              <a:rPr lang="fi-FI" sz="1700" dirty="0"/>
              <a:t>tuki- ja liikuntaelimistön vaivoihin</a:t>
            </a:r>
          </a:p>
          <a:p>
            <a:pPr lvl="1"/>
            <a:r>
              <a:rPr lang="fi-FI" sz="1700" dirty="0"/>
              <a:t>ennenaikaiseen kuolleisuuteen</a:t>
            </a:r>
          </a:p>
          <a:p>
            <a:pPr lvl="1"/>
            <a:r>
              <a:rPr lang="fi-FI" sz="1700" dirty="0"/>
              <a:t>nopeuttaa toimintakyvyn heikentymistä ja lihaskadon kehittymistä (ikääntyneet) </a:t>
            </a:r>
          </a:p>
          <a:p>
            <a:pPr lvl="1"/>
            <a:r>
              <a:rPr lang="fi-FI" sz="1700" dirty="0"/>
              <a:t>istuminen yli 9 tuntia päivässä on yhteydessä myös univajeeseen ja useampiin lääkärissäkäynteihin</a:t>
            </a:r>
          </a:p>
          <a:p>
            <a:pPr lvl="1"/>
            <a:endParaRPr lang="fi-FI" sz="1700" dirty="0"/>
          </a:p>
        </p:txBody>
      </p:sp>
    </p:spTree>
    <p:extLst>
      <p:ext uri="{BB962C8B-B14F-4D97-AF65-F5344CB8AC3E}">
        <p14:creationId xmlns:p14="http://schemas.microsoft.com/office/powerpoint/2010/main" val="4049860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Istumisen haittojen vähentäminen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Sosiaali- ja terveysministeriö julkaisi vuonna 2015 </a:t>
            </a:r>
            <a:r>
              <a:rPr lang="fi-FI" b="1" dirty="0"/>
              <a:t>kansalliset suositukset istumisen vähentämiseksi</a:t>
            </a:r>
          </a:p>
          <a:p>
            <a:pPr lvl="1"/>
            <a:r>
              <a:rPr lang="fi-FI" dirty="0"/>
              <a:t>annettu eri ikäryhmille</a:t>
            </a:r>
          </a:p>
          <a:p>
            <a:pPr lvl="1"/>
            <a:r>
              <a:rPr lang="fi-FI" dirty="0"/>
              <a:t>neuvoja istumisen vähentämiseen päiväkodeille, kouluille, työpaikoille sekä iäkkäiden hoitoon</a:t>
            </a:r>
          </a:p>
          <a:p>
            <a:pPr lvl="1"/>
            <a:r>
              <a:rPr lang="fi-FI" dirty="0"/>
              <a:t>huomioidaan myös kaupunki- ja tilasuunnittelu esimerkiksi leikki-, opiskelu- ja työympäristöjen sekä kalusteiden ja sisustuksen suunnittelussa</a:t>
            </a:r>
          </a:p>
          <a:p>
            <a:pPr lvl="1"/>
            <a:r>
              <a:rPr lang="fi-FI" dirty="0"/>
              <a:t>tavoitteena, että päiväkoteihin, kouluihin, työpaikoille ja laitoksiin luotaisiin fyysisesti aktiivinen toimintakulttuuri</a:t>
            </a:r>
          </a:p>
          <a:p>
            <a:pPr marL="457200" lvl="1" indent="0">
              <a:buNone/>
            </a:pPr>
            <a:endParaRPr lang="fi-FI" dirty="0"/>
          </a:p>
          <a:p>
            <a:r>
              <a:rPr lang="fi-FI" b="1" dirty="0"/>
              <a:t>liikuntateknologian</a:t>
            </a:r>
            <a:r>
              <a:rPr lang="fi-FI" dirty="0"/>
              <a:t> hyödyntäminen liikkumiseen motivoinnissa</a:t>
            </a:r>
          </a:p>
          <a:p>
            <a:pPr lvl="1"/>
            <a:r>
              <a:rPr lang="fi-FI" dirty="0"/>
              <a:t>erilaiset laitteet, ohjelmistot ja palvelut, joita käytetään liikuntasuoritusten mittaamiseen, tallentamiseen ja analysointiin (esim. syke- ja aktiivisuusmittarit, </a:t>
            </a:r>
            <a:r>
              <a:rPr lang="fi-FI" dirty="0" err="1"/>
              <a:t>mobiilisovellukset</a:t>
            </a:r>
            <a:r>
              <a:rPr lang="fi-FI" dirty="0"/>
              <a:t> ja tietokoneohjelmistot)</a:t>
            </a:r>
          </a:p>
        </p:txBody>
      </p:sp>
    </p:spTree>
    <p:extLst>
      <p:ext uri="{BB962C8B-B14F-4D97-AF65-F5344CB8AC3E}">
        <p14:creationId xmlns:p14="http://schemas.microsoft.com/office/powerpoint/2010/main" val="1810405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Liikunnan psykososiaalisia terveysvaikutuksia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b="1" dirty="0"/>
              <a:t>psyykkiset</a:t>
            </a:r>
            <a:r>
              <a:rPr lang="fi-FI" dirty="0"/>
              <a:t>: </a:t>
            </a:r>
          </a:p>
          <a:p>
            <a:pPr lvl="1"/>
            <a:r>
              <a:rPr lang="fi-FI" dirty="0"/>
              <a:t>auttaa hallitsemaan stressiä</a:t>
            </a:r>
          </a:p>
          <a:p>
            <a:pPr lvl="1"/>
            <a:r>
              <a:rPr lang="fi-FI" dirty="0"/>
              <a:t>auttaa pienentämään stressihormonitasoja</a:t>
            </a:r>
          </a:p>
          <a:p>
            <a:pPr lvl="1"/>
            <a:r>
              <a:rPr lang="fi-FI" dirty="0"/>
              <a:t>auttaa vähentämään ahdistusta ja masennusta</a:t>
            </a:r>
          </a:p>
          <a:p>
            <a:pPr lvl="1"/>
            <a:r>
              <a:rPr lang="fi-FI" dirty="0"/>
              <a:t>itsetunto ja elämänhallinnan tunne vahvistuvat</a:t>
            </a:r>
          </a:p>
          <a:p>
            <a:pPr lvl="1"/>
            <a:r>
              <a:rPr lang="fi-FI" dirty="0"/>
              <a:t>parantaa unen laatua</a:t>
            </a:r>
          </a:p>
          <a:p>
            <a:pPr lvl="1"/>
            <a:r>
              <a:rPr lang="fi-FI" dirty="0"/>
              <a:t>parantaa kognitiivisia toimintoja</a:t>
            </a:r>
          </a:p>
          <a:p>
            <a:pPr lvl="1"/>
            <a:r>
              <a:rPr lang="fi-FI" dirty="0"/>
              <a:t>tuottaa nautintoa, iloa, elämyksiä ja hyvää oloa (mielihyvä – </a:t>
            </a:r>
            <a:r>
              <a:rPr lang="fi-FI" b="1" dirty="0"/>
              <a:t>endorfiinit)</a:t>
            </a:r>
          </a:p>
          <a:p>
            <a:endParaRPr lang="fi-FI" dirty="0"/>
          </a:p>
          <a:p>
            <a:r>
              <a:rPr lang="fi-FI" b="1" dirty="0"/>
              <a:t>sosiaaliset</a:t>
            </a:r>
            <a:r>
              <a:rPr lang="fi-FI" dirty="0"/>
              <a:t>: </a:t>
            </a:r>
          </a:p>
          <a:p>
            <a:pPr lvl="1"/>
            <a:r>
              <a:rPr lang="fi-FI" dirty="0"/>
              <a:t>tarjoaa mahdollisuuksia sosiaaliseen vuorovaikutukseen</a:t>
            </a:r>
          </a:p>
          <a:p>
            <a:pPr lvl="1"/>
            <a:r>
              <a:rPr lang="fi-FI" dirty="0"/>
              <a:t>tarjoaa mahdollisuuksia rakentavaan tunteiden ilmaisemiseen ja käsittelemiseen</a:t>
            </a:r>
          </a:p>
          <a:p>
            <a:pPr lvl="1"/>
            <a:r>
              <a:rPr lang="fi-FI" dirty="0"/>
              <a:t>elämykset ja kokemukset tuovat iloa ja syventävät läheisyyden ja ystävyyden tunteita</a:t>
            </a:r>
          </a:p>
          <a:p>
            <a:pPr lvl="1"/>
            <a:r>
              <a:rPr lang="fi-FI" dirty="0"/>
              <a:t>voi olla sosiaalisen identiteetin eli myönteisen ryhmätunteen lähde</a:t>
            </a:r>
          </a:p>
        </p:txBody>
      </p:sp>
    </p:spTree>
    <p:extLst>
      <p:ext uri="{BB962C8B-B14F-4D97-AF65-F5344CB8AC3E}">
        <p14:creationId xmlns:p14="http://schemas.microsoft.com/office/powerpoint/2010/main" val="33599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Terveysliikunta ja -kunto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säännöllistä, riittävän usein tapahtuvaa liikkumista, joka tuottaa selvää terveyshyötyä hyvällä hyötysuhteella eli pienin haitoin ja riskein </a:t>
            </a:r>
          </a:p>
          <a:p>
            <a:pPr lvl="1"/>
            <a:r>
              <a:rPr lang="fi-FI" dirty="0"/>
              <a:t>myös </a:t>
            </a:r>
            <a:r>
              <a:rPr lang="fi-FI" b="1" dirty="0"/>
              <a:t>arki- ja hyötyliikuntaa </a:t>
            </a:r>
            <a:r>
              <a:rPr lang="fi-FI" dirty="0"/>
              <a:t>(esim. kävely tai pyöräily kouluun ja harrastuksiin, monet kotityöt tai lasten kanssa leikkiminen)</a:t>
            </a:r>
          </a:p>
          <a:p>
            <a:pPr lvl="1"/>
            <a:r>
              <a:rPr lang="fi-FI" b="1" dirty="0"/>
              <a:t>kuntoliikunnan</a:t>
            </a:r>
            <a:r>
              <a:rPr lang="fi-FI" dirty="0"/>
              <a:t> tavoitteena kehittää tai ylläpitää jotakin fyysisen kunnon osa-aluetta (esim. kestävyys, lihaskunto, liikehallintaa), usein rasittavampaa kuin arkinen liikunta, mutta hyvää terveysliikuntaa</a:t>
            </a:r>
          </a:p>
          <a:p>
            <a:pPr lvl="1"/>
            <a:r>
              <a:rPr lang="fi-FI" dirty="0"/>
              <a:t>lähes kaikki liikunta voi edistää terveyttä </a:t>
            </a:r>
            <a:br>
              <a:rPr lang="fi-FI" dirty="0"/>
            </a:br>
            <a:r>
              <a:rPr lang="fi-FI" dirty="0"/>
              <a:t>(vrt. hyvin raskas kilpa- tai kuntourheilu  – terveysriskit)</a:t>
            </a:r>
          </a:p>
          <a:p>
            <a:endParaRPr lang="fi-FI" dirty="0"/>
          </a:p>
          <a:p>
            <a:r>
              <a:rPr lang="fi-FI" dirty="0"/>
              <a:t>hyvä </a:t>
            </a:r>
            <a:r>
              <a:rPr lang="fi-FI" b="1" dirty="0"/>
              <a:t>terveyskunto</a:t>
            </a:r>
            <a:r>
              <a:rPr lang="fi-FI" dirty="0"/>
              <a:t> koostuu hyvästä kestävyyskunnosta, tuki- ja lii-kuntaelimistön kunnosta, motorisesta kunnosta, pituuteen nähden sopivasta painosta sekä hyvin toimivasta sokeri- ja rasva-aineenvaihdunnasta</a:t>
            </a:r>
          </a:p>
          <a:p>
            <a:pPr lvl="1"/>
            <a:r>
              <a:rPr lang="fi-FI" dirty="0"/>
              <a:t>auttaa selviytymään päivittäisistä toimista liikaa väsymättä</a:t>
            </a:r>
          </a:p>
          <a:p>
            <a:pPr lvl="1"/>
            <a:r>
              <a:rPr lang="fi-FI" dirty="0"/>
              <a:t>sairastumisriski moniin liikunnan puutteesta johtuviin sairauksiin pienenee.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3096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Energiantuotto liikunnassa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lihasten pääasialliset energianlähteet ovat hiilihydraatit ja rasvat </a:t>
            </a:r>
          </a:p>
          <a:p>
            <a:r>
              <a:rPr lang="fi-FI" dirty="0"/>
              <a:t>lihasten energiantuotto riippuu suorituksen tehosta ja kestosta</a:t>
            </a:r>
          </a:p>
          <a:p>
            <a:pPr lvl="1"/>
            <a:r>
              <a:rPr lang="fi-FI" sz="3000" b="1" dirty="0"/>
              <a:t>anaerobinen</a:t>
            </a:r>
            <a:r>
              <a:rPr lang="fi-FI" sz="3000" dirty="0"/>
              <a:t> (ilman happea) - hiilihydraatit</a:t>
            </a:r>
          </a:p>
          <a:p>
            <a:pPr lvl="2"/>
            <a:r>
              <a:rPr lang="fi-FI" sz="2700" dirty="0"/>
              <a:t>lyhyet, kovatehoiset suoritukset</a:t>
            </a:r>
          </a:p>
          <a:p>
            <a:pPr lvl="2"/>
            <a:r>
              <a:rPr lang="fi-FI" sz="2700" dirty="0"/>
              <a:t>nopea tapa, mutta pienempi kapasiteetti kuin aerobisella</a:t>
            </a:r>
          </a:p>
          <a:p>
            <a:pPr lvl="2"/>
            <a:r>
              <a:rPr lang="fi-FI" sz="2700" dirty="0"/>
              <a:t>lihassolujen </a:t>
            </a:r>
            <a:r>
              <a:rPr lang="fi-FI" sz="2700" b="1" dirty="0"/>
              <a:t>ATP</a:t>
            </a:r>
            <a:r>
              <a:rPr lang="fi-FI" sz="2700" dirty="0"/>
              <a:t> (hyvin pieni varasto)</a:t>
            </a:r>
          </a:p>
          <a:p>
            <a:pPr lvl="2"/>
            <a:r>
              <a:rPr lang="fi-FI" sz="2700" dirty="0"/>
              <a:t>lihaskudoksen </a:t>
            </a:r>
            <a:r>
              <a:rPr lang="fi-FI" sz="2700" b="1" dirty="0" err="1"/>
              <a:t>kreatiinifosfaatti</a:t>
            </a:r>
            <a:r>
              <a:rPr lang="fi-FI" sz="2700" b="1" dirty="0"/>
              <a:t> </a:t>
            </a:r>
            <a:r>
              <a:rPr lang="fi-FI" sz="2700" b="1" dirty="0">
                <a:sym typeface="Wingdings" panose="05000000000000000000" pitchFamily="2" charset="2"/>
              </a:rPr>
              <a:t> ATP </a:t>
            </a:r>
            <a:r>
              <a:rPr lang="fi-FI" sz="2700" dirty="0">
                <a:sym typeface="Wingdings" panose="05000000000000000000" pitchFamily="2" charset="2"/>
              </a:rPr>
              <a:t>(pienet varastot)</a:t>
            </a:r>
          </a:p>
          <a:p>
            <a:pPr lvl="2"/>
            <a:r>
              <a:rPr lang="fi-FI" sz="2700" b="1" dirty="0" err="1">
                <a:sym typeface="Wingdings" panose="05000000000000000000" pitchFamily="2" charset="2"/>
              </a:rPr>
              <a:t>glykolyysi</a:t>
            </a:r>
            <a:r>
              <a:rPr lang="fi-FI" sz="2700" b="1" dirty="0">
                <a:sym typeface="Wingdings" panose="05000000000000000000" pitchFamily="2" charset="2"/>
              </a:rPr>
              <a:t> </a:t>
            </a:r>
            <a:r>
              <a:rPr lang="fi-FI" sz="2700" dirty="0">
                <a:sym typeface="Wingdings" panose="05000000000000000000" pitchFamily="2" charset="2"/>
              </a:rPr>
              <a:t></a:t>
            </a:r>
            <a:r>
              <a:rPr lang="fi-FI" sz="2700" b="1" dirty="0">
                <a:sym typeface="Wingdings" panose="05000000000000000000" pitchFamily="2" charset="2"/>
              </a:rPr>
              <a:t> ATP </a:t>
            </a:r>
            <a:br>
              <a:rPr lang="fi-FI" sz="2700" b="1" dirty="0">
                <a:sym typeface="Wingdings" panose="05000000000000000000" pitchFamily="2" charset="2"/>
              </a:rPr>
            </a:br>
            <a:r>
              <a:rPr lang="fi-FI" sz="2700" dirty="0">
                <a:sym typeface="Wingdings" panose="05000000000000000000" pitchFamily="2" charset="2"/>
              </a:rPr>
              <a:t>(lihasten ja maksan glykogeenin sekä veren glukoosin hajottaminen, </a:t>
            </a:r>
            <a:br>
              <a:rPr lang="fi-FI" sz="2700" dirty="0">
                <a:sym typeface="Wingdings" panose="05000000000000000000" pitchFamily="2" charset="2"/>
              </a:rPr>
            </a:br>
            <a:r>
              <a:rPr lang="fi-FI" sz="2700" dirty="0">
                <a:sym typeface="Wingdings" panose="05000000000000000000" pitchFamily="2" charset="2"/>
              </a:rPr>
              <a:t>reaktion jatkuessa syntyy laktaattia eli maitohappoa</a:t>
            </a:r>
            <a:r>
              <a:rPr lang="fi-FI" sz="2600" dirty="0">
                <a:sym typeface="Wingdings" panose="05000000000000000000" pitchFamily="2" charset="2"/>
              </a:rPr>
              <a:t>)</a:t>
            </a:r>
            <a:endParaRPr lang="fi-FI" sz="2600" dirty="0"/>
          </a:p>
          <a:p>
            <a:pPr lvl="1"/>
            <a:r>
              <a:rPr lang="fi-FI" sz="3000" b="1" dirty="0"/>
              <a:t>aerobinen</a:t>
            </a:r>
            <a:r>
              <a:rPr lang="fi-FI" sz="3000" dirty="0"/>
              <a:t> (hapen avulla) – hiilihydraatit ja rasvat</a:t>
            </a:r>
          </a:p>
          <a:p>
            <a:pPr lvl="2"/>
            <a:r>
              <a:rPr lang="fi-FI" sz="2700" dirty="0"/>
              <a:t>pitkäkestoiset, matalatehoiset ja kohtuullisesti kuormittavat suoritukset</a:t>
            </a:r>
          </a:p>
          <a:p>
            <a:pPr lvl="2"/>
            <a:r>
              <a:rPr lang="fi-FI" sz="2700" dirty="0"/>
              <a:t>hidas tapa, mutta suuri kapasiteetti</a:t>
            </a:r>
          </a:p>
          <a:p>
            <a:pPr lvl="2"/>
            <a:r>
              <a:rPr lang="fi-FI" sz="2700" b="1" dirty="0"/>
              <a:t>soluhengitys</a:t>
            </a:r>
            <a:r>
              <a:rPr lang="fi-FI" sz="2700" dirty="0"/>
              <a:t> </a:t>
            </a:r>
            <a:r>
              <a:rPr lang="fi-FI" sz="2700" dirty="0">
                <a:sym typeface="Wingdings" panose="05000000000000000000" pitchFamily="2" charset="2"/>
              </a:rPr>
              <a:t> </a:t>
            </a:r>
            <a:r>
              <a:rPr lang="fi-FI" sz="2700" b="1" dirty="0">
                <a:sym typeface="Wingdings" panose="05000000000000000000" pitchFamily="2" charset="2"/>
              </a:rPr>
              <a:t>ATP</a:t>
            </a:r>
            <a:br>
              <a:rPr lang="fi-FI" sz="2700" dirty="0"/>
            </a:br>
            <a:r>
              <a:rPr lang="fi-FI" sz="2700" dirty="0"/>
              <a:t>(elimistön suurin energiavarasto rasvakudoksen </a:t>
            </a:r>
            <a:r>
              <a:rPr lang="fi-FI" sz="2700" dirty="0" err="1"/>
              <a:t>triglyseridit</a:t>
            </a:r>
            <a:r>
              <a:rPr lang="fi-FI" sz="2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29019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Terveysliikuntasuositukset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perustuvat tieteelliseen tutkimukseen ja ilmaisevat liikunnan </a:t>
            </a:r>
            <a:r>
              <a:rPr lang="fi-FI" b="1" dirty="0"/>
              <a:t>vähimmäismäärän</a:t>
            </a:r>
            <a:r>
              <a:rPr lang="fi-FI" dirty="0"/>
              <a:t>, jolla on mahdollista saavuttaa huomattava osa liikunnan </a:t>
            </a:r>
            <a:r>
              <a:rPr lang="fi-FI" b="1" dirty="0"/>
              <a:t>terveyshyödyistä</a:t>
            </a:r>
            <a:r>
              <a:rPr lang="fi-FI" dirty="0"/>
              <a:t> (hyödyt lisääntyvät, kun liikkuu pidemmän aikaa tai rasittavammin kuin minimisuosituksessa suositellaan)</a:t>
            </a:r>
          </a:p>
          <a:p>
            <a:r>
              <a:rPr lang="fi-FI" dirty="0"/>
              <a:t>omat suositukset: kouluikäiset, aikuiset, yli 65-vuotiaat (alle kouluikäisille lapsille varhaiskasvatuksen liikuntasuositukset)</a:t>
            </a:r>
          </a:p>
          <a:p>
            <a:r>
              <a:rPr lang="fi-FI" dirty="0"/>
              <a:t>terveyden ylläpitämiseksi liikunnan on oltava säännöllistä ja riittävän usein toistuvaa, mieluisaa ja monipuolista, liikkujan kuntoon nähden vähintään hieman rasittavaa</a:t>
            </a:r>
          </a:p>
        </p:txBody>
      </p:sp>
    </p:spTree>
    <p:extLst>
      <p:ext uri="{BB962C8B-B14F-4D97-AF65-F5344CB8AC3E}">
        <p14:creationId xmlns:p14="http://schemas.microsoft.com/office/powerpoint/2010/main" val="4159332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Liikunnan turvallisuus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liikuntatapaturmat on suurin tapaturmaluokka Suomessa</a:t>
            </a:r>
          </a:p>
          <a:p>
            <a:pPr lvl="1"/>
            <a:r>
              <a:rPr lang="fi-FI" dirty="0"/>
              <a:t>vuosittain lähes 350 000 liikuntavammaa</a:t>
            </a:r>
          </a:p>
          <a:p>
            <a:pPr lvl="2"/>
            <a:r>
              <a:rPr lang="fi-FI" dirty="0"/>
              <a:t>keskimäärin 7 % 15–64-vuotiaista suomalaisista</a:t>
            </a:r>
          </a:p>
          <a:p>
            <a:pPr lvl="2"/>
            <a:r>
              <a:rPr lang="fi-FI" dirty="0"/>
              <a:t>eniten 15–34-vuotiaita, määrällisesti useammin poikia ja miehiä kuin tyttöjä ja naisia</a:t>
            </a:r>
          </a:p>
          <a:p>
            <a:pPr lvl="1"/>
            <a:r>
              <a:rPr lang="fi-FI" dirty="0"/>
              <a:t>jopa puolet liikunnan terveyshyödyistä voidaan menettää liikuntatapaturmien takia</a:t>
            </a:r>
          </a:p>
          <a:p>
            <a:pPr lvl="1"/>
            <a:r>
              <a:rPr lang="fi-FI" b="1" dirty="0"/>
              <a:t>tapaturmariski</a:t>
            </a:r>
            <a:endParaRPr lang="fi-FI" dirty="0"/>
          </a:p>
          <a:p>
            <a:pPr lvl="2"/>
            <a:r>
              <a:rPr lang="fi-FI" dirty="0"/>
              <a:t>suuri vähän liikkuvilla henkilöillä (heikko motorinen taitotaso)</a:t>
            </a:r>
          </a:p>
          <a:p>
            <a:pPr lvl="2"/>
            <a:r>
              <a:rPr lang="fi-FI" dirty="0"/>
              <a:t>altistuvat myös tavoitteellisesti liikkuvat henkilöt</a:t>
            </a:r>
          </a:p>
          <a:p>
            <a:pPr lvl="2"/>
            <a:r>
              <a:rPr lang="fi-FI" dirty="0"/>
              <a:t>asiointi- ja hyötyliikunta vs. kunto- ja kilpaurheilu</a:t>
            </a:r>
          </a:p>
          <a:p>
            <a:pPr lvl="2"/>
            <a:r>
              <a:rPr lang="fi-FI" dirty="0"/>
              <a:t>kontaktilajeissa  kolminkertainen ei-kontaktilajeihin verrattuna</a:t>
            </a:r>
          </a:p>
          <a:p>
            <a:pPr lvl="2"/>
            <a:r>
              <a:rPr lang="fi-FI" dirty="0"/>
              <a:t>kasvaa väsyneenä ja nälkäisenä sekä päihteiden vaikutuksen alaisena</a:t>
            </a:r>
          </a:p>
          <a:p>
            <a:pPr lvl="1"/>
            <a:r>
              <a:rPr lang="fi-FI" dirty="0"/>
              <a:t>liiallinen ja yksipuolinen kuormitus sekä liian lyhyet palautumisajat aiheuttavat puolestaan rasitusvammoja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9216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Liikuntavammojen riskitekijät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sisäiset</a:t>
            </a:r>
          </a:p>
          <a:p>
            <a:pPr lvl="1"/>
            <a:r>
              <a:rPr lang="fi-FI" dirty="0"/>
              <a:t>liikkujasta itsestään johtuvat: </a:t>
            </a:r>
            <a:br>
              <a:rPr lang="fi-FI" dirty="0"/>
            </a:br>
            <a:r>
              <a:rPr lang="fi-FI" dirty="0"/>
              <a:t>yleinen terveydentila, vireystila, liikehallintataidot, aikaisemmat vammat, motivaatio, riskinottokyky ym.</a:t>
            </a:r>
          </a:p>
          <a:p>
            <a:r>
              <a:rPr lang="fi-FI" b="1" dirty="0"/>
              <a:t>ulkoiset</a:t>
            </a:r>
          </a:p>
          <a:p>
            <a:pPr lvl="1"/>
            <a:r>
              <a:rPr lang="fi-FI" dirty="0"/>
              <a:t>liikuntamuotoon ja olosuhteisiin liittyvät: liikuntalaji, liikunnan intensiteetti, sääolosuhteet, suojavarusteet ym.</a:t>
            </a:r>
          </a:p>
        </p:txBody>
      </p:sp>
    </p:spTree>
    <p:extLst>
      <p:ext uri="{BB962C8B-B14F-4D97-AF65-F5344CB8AC3E}">
        <p14:creationId xmlns:p14="http://schemas.microsoft.com/office/powerpoint/2010/main" val="2883739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Doping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urheilijan suorituskyvyn parantamista (esim. lihasvoima) kemiallisten aineiden tai muiden lääketieteellisten menetelmien avulla</a:t>
            </a:r>
          </a:p>
          <a:p>
            <a:r>
              <a:rPr lang="fi-FI" u="sng" dirty="0"/>
              <a:t>dopingrikkomus</a:t>
            </a:r>
          </a:p>
          <a:p>
            <a:pPr lvl="1"/>
            <a:r>
              <a:rPr lang="fi-FI" dirty="0"/>
              <a:t>kielletyn, dopingiksi luokiteltavan menetelmän käyttö</a:t>
            </a:r>
          </a:p>
          <a:p>
            <a:pPr lvl="1"/>
            <a:r>
              <a:rPr lang="fi-FI" dirty="0"/>
              <a:t>doping-testistä kieltäytyminen</a:t>
            </a:r>
          </a:p>
          <a:p>
            <a:pPr lvl="1"/>
            <a:r>
              <a:rPr lang="fi-FI" dirty="0"/>
              <a:t>dopingtestin tai -valvonnan manipulointi tai sen yritys</a:t>
            </a:r>
          </a:p>
          <a:p>
            <a:pPr lvl="1"/>
            <a:r>
              <a:rPr lang="fi-FI" dirty="0"/>
              <a:t>kiellettyjen aineiden hallussapito ja välittäminen</a:t>
            </a:r>
          </a:p>
          <a:p>
            <a:r>
              <a:rPr lang="fi-FI" dirty="0"/>
              <a:t>suurin osa dopingin käyttäjistä on kuntoilijoita (tavoitteena esim. voiman hankkiminen, suorituskyvyn kasvattaminen, ulkonäön muokkaaminen, ammatillinen hyöty)</a:t>
            </a:r>
          </a:p>
        </p:txBody>
      </p:sp>
    </p:spTree>
    <p:extLst>
      <p:ext uri="{BB962C8B-B14F-4D97-AF65-F5344CB8AC3E}">
        <p14:creationId xmlns:p14="http://schemas.microsoft.com/office/powerpoint/2010/main" val="412492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Liikkumattomuus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terveyden kannalta riittämätön fyysinen aktiivisuus</a:t>
            </a:r>
          </a:p>
          <a:p>
            <a:r>
              <a:rPr lang="fi-FI" dirty="0"/>
              <a:t>liikunnan puute kehittyneissä maissa </a:t>
            </a:r>
            <a:r>
              <a:rPr lang="fi-FI" b="1" dirty="0"/>
              <a:t>yleisin muutettavissa oleva </a:t>
            </a:r>
            <a:r>
              <a:rPr lang="fi-FI" dirty="0"/>
              <a:t>terveyttä ja toimintakykyä huonontava tekijä (WHO)</a:t>
            </a:r>
          </a:p>
          <a:p>
            <a:r>
              <a:rPr lang="fi-FI" dirty="0"/>
              <a:t>tekninen kehitys ja vaurastuminen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istumisen lisääntyminen ja arjen aktiivisuuden väheneminen</a:t>
            </a:r>
          </a:p>
          <a:p>
            <a:r>
              <a:rPr lang="fi-FI" dirty="0"/>
              <a:t>yhteiskunta voi toimillaan ja päätöksenteollaan luoda liikkumiselle mahdollisimman suotuisat edellytykset</a:t>
            </a:r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7723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510</Words>
  <Application>Microsoft Office PowerPoint</Application>
  <PresentationFormat>Näytössä katseltava diaesitys (4:3)</PresentationFormat>
  <Paragraphs>94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Terve 1: Terveyden perusteet</vt:lpstr>
      <vt:lpstr>Liikunnan psykososiaalisia terveysvaikutuksia</vt:lpstr>
      <vt:lpstr>Terveysliikunta ja -kunto</vt:lpstr>
      <vt:lpstr>Energiantuotto liikunnassa</vt:lpstr>
      <vt:lpstr>Terveysliikuntasuositukset</vt:lpstr>
      <vt:lpstr>Liikunnan turvallisuus</vt:lpstr>
      <vt:lpstr>Liikuntavammojen riskitekijät</vt:lpstr>
      <vt:lpstr>Doping</vt:lpstr>
      <vt:lpstr>Liikkumattomuus</vt:lpstr>
      <vt:lpstr>Istumisen terveysvaarat</vt:lpstr>
      <vt:lpstr>Istumisen haittojen vähentäminen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Pinterova Zuzana</cp:lastModifiedBy>
  <cp:revision>43</cp:revision>
  <dcterms:created xsi:type="dcterms:W3CDTF">2017-06-12T08:33:39Z</dcterms:created>
  <dcterms:modified xsi:type="dcterms:W3CDTF">2019-12-10T12:14:46Z</dcterms:modified>
</cp:coreProperties>
</file>