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2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005" autoAdjust="0"/>
    <p:restoredTop sz="94621" autoAdjust="0"/>
  </p:normalViewPr>
  <p:slideViewPr>
    <p:cSldViewPr>
      <p:cViewPr varScale="1">
        <p:scale>
          <a:sx n="67" d="100"/>
          <a:sy n="67" d="100"/>
        </p:scale>
        <p:origin x="756" y="6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7432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2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616548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58217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637510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5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07515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6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24668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dirty="0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7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bg1"/>
                </a:solidFill>
                <a:latin typeface="Verdana" pitchFamily="34" charset="0"/>
              </a:rPr>
              <a:t>Idea 4</a:t>
            </a:r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 err="1"/>
              <a:t>Click</a:t>
            </a:r>
            <a:r>
              <a:rPr lang="fi-FI" altLang="fi-FI" dirty="0"/>
              <a:t> to </a:t>
            </a:r>
            <a:r>
              <a:rPr lang="fi-FI" altLang="fi-FI" dirty="0" err="1"/>
              <a:t>edit</a:t>
            </a:r>
            <a:r>
              <a:rPr lang="fi-FI" altLang="fi-FI" dirty="0"/>
              <a:t> Master </a:t>
            </a:r>
            <a:r>
              <a:rPr lang="fi-FI" altLang="fi-FI" dirty="0" err="1"/>
              <a:t>title</a:t>
            </a:r>
            <a:r>
              <a:rPr lang="fi-FI" altLang="fi-FI" dirty="0"/>
              <a:t> </a:t>
            </a:r>
            <a:r>
              <a:rPr lang="fi-FI" altLang="fi-FI" dirty="0" err="1"/>
              <a:t>style</a:t>
            </a:r>
            <a:endParaRPr lang="fi-FI" altLang="fi-FI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04 – Tieto,</a:t>
            </a:r>
            <a:r>
              <a:rPr lang="fi-FI" altLang="fi-FI" sz="1200" i="0" baseline="0" dirty="0">
                <a:solidFill>
                  <a:schemeClr val="accent1"/>
                </a:solidFill>
                <a:latin typeface="Verdana" pitchFamily="34" charset="0"/>
              </a:rPr>
              <a:t> tiede ja todellisuus</a:t>
            </a:r>
            <a:endParaRPr lang="fi-FI" altLang="fi-FI" sz="1200" i="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lqk3TKuGNBA?list=PLlgpIVXBEDKf8IlQsXHsNqmtdvpWRLzwW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1" y="1981200"/>
            <a:ext cx="368917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14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Tieteenteon ytimessä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Virittäytyminen aiheeseen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Tehdään digikirjan luvun 14 videotehtävä, jossa katsotaan tämä video: </a:t>
            </a:r>
            <a:r>
              <a:rPr lang="fi-FI" u="sng" dirty="0" smtClean="0">
                <a:hlinkClick r:id="rId3"/>
              </a:rPr>
              <a:t>https</a:t>
            </a:r>
            <a:r>
              <a:rPr lang="fi-FI" u="sng" dirty="0">
                <a:hlinkClick r:id="rId3"/>
              </a:rPr>
              <a:t>://youtu.be/lqk3TKuGNBA?list=PLlgpIVXBEDKf8IlQsXHsNqmtdvpWRLzwW</a:t>
            </a:r>
            <a:r>
              <a:rPr lang="fi-FI" dirty="0"/>
              <a:t> </a:t>
            </a:r>
          </a:p>
          <a:p>
            <a:r>
              <a:rPr lang="fi-FI" dirty="0" smtClean="0"/>
              <a:t>Pohditaan seuraavia kysymyksiä:</a:t>
            </a:r>
          </a:p>
          <a:p>
            <a:pPr lvl="1"/>
            <a:r>
              <a:rPr lang="fi-FI" dirty="0" smtClean="0"/>
              <a:t>Mitä tarkoittaa </a:t>
            </a:r>
            <a:endParaRPr lang="fi-FI" dirty="0"/>
          </a:p>
          <a:p>
            <a:pPr lvl="2"/>
            <a:r>
              <a:rPr lang="fi-FI" dirty="0"/>
              <a:t>fakta</a:t>
            </a:r>
          </a:p>
          <a:p>
            <a:pPr lvl="2"/>
            <a:r>
              <a:rPr lang="fi-FI" dirty="0"/>
              <a:t>teoria</a:t>
            </a:r>
          </a:p>
          <a:p>
            <a:pPr lvl="2"/>
            <a:r>
              <a:rPr lang="fi-FI" dirty="0"/>
              <a:t>hypoteesi</a:t>
            </a:r>
          </a:p>
          <a:p>
            <a:pPr lvl="2"/>
            <a:r>
              <a:rPr lang="fi-FI" dirty="0" smtClean="0"/>
              <a:t>laki?</a:t>
            </a:r>
            <a:endParaRPr lang="fi-FI" dirty="0"/>
          </a:p>
          <a:p>
            <a:pPr lvl="1"/>
            <a:r>
              <a:rPr lang="fi-FI" dirty="0"/>
              <a:t>Miten </a:t>
            </a:r>
            <a:r>
              <a:rPr lang="fi-FI" dirty="0" smtClean="0"/>
              <a:t>videolla esitetyt määritelmät </a:t>
            </a:r>
            <a:r>
              <a:rPr lang="fi-FI" dirty="0"/>
              <a:t>eroavat </a:t>
            </a:r>
            <a:r>
              <a:rPr lang="fi-FI" dirty="0" smtClean="0"/>
              <a:t>sanojen arkipäiväisistä </a:t>
            </a:r>
            <a:r>
              <a:rPr lang="fi-FI" dirty="0"/>
              <a:t>merkityksistä?</a:t>
            </a:r>
          </a:p>
          <a:p>
            <a:pPr lvl="1"/>
            <a:r>
              <a:rPr lang="fi-FI" dirty="0"/>
              <a:t>Miten </a:t>
            </a:r>
            <a:r>
              <a:rPr lang="fi-FI" dirty="0" smtClean="0"/>
              <a:t>videolla </a:t>
            </a:r>
            <a:r>
              <a:rPr lang="fi-FI" dirty="0"/>
              <a:t>kuvataan </a:t>
            </a:r>
            <a:r>
              <a:rPr lang="fi-FI" dirty="0" smtClean="0"/>
              <a:t>tieteen tekemistä</a:t>
            </a:r>
            <a:r>
              <a:rPr lang="fi-FI" dirty="0"/>
              <a:t>?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err="1" smtClean="0"/>
              <a:t>Hypoteettis</a:t>
            </a:r>
            <a:r>
              <a:rPr lang="fi-FI" altLang="fi-FI" dirty="0" smtClean="0"/>
              <a:t>-deduktiivinen </a:t>
            </a:r>
            <a:r>
              <a:rPr lang="fi-FI" altLang="fi-FI" dirty="0"/>
              <a:t>menetelmä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Tieteenteon keskiössä on </a:t>
            </a:r>
            <a:r>
              <a:rPr lang="fi-FI" dirty="0" err="1"/>
              <a:t>hypoteettis</a:t>
            </a:r>
            <a:r>
              <a:rPr lang="fi-FI" dirty="0"/>
              <a:t>-deduktiivinen menetelmä.</a:t>
            </a:r>
          </a:p>
          <a:p>
            <a:r>
              <a:rPr lang="fi-FI" dirty="0" smtClean="0"/>
              <a:t>hypoteesi</a:t>
            </a:r>
            <a:endParaRPr lang="fi-FI" dirty="0"/>
          </a:p>
          <a:p>
            <a:pPr lvl="1"/>
            <a:r>
              <a:rPr lang="fi-FI" dirty="0"/>
              <a:t>Ensimmäinen askel tieteen tekemisessä.</a:t>
            </a:r>
          </a:p>
          <a:p>
            <a:pPr lvl="1"/>
            <a:r>
              <a:rPr lang="fi-FI" dirty="0" smtClean="0"/>
              <a:t>Olettamus</a:t>
            </a:r>
            <a:r>
              <a:rPr lang="fi-FI" dirty="0"/>
              <a:t>, jonka pätevyyttä </a:t>
            </a:r>
            <a:r>
              <a:rPr lang="fi-FI" dirty="0" smtClean="0"/>
              <a:t>tutkimuksessa </a:t>
            </a:r>
            <a:r>
              <a:rPr lang="fi-FI" dirty="0"/>
              <a:t>selvitetään.</a:t>
            </a:r>
          </a:p>
          <a:p>
            <a:r>
              <a:rPr lang="fi-FI" dirty="0" smtClean="0"/>
              <a:t>deduktio</a:t>
            </a:r>
            <a:endParaRPr lang="fi-FI" dirty="0"/>
          </a:p>
          <a:p>
            <a:pPr lvl="1"/>
            <a:r>
              <a:rPr lang="fi-FI" dirty="0" smtClean="0"/>
              <a:t>Mitä </a:t>
            </a:r>
            <a:r>
              <a:rPr lang="fi-FI" dirty="0"/>
              <a:t>seurauksia hypoteesin paikkansapitävyydellä olisi?</a:t>
            </a:r>
          </a:p>
          <a:p>
            <a:pPr lvl="1"/>
            <a:r>
              <a:rPr lang="fi-FI" dirty="0"/>
              <a:t>A</a:t>
            </a:r>
            <a:r>
              <a:rPr lang="fi-FI" dirty="0" smtClean="0"/>
              <a:t>uttaa </a:t>
            </a:r>
            <a:r>
              <a:rPr lang="fi-FI" dirty="0"/>
              <a:t>koettelemaan hypoteesin </a:t>
            </a:r>
            <a:r>
              <a:rPr lang="fi-FI" dirty="0" smtClean="0"/>
              <a:t>paikkansapitävyyttä.</a:t>
            </a:r>
            <a:endParaRPr lang="fi-FI" dirty="0"/>
          </a:p>
          <a:p>
            <a:r>
              <a:rPr lang="fi-FI" dirty="0"/>
              <a:t>koe</a:t>
            </a:r>
          </a:p>
          <a:p>
            <a:pPr lvl="1"/>
            <a:r>
              <a:rPr lang="fi-FI" dirty="0" smtClean="0"/>
              <a:t>Koeasetelman </a:t>
            </a:r>
            <a:r>
              <a:rPr lang="fi-FI" dirty="0"/>
              <a:t>avulla testataan </a:t>
            </a:r>
            <a:r>
              <a:rPr lang="fi-FI" dirty="0" smtClean="0"/>
              <a:t>hypoteesia.</a:t>
            </a:r>
            <a:endParaRPr lang="fi-FI" dirty="0"/>
          </a:p>
          <a:p>
            <a:r>
              <a:rPr lang="fi-FI" dirty="0"/>
              <a:t>tutkimustulos</a:t>
            </a:r>
          </a:p>
          <a:p>
            <a:pPr lvl="1"/>
            <a:r>
              <a:rPr lang="fi-FI" dirty="0" smtClean="0"/>
              <a:t>Hypoteesi </a:t>
            </a:r>
            <a:r>
              <a:rPr lang="fi-FI" dirty="0"/>
              <a:t>joko varmistuu (verifiointi) tai se hylätään (falsifiointi</a:t>
            </a:r>
            <a:r>
              <a:rPr lang="fi-FI" dirty="0" smtClean="0"/>
              <a:t>).</a:t>
            </a:r>
            <a:endParaRPr lang="fi-FI" dirty="0"/>
          </a:p>
          <a:p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152290112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err="1" smtClean="0"/>
              <a:t>Demarkaatio</a:t>
            </a:r>
            <a:r>
              <a:rPr lang="fi-FI" altLang="fi-FI" dirty="0" smtClean="0"/>
              <a:t>-ongelma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Demarkaatio</a:t>
            </a:r>
            <a:r>
              <a:rPr lang="fi-FI" dirty="0" smtClean="0"/>
              <a:t>-ongelma: Miten vedetään raja </a:t>
            </a:r>
            <a:r>
              <a:rPr lang="fi-FI" dirty="0"/>
              <a:t>tieteen ja ei-tieteen </a:t>
            </a:r>
            <a:r>
              <a:rPr lang="fi-FI" dirty="0" smtClean="0"/>
              <a:t>välille?</a:t>
            </a:r>
            <a:endParaRPr lang="fi-FI" dirty="0"/>
          </a:p>
          <a:p>
            <a:r>
              <a:rPr lang="fi-FI" dirty="0" smtClean="0"/>
              <a:t>Näennäistiede, pseudotiede: Oppi</a:t>
            </a:r>
            <a:r>
              <a:rPr lang="fi-FI" dirty="0"/>
              <a:t>, joka vaikuttaa ulkoisesti </a:t>
            </a:r>
            <a:r>
              <a:rPr lang="fi-FI" dirty="0" smtClean="0"/>
              <a:t>tieteeltä mutta </a:t>
            </a:r>
            <a:r>
              <a:rPr lang="fi-FI" dirty="0"/>
              <a:t>ei </a:t>
            </a:r>
            <a:r>
              <a:rPr lang="fi-FI" dirty="0" smtClean="0"/>
              <a:t>täytä tieteellisen </a:t>
            </a:r>
            <a:r>
              <a:rPr lang="fi-FI" dirty="0"/>
              <a:t>tutkimuksen </a:t>
            </a:r>
            <a:r>
              <a:rPr lang="fi-FI" dirty="0" smtClean="0"/>
              <a:t>kriteereitä.</a:t>
            </a:r>
          </a:p>
          <a:p>
            <a:pPr lvl="1"/>
            <a:r>
              <a:rPr lang="fi-FI" dirty="0" smtClean="0"/>
              <a:t>esim</a:t>
            </a:r>
            <a:r>
              <a:rPr lang="fi-FI" dirty="0"/>
              <a:t>. astrologia ja grafologia</a:t>
            </a:r>
          </a:p>
          <a:p>
            <a:r>
              <a:rPr lang="fi-FI" dirty="0" smtClean="0"/>
              <a:t>Ei-tiede: Oppi</a:t>
            </a:r>
            <a:r>
              <a:rPr lang="fi-FI" dirty="0"/>
              <a:t>, joka ei pyri olemaan tieteellinen ja </a:t>
            </a:r>
            <a:r>
              <a:rPr lang="fi-FI" dirty="0" smtClean="0"/>
              <a:t>käsittelee kysymyksiä, </a:t>
            </a:r>
            <a:r>
              <a:rPr lang="fi-FI" dirty="0"/>
              <a:t>joita tiede ei </a:t>
            </a:r>
            <a:r>
              <a:rPr lang="fi-FI" dirty="0" smtClean="0"/>
              <a:t>käsittele.</a:t>
            </a:r>
          </a:p>
          <a:p>
            <a:pPr lvl="1"/>
            <a:r>
              <a:rPr lang="fi-FI" dirty="0" smtClean="0"/>
              <a:t>esim</a:t>
            </a:r>
            <a:r>
              <a:rPr lang="fi-FI" dirty="0"/>
              <a:t>. </a:t>
            </a:r>
            <a:r>
              <a:rPr lang="fi-FI" dirty="0" smtClean="0"/>
              <a:t>näkemys kuolemanjälkeisestä elämästä, jälleensyntymisestä </a:t>
            </a:r>
            <a:r>
              <a:rPr lang="fi-FI" dirty="0"/>
              <a:t>tai </a:t>
            </a:r>
            <a:r>
              <a:rPr lang="fi-FI" dirty="0" smtClean="0"/>
              <a:t>Jumalan </a:t>
            </a:r>
            <a:r>
              <a:rPr lang="fi-FI" dirty="0"/>
              <a:t>olemassaolosta</a:t>
            </a:r>
          </a:p>
          <a:p>
            <a:r>
              <a:rPr lang="fi-FI" dirty="0"/>
              <a:t>Tieteen ihanteet voidaan nähdä </a:t>
            </a:r>
            <a:r>
              <a:rPr lang="fi-FI" dirty="0" err="1"/>
              <a:t>demarkaatiokriteerinä</a:t>
            </a:r>
            <a:r>
              <a:rPr lang="fi-FI" dirty="0"/>
              <a:t> </a:t>
            </a:r>
            <a:r>
              <a:rPr lang="fi-FI" dirty="0" smtClean="0"/>
              <a:t>sille, </a:t>
            </a:r>
            <a:r>
              <a:rPr lang="fi-FI" dirty="0"/>
              <a:t>mikä on </a:t>
            </a:r>
            <a:r>
              <a:rPr lang="fi-FI" dirty="0" smtClean="0"/>
              <a:t>tiedettä.</a:t>
            </a:r>
            <a:endParaRPr lang="fi-FI" dirty="0"/>
          </a:p>
          <a:p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17777783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/>
              <a:t>Falsifiointi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Karl </a:t>
            </a:r>
            <a:r>
              <a:rPr lang="fi-FI" dirty="0" err="1" smtClean="0"/>
              <a:t>Popper</a:t>
            </a:r>
            <a:r>
              <a:rPr lang="fi-FI" dirty="0" smtClean="0"/>
              <a:t>: Tieteen </a:t>
            </a:r>
            <a:r>
              <a:rPr lang="fi-FI" dirty="0"/>
              <a:t>pitää pyrkiä </a:t>
            </a:r>
            <a:r>
              <a:rPr lang="fi-FI" dirty="0" smtClean="0"/>
              <a:t>osoittamaan </a:t>
            </a:r>
            <a:r>
              <a:rPr lang="fi-FI" dirty="0"/>
              <a:t>hypoteesit ja teoriat </a:t>
            </a:r>
            <a:r>
              <a:rPr lang="fi-FI" dirty="0" smtClean="0"/>
              <a:t>vääriksi, </a:t>
            </a:r>
            <a:r>
              <a:rPr lang="fi-FI" dirty="0"/>
              <a:t>ei </a:t>
            </a:r>
            <a:r>
              <a:rPr lang="fi-FI" dirty="0" smtClean="0"/>
              <a:t>oikeiksi.</a:t>
            </a:r>
            <a:endParaRPr lang="fi-FI" dirty="0"/>
          </a:p>
          <a:p>
            <a:pPr marL="457200" lvl="1" indent="0">
              <a:buNone/>
            </a:pPr>
            <a:r>
              <a:rPr lang="fi-FI" sz="2000" dirty="0" smtClean="0">
                <a:sym typeface="Wingdings" panose="05000000000000000000" pitchFamily="2" charset="2"/>
              </a:rPr>
              <a:t> falsifiointi verifioimisen sijaan</a:t>
            </a:r>
            <a:endParaRPr lang="fi-FI" sz="2000" dirty="0"/>
          </a:p>
          <a:p>
            <a:r>
              <a:rPr lang="fi-FI" dirty="0" smtClean="0"/>
              <a:t>Hyvän </a:t>
            </a:r>
            <a:r>
              <a:rPr lang="fi-FI" dirty="0"/>
              <a:t>tieteellisen teorian merkki on korkea falsifioitavuus eli mahdollisuus tulla </a:t>
            </a:r>
            <a:r>
              <a:rPr lang="fi-FI" dirty="0" smtClean="0"/>
              <a:t>kumotuksi. Esim.:</a:t>
            </a:r>
            <a:endParaRPr lang="fi-FI" dirty="0"/>
          </a:p>
          <a:p>
            <a:pPr marL="457200" lvl="1" indent="0">
              <a:buNone/>
            </a:pPr>
            <a:r>
              <a:rPr lang="fi-FI" dirty="0"/>
              <a:t>1. Kaikki kulta laajenee, kun </a:t>
            </a:r>
            <a:r>
              <a:rPr lang="fi-FI" dirty="0" smtClean="0"/>
              <a:t>sitä </a:t>
            </a:r>
            <a:r>
              <a:rPr lang="fi-FI" dirty="0"/>
              <a:t>kuumentaa.</a:t>
            </a:r>
          </a:p>
          <a:p>
            <a:pPr marL="457200" lvl="1" indent="0">
              <a:buNone/>
            </a:pPr>
            <a:r>
              <a:rPr lang="fi-FI" dirty="0"/>
              <a:t>2. Kaikki metallit laajenevat, kun </a:t>
            </a:r>
            <a:r>
              <a:rPr lang="fi-FI" dirty="0" smtClean="0"/>
              <a:t>niitä kuumentaa.</a:t>
            </a:r>
            <a:endParaRPr lang="fi-FI" dirty="0"/>
          </a:p>
          <a:p>
            <a:pPr marL="400050" lvl="1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Väite 2 on </a:t>
            </a:r>
            <a:r>
              <a:rPr lang="fi-FI" dirty="0"/>
              <a:t>laajempi ja selitysvoimaisempi sekä helpommin falsifioitavissa </a:t>
            </a:r>
            <a:r>
              <a:rPr lang="fi-FI" dirty="0" smtClean="0"/>
              <a:t>oleva.</a:t>
            </a:r>
            <a:endParaRPr lang="fi-FI" dirty="0"/>
          </a:p>
          <a:p>
            <a:r>
              <a:rPr lang="fi-FI" dirty="0" smtClean="0"/>
              <a:t>Haaste on tietää, </a:t>
            </a:r>
            <a:r>
              <a:rPr lang="fi-FI" dirty="0"/>
              <a:t>milloin teoria on todistettu </a:t>
            </a:r>
            <a:r>
              <a:rPr lang="fi-FI" dirty="0" smtClean="0"/>
              <a:t>vääräksi.</a:t>
            </a:r>
            <a:endParaRPr lang="fi-FI" dirty="0"/>
          </a:p>
          <a:p>
            <a:pPr lvl="1"/>
            <a:r>
              <a:rPr lang="fi-FI" dirty="0"/>
              <a:t>T</a:t>
            </a:r>
            <a:r>
              <a:rPr lang="fi-FI" dirty="0" smtClean="0"/>
              <a:t>eoria </a:t>
            </a:r>
            <a:r>
              <a:rPr lang="fi-FI" dirty="0"/>
              <a:t>koostuu useista hypoteeseista, ennusteista ja oletuksista, joten on hankala </a:t>
            </a:r>
            <a:r>
              <a:rPr lang="fi-FI" dirty="0" smtClean="0"/>
              <a:t>tietää, </a:t>
            </a:r>
            <a:r>
              <a:rPr lang="fi-FI" dirty="0"/>
              <a:t>miten yhden teorian osan kumoutuminen vaikuttaa koko teorian </a:t>
            </a:r>
            <a:r>
              <a:rPr lang="fi-FI" dirty="0" smtClean="0"/>
              <a:t>paikkansapitävyyteen.</a:t>
            </a:r>
            <a:endParaRPr lang="fi-FI" dirty="0"/>
          </a:p>
          <a:p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82350227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/>
              <a:t>Havainnon teoriapitoisuus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Voimmeko koskaan havaita todellisuutta sinänsä?</a:t>
            </a:r>
          </a:p>
          <a:p>
            <a:r>
              <a:rPr lang="fi-FI" dirty="0" smtClean="0"/>
              <a:t>Empiristit:</a:t>
            </a:r>
            <a:r>
              <a:rPr lang="fi-FI" dirty="0"/>
              <a:t> </a:t>
            </a:r>
            <a:endParaRPr lang="fi-FI" dirty="0" smtClean="0"/>
          </a:p>
          <a:p>
            <a:pPr lvl="1"/>
            <a:r>
              <a:rPr lang="fi-FI" dirty="0" smtClean="0"/>
              <a:t>Puhdas </a:t>
            </a:r>
            <a:r>
              <a:rPr lang="fi-FI" dirty="0"/>
              <a:t>havainto on </a:t>
            </a:r>
            <a:r>
              <a:rPr lang="fi-FI" dirty="0" smtClean="0"/>
              <a:t>mahdollista.</a:t>
            </a:r>
            <a:endParaRPr lang="fi-FI" dirty="0"/>
          </a:p>
          <a:p>
            <a:pPr lvl="1"/>
            <a:r>
              <a:rPr lang="fi-FI" dirty="0"/>
              <a:t>A</a:t>
            </a:r>
            <a:r>
              <a:rPr lang="fi-FI" dirty="0" smtClean="0"/>
              <a:t>lamme rakentaa </a:t>
            </a:r>
            <a:r>
              <a:rPr lang="fi-FI" dirty="0"/>
              <a:t>teoreettisia käsitteitä kokemustemme </a:t>
            </a:r>
            <a:r>
              <a:rPr lang="fi-FI" dirty="0" smtClean="0"/>
              <a:t>pohjalta.</a:t>
            </a:r>
            <a:endParaRPr lang="fi-FI" dirty="0"/>
          </a:p>
          <a:p>
            <a:r>
              <a:rPr lang="fi-FI" dirty="0"/>
              <a:t>Kantin </a:t>
            </a:r>
            <a:r>
              <a:rPr lang="fi-FI" dirty="0" smtClean="0"/>
              <a:t>tietoteoria </a:t>
            </a:r>
            <a:r>
              <a:rPr lang="fi-FI" dirty="0"/>
              <a:t>taas sanoo, että kokemuksemme ja mielenrakenteemme vaikuttavat aina </a:t>
            </a:r>
            <a:r>
              <a:rPr lang="fi-FI" dirty="0" smtClean="0"/>
              <a:t>havaintoomme </a:t>
            </a:r>
            <a:r>
              <a:rPr lang="fi-FI" dirty="0"/>
              <a:t>ja puhdasta havaintoa ei ole mahdollista </a:t>
            </a:r>
            <a:r>
              <a:rPr lang="fi-FI" dirty="0" smtClean="0"/>
              <a:t>tehdä.</a:t>
            </a:r>
            <a:endParaRPr lang="fi-FI" dirty="0"/>
          </a:p>
          <a:p>
            <a:r>
              <a:rPr lang="fi-FI" dirty="0"/>
              <a:t>Havainnon </a:t>
            </a:r>
            <a:r>
              <a:rPr lang="fi-FI" dirty="0" smtClean="0"/>
              <a:t>teoriapitoisuus: Havainnot </a:t>
            </a:r>
            <a:r>
              <a:rPr lang="fi-FI" dirty="0"/>
              <a:t>ovat aina riippuvaisia teoreettisista </a:t>
            </a:r>
            <a:r>
              <a:rPr lang="fi-FI" dirty="0" smtClean="0"/>
              <a:t>käsitteistä.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sim</a:t>
            </a:r>
            <a:r>
              <a:rPr lang="fi-FI" dirty="0"/>
              <a:t>. elektronin havaitseminen </a:t>
            </a:r>
            <a:r>
              <a:rPr lang="fi-FI" dirty="0" smtClean="0"/>
              <a:t>edellyttää sitä koskevan </a:t>
            </a:r>
            <a:r>
              <a:rPr lang="fi-FI" dirty="0"/>
              <a:t>teorian </a:t>
            </a:r>
            <a:r>
              <a:rPr lang="fi-FI" dirty="0" smtClean="0"/>
              <a:t>tuntemista.</a:t>
            </a: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83900505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4FD2DD6E-41AC-4D3A-A8B5-1111DEEF208D"/>
    <ds:schemaRef ds:uri="http://www.w3.org/XML/1998/namespace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2525</TotalTime>
  <Words>338</Words>
  <Application>Microsoft Office PowerPoint</Application>
  <PresentationFormat>On-screen Show (4:3)</PresentationFormat>
  <Paragraphs>55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ＭＳ Ｐゴシック</vt:lpstr>
      <vt:lpstr>ＭＳ Ｐゴシック</vt:lpstr>
      <vt:lpstr>Geneva</vt:lpstr>
      <vt:lpstr>Lucida Grande</vt:lpstr>
      <vt:lpstr>Verdana</vt:lpstr>
      <vt:lpstr>Wingdings</vt:lpstr>
      <vt:lpstr>Blank Presentation</vt:lpstr>
      <vt:lpstr>PowerPoint Presentation</vt:lpstr>
      <vt:lpstr>Virittäytyminen aiheeseen</vt:lpstr>
      <vt:lpstr>Hypoteettis-deduktiivinen menetelmä</vt:lpstr>
      <vt:lpstr>Demarkaatio-ongelma</vt:lpstr>
      <vt:lpstr>Falsifiointi</vt:lpstr>
      <vt:lpstr>Havainnon teoriapitoisuus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Minna</cp:lastModifiedBy>
  <cp:revision>75</cp:revision>
  <dcterms:created xsi:type="dcterms:W3CDTF">2010-04-19T08:09:13Z</dcterms:created>
  <dcterms:modified xsi:type="dcterms:W3CDTF">2019-09-08T10:51:33Z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