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B1B45F-FE44-1C1B-FD8A-7D3A1ABA09A8}"/>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DB4369D-E12F-F53E-91EC-F005DDACBD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04DBD639-CC3D-2D79-56D6-C4886C24DE5D}"/>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E09AE689-E7D1-B8FE-4C33-385C3B483A5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DC42F92-5DDE-E77B-E39A-DCBF7C1A094A}"/>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344314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2BD551-D6F6-7FCF-E0B9-0851EDF7EDDA}"/>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8FBCD883-8A14-D93E-924E-26EDA460312A}"/>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00DDB9F-E771-3317-3440-FA1C08E8C8FB}"/>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20CB07F2-DC03-621B-16F5-6169C8A368B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DA06342-EB73-C654-2BDC-2061206EEBFA}"/>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3328678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547C80D-E87E-5AC5-9DDB-34FA2833438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A99B1A4-F668-0B04-D3CE-3257FE311E27}"/>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C945340-5CEA-4CD7-4F3C-258D75F9D269}"/>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3AA8605A-D658-780C-D577-3F926E778C1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62BB478-0F20-AF9D-CE61-0A1B654C6FB8}"/>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260220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296DC9-1337-4059-AAF6-CB123735EE7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28383E9-DC7D-4B55-D584-988EAAE182A8}"/>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A4E79CC-D664-D4EE-0DBF-552A29E17FD7}"/>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B3E62EDB-0FAF-8D8D-75D0-2DE74603A6B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4EBC105-FADE-0C88-0BB8-AF536BC9075B}"/>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2613042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BDE0B5-6A29-D754-6A28-80C3810B4F9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5901780C-C621-E118-8753-C563590A8B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A82D279-54D3-C838-3DA3-9EE971E3295E}"/>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6C6F91DD-2F62-8EAE-4E78-46787AC50D5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F9B8A03-F73A-B639-0CCD-0B705E7B4DA0}"/>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2225272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917FDA-B74A-69F4-3094-16AA6C32343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29220BB-1611-2DBB-341A-DDCBAA2872E0}"/>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A371624-C947-5104-C9A9-90C53D38E95D}"/>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CA7A1DA-4B22-2073-4057-19DDF4BB1339}"/>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6" name="Alatunnisteen paikkamerkki 5">
            <a:extLst>
              <a:ext uri="{FF2B5EF4-FFF2-40B4-BE49-F238E27FC236}">
                <a16:creationId xmlns:a16="http://schemas.microsoft.com/office/drawing/2014/main" id="{AFD263C9-0FB7-2AEB-7560-84FECE64DD9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3EA4586-3A92-3960-B42E-09111DB23E14}"/>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3629423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AD3B7-6696-E68B-E9F9-4538C054602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BD2FFD98-5810-A7B4-6C23-229F533A62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CF7B6F08-2AF2-FBBB-75A9-C2F490D56650}"/>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112DF01B-A4A5-30AC-F858-64F59DB058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E9D0FA2B-7963-FC2E-FFFB-B525B159C299}"/>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89F11823-DE5B-E367-47BF-BED1305B17C1}"/>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8" name="Alatunnisteen paikkamerkki 7">
            <a:extLst>
              <a:ext uri="{FF2B5EF4-FFF2-40B4-BE49-F238E27FC236}">
                <a16:creationId xmlns:a16="http://schemas.microsoft.com/office/drawing/2014/main" id="{F56B5526-8DF6-808B-C9FE-A1B134E13B6B}"/>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89AB027-AC4B-48D0-2F89-F97858B20075}"/>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1975030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4FF5C4-B3E2-03B1-E310-0E9F4354D1A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5878BBB-F778-0194-9FBE-C89B2666CD83}"/>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4" name="Alatunnisteen paikkamerkki 3">
            <a:extLst>
              <a:ext uri="{FF2B5EF4-FFF2-40B4-BE49-F238E27FC236}">
                <a16:creationId xmlns:a16="http://schemas.microsoft.com/office/drawing/2014/main" id="{E1BE9156-FB0D-AEA7-90B9-6E9A2EC3EFB6}"/>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60508F77-A9F8-3643-0B62-1D805605F164}"/>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324098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4D1FA4D-C457-3B6C-41A3-0D90C3D75E3A}"/>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3" name="Alatunnisteen paikkamerkki 2">
            <a:extLst>
              <a:ext uri="{FF2B5EF4-FFF2-40B4-BE49-F238E27FC236}">
                <a16:creationId xmlns:a16="http://schemas.microsoft.com/office/drawing/2014/main" id="{F8AD9EA7-1308-CF1F-69B3-9EA2B185035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64F837DC-DA8A-8737-5414-31C2C17F6291}"/>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448210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E94433-C733-9CA4-D045-0648ADF6FBE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09E07EA3-92C5-F6A5-1819-7B48E2549E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BF15A664-A413-F449-5A05-A3CE152DF4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D758189-0035-EC3D-1C57-37073E0C5AC0}"/>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6" name="Alatunnisteen paikkamerkki 5">
            <a:extLst>
              <a:ext uri="{FF2B5EF4-FFF2-40B4-BE49-F238E27FC236}">
                <a16:creationId xmlns:a16="http://schemas.microsoft.com/office/drawing/2014/main" id="{CF4372FA-120B-D434-8A88-F51BDCC50B9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667016E-A280-BFB4-4135-7624FDAE0B2C}"/>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1620116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424D03-BCF9-C969-28CA-8639AF7C982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5EC92AE-AADA-D755-E997-F347E5DA9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2FD2214-0235-DB28-B87D-9077774DA5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9D292F2-49AB-05F5-C8E5-57489D8879CC}"/>
              </a:ext>
            </a:extLst>
          </p:cNvPr>
          <p:cNvSpPr>
            <a:spLocks noGrp="1"/>
          </p:cNvSpPr>
          <p:nvPr>
            <p:ph type="dt" sz="half" idx="10"/>
          </p:nvPr>
        </p:nvSpPr>
        <p:spPr/>
        <p:txBody>
          <a:bodyPr/>
          <a:lstStyle/>
          <a:p>
            <a:fld id="{BDFAEFBA-85D4-4038-8583-F98F616F8FCB}" type="datetimeFigureOut">
              <a:rPr lang="fi-FI" smtClean="0"/>
              <a:t>12.5.2026</a:t>
            </a:fld>
            <a:endParaRPr lang="fi-FI"/>
          </a:p>
        </p:txBody>
      </p:sp>
      <p:sp>
        <p:nvSpPr>
          <p:cNvPr id="6" name="Alatunnisteen paikkamerkki 5">
            <a:extLst>
              <a:ext uri="{FF2B5EF4-FFF2-40B4-BE49-F238E27FC236}">
                <a16:creationId xmlns:a16="http://schemas.microsoft.com/office/drawing/2014/main" id="{CF46D3FB-33C2-D190-9FAD-0290E129B9F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92BDB74-8912-5500-A790-A426949748A2}"/>
              </a:ext>
            </a:extLst>
          </p:cNvPr>
          <p:cNvSpPr>
            <a:spLocks noGrp="1"/>
          </p:cNvSpPr>
          <p:nvPr>
            <p:ph type="sldNum" sz="quarter" idx="12"/>
          </p:nvPr>
        </p:nvSpPr>
        <p:spPr/>
        <p:txBody>
          <a:bodyPr/>
          <a:lstStyle/>
          <a:p>
            <a:fld id="{9C5B3B94-AAAC-40D9-A7A1-9E5BCBCF9847}" type="slidenum">
              <a:rPr lang="fi-FI" smtClean="0"/>
              <a:t>‹#›</a:t>
            </a:fld>
            <a:endParaRPr lang="fi-FI"/>
          </a:p>
        </p:txBody>
      </p:sp>
    </p:spTree>
    <p:extLst>
      <p:ext uri="{BB962C8B-B14F-4D97-AF65-F5344CB8AC3E}">
        <p14:creationId xmlns:p14="http://schemas.microsoft.com/office/powerpoint/2010/main" val="2744568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2DDD28C-6FD9-47CF-7C81-88C8C2E6CA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00C61901-4266-51A8-1A60-5A2A93AA7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A78B24E-5EEA-43B5-2BB8-301803585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FAEFBA-85D4-4038-8583-F98F616F8FCB}" type="datetimeFigureOut">
              <a:rPr lang="fi-FI" smtClean="0"/>
              <a:t>12.5.2026</a:t>
            </a:fld>
            <a:endParaRPr lang="fi-FI"/>
          </a:p>
        </p:txBody>
      </p:sp>
      <p:sp>
        <p:nvSpPr>
          <p:cNvPr id="5" name="Alatunnisteen paikkamerkki 4">
            <a:extLst>
              <a:ext uri="{FF2B5EF4-FFF2-40B4-BE49-F238E27FC236}">
                <a16:creationId xmlns:a16="http://schemas.microsoft.com/office/drawing/2014/main" id="{80BFE438-450A-83DB-9BEE-DA7C93E04F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78E90BC1-1499-F254-0489-16F390C75A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C5B3B94-AAAC-40D9-A7A1-9E5BCBCF9847}" type="slidenum">
              <a:rPr lang="fi-FI" smtClean="0"/>
              <a:t>‹#›</a:t>
            </a:fld>
            <a:endParaRPr lang="fi-FI"/>
          </a:p>
        </p:txBody>
      </p:sp>
    </p:spTree>
    <p:extLst>
      <p:ext uri="{BB962C8B-B14F-4D97-AF65-F5344CB8AC3E}">
        <p14:creationId xmlns:p14="http://schemas.microsoft.com/office/powerpoint/2010/main" val="1803125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9F0A92-061F-7C8A-8448-AF9304CD2FFC}"/>
              </a:ext>
            </a:extLst>
          </p:cNvPr>
          <p:cNvSpPr>
            <a:spLocks noGrp="1"/>
          </p:cNvSpPr>
          <p:nvPr>
            <p:ph type="ctrTitle"/>
          </p:nvPr>
        </p:nvSpPr>
        <p:spPr/>
        <p:txBody>
          <a:bodyPr/>
          <a:lstStyle/>
          <a:p>
            <a:r>
              <a:rPr lang="fi-FI" dirty="0"/>
              <a:t>9. Ympäristöfilosofia</a:t>
            </a:r>
          </a:p>
        </p:txBody>
      </p:sp>
      <p:sp>
        <p:nvSpPr>
          <p:cNvPr id="3" name="Alaotsikko 2">
            <a:extLst>
              <a:ext uri="{FF2B5EF4-FFF2-40B4-BE49-F238E27FC236}">
                <a16:creationId xmlns:a16="http://schemas.microsoft.com/office/drawing/2014/main" id="{94FB1A70-9D7E-BAF9-47A7-2C9EDBCA5EC9}"/>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167735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F1744B-10D1-2934-9939-95D7A2721D7B}"/>
              </a:ext>
            </a:extLst>
          </p:cNvPr>
          <p:cNvSpPr>
            <a:spLocks noGrp="1"/>
          </p:cNvSpPr>
          <p:nvPr>
            <p:ph type="title"/>
          </p:nvPr>
        </p:nvSpPr>
        <p:spPr/>
        <p:txBody>
          <a:bodyPr/>
          <a:lstStyle/>
          <a:p>
            <a:r>
              <a:rPr lang="fi-FI" dirty="0"/>
              <a:t>Julkinen ja yksityinen moraali</a:t>
            </a:r>
          </a:p>
        </p:txBody>
      </p:sp>
      <p:sp>
        <p:nvSpPr>
          <p:cNvPr id="3" name="Sisällön paikkamerkki 2">
            <a:extLst>
              <a:ext uri="{FF2B5EF4-FFF2-40B4-BE49-F238E27FC236}">
                <a16:creationId xmlns:a16="http://schemas.microsoft.com/office/drawing/2014/main" id="{0C7FD333-10B3-BAE9-107C-15A685221B1B}"/>
              </a:ext>
            </a:extLst>
          </p:cNvPr>
          <p:cNvSpPr>
            <a:spLocks noGrp="1"/>
          </p:cNvSpPr>
          <p:nvPr>
            <p:ph idx="1"/>
          </p:nvPr>
        </p:nvSpPr>
        <p:spPr>
          <a:xfrm>
            <a:off x="838200" y="1316736"/>
            <a:ext cx="10515600" cy="5303520"/>
          </a:xfrm>
        </p:spPr>
        <p:txBody>
          <a:bodyPr>
            <a:normAutofit lnSpcReduction="10000"/>
          </a:bodyPr>
          <a:lstStyle/>
          <a:p>
            <a:r>
              <a:rPr lang="fi-FI" dirty="0"/>
              <a:t>Laki ja moraali ovat eri asioita,  esim. oikeanpuoleinen liikenne on vain sääntö, joka mahdollistaa kaikkien liikkumisen turvallisesti</a:t>
            </a:r>
          </a:p>
          <a:p>
            <a:r>
              <a:rPr lang="fi-FI" dirty="0"/>
              <a:t>Toisaalta lain tehtävä on varmistaa, että kaikki noudattavat ainakin keskeisimpiä moraalinormeja</a:t>
            </a:r>
          </a:p>
          <a:p>
            <a:r>
              <a:rPr lang="fi-FI" dirty="0"/>
              <a:t>Julkinen moraali: moraalinormit, joiden rikkominen on kielletty laissa rangaistuksen uhalla, esim. roskaaminen</a:t>
            </a:r>
          </a:p>
          <a:p>
            <a:r>
              <a:rPr lang="fi-FI" dirty="0"/>
              <a:t>Yksityinen moraali: normit, joita laki ei valvo, esim. esim. puolison pettäminen</a:t>
            </a:r>
          </a:p>
          <a:p>
            <a:r>
              <a:rPr lang="fi-FI" dirty="0"/>
              <a:t>Ympäristöetiikkaa ja eläinten oikeuksia tarkasteltaessa on olennainen kysymys se, minkä seikkojen pitäisi kuulua julkisen ja minkä yksityisen moraalin piiriin</a:t>
            </a:r>
          </a:p>
          <a:p>
            <a:r>
              <a:rPr lang="fi-FI" dirty="0"/>
              <a:t>Tulisiko ympäristökysymykset muuttaa osaksi julkista moraalia eli luontoa suojelevat valinnat säädettäisiin lailla?</a:t>
            </a:r>
          </a:p>
        </p:txBody>
      </p:sp>
    </p:spTree>
    <p:extLst>
      <p:ext uri="{BB962C8B-B14F-4D97-AF65-F5344CB8AC3E}">
        <p14:creationId xmlns:p14="http://schemas.microsoft.com/office/powerpoint/2010/main" val="728040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7E4798-ECF0-E656-158A-FB4FB0CABCB3}"/>
              </a:ext>
            </a:extLst>
          </p:cNvPr>
          <p:cNvSpPr>
            <a:spLocks noGrp="1"/>
          </p:cNvSpPr>
          <p:nvPr>
            <p:ph type="title"/>
          </p:nvPr>
        </p:nvSpPr>
        <p:spPr/>
        <p:txBody>
          <a:bodyPr/>
          <a:lstStyle/>
          <a:p>
            <a:r>
              <a:rPr lang="fi-FI" dirty="0"/>
              <a:t>Markkinat ja ympäristöetiikka</a:t>
            </a:r>
          </a:p>
        </p:txBody>
      </p:sp>
      <p:sp>
        <p:nvSpPr>
          <p:cNvPr id="3" name="Sisällön paikkamerkki 2">
            <a:extLst>
              <a:ext uri="{FF2B5EF4-FFF2-40B4-BE49-F238E27FC236}">
                <a16:creationId xmlns:a16="http://schemas.microsoft.com/office/drawing/2014/main" id="{401CC71D-92BC-5248-1C10-503C5A750B17}"/>
              </a:ext>
            </a:extLst>
          </p:cNvPr>
          <p:cNvSpPr>
            <a:spLocks noGrp="1"/>
          </p:cNvSpPr>
          <p:nvPr>
            <p:ph idx="1"/>
          </p:nvPr>
        </p:nvSpPr>
        <p:spPr>
          <a:xfrm>
            <a:off x="838200" y="1435608"/>
            <a:ext cx="10515600" cy="4741355"/>
          </a:xfrm>
        </p:spPr>
        <p:txBody>
          <a:bodyPr>
            <a:normAutofit fontScale="92500" lnSpcReduction="10000"/>
          </a:bodyPr>
          <a:lstStyle/>
          <a:p>
            <a:r>
              <a:rPr lang="fi-FI" dirty="0"/>
              <a:t>Jos ympäristöä ja luontoa suojelevat valinnat jätetään yksilöiden harteille, se tarkoittaa sitä, että merkittävä osa valinnoista tehdään osana ostopäätöksiä</a:t>
            </a:r>
          </a:p>
          <a:p>
            <a:r>
              <a:rPr lang="fi-FI" dirty="0"/>
              <a:t>Ihmiset äänestävät lompakollaan, mikä on hyväksyttävää. Toisaalta tämä säilyttää yksilön valinnan vapauden ja yritykset sopeuttavat toimintaansa ympäristöarvoihin.</a:t>
            </a:r>
          </a:p>
          <a:p>
            <a:r>
              <a:rPr lang="fi-FI" dirty="0"/>
              <a:t>Toisaalta moraaliarvojen tulisi olla taloudellisten arvojen yläpuolella, mutta jos ostopäätökset tehdään esim. hinnan perusteella, ne jäävät jalkoihin.</a:t>
            </a:r>
          </a:p>
          <a:p>
            <a:r>
              <a:rPr lang="fi-FI" dirty="0"/>
              <a:t>Pienituloisen on vaikeampaa tehdä moraalisia valintoja kuin isotuloisen.</a:t>
            </a:r>
          </a:p>
          <a:p>
            <a:r>
              <a:rPr lang="fi-FI" dirty="0"/>
              <a:t>Emme myöskään tiedä, kuinka moraalisesti jokin tuote on todella tuotettu</a:t>
            </a:r>
          </a:p>
        </p:txBody>
      </p:sp>
    </p:spTree>
    <p:extLst>
      <p:ext uri="{BB962C8B-B14F-4D97-AF65-F5344CB8AC3E}">
        <p14:creationId xmlns:p14="http://schemas.microsoft.com/office/powerpoint/2010/main" val="41223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0BB76A-F167-98FC-58E0-6055EDA8CD88}"/>
              </a:ext>
            </a:extLst>
          </p:cNvPr>
          <p:cNvSpPr>
            <a:spLocks noGrp="1"/>
          </p:cNvSpPr>
          <p:nvPr>
            <p:ph type="title"/>
          </p:nvPr>
        </p:nvSpPr>
        <p:spPr/>
        <p:txBody>
          <a:bodyPr/>
          <a:lstStyle/>
          <a:p>
            <a:r>
              <a:rPr lang="fi-FI" dirty="0"/>
              <a:t>Onko vastuu ympäristöstä yksilöllä?</a:t>
            </a:r>
          </a:p>
        </p:txBody>
      </p:sp>
      <p:sp>
        <p:nvSpPr>
          <p:cNvPr id="3" name="Sisällön paikkamerkki 2">
            <a:extLst>
              <a:ext uri="{FF2B5EF4-FFF2-40B4-BE49-F238E27FC236}">
                <a16:creationId xmlns:a16="http://schemas.microsoft.com/office/drawing/2014/main" id="{A3751470-6A13-766A-B274-126CE282E45C}"/>
              </a:ext>
            </a:extLst>
          </p:cNvPr>
          <p:cNvSpPr>
            <a:spLocks noGrp="1"/>
          </p:cNvSpPr>
          <p:nvPr>
            <p:ph idx="1"/>
          </p:nvPr>
        </p:nvSpPr>
        <p:spPr/>
        <p:txBody>
          <a:bodyPr>
            <a:normAutofit lnSpcReduction="10000"/>
          </a:bodyPr>
          <a:lstStyle/>
          <a:p>
            <a:r>
              <a:rPr lang="fi-FI" dirty="0"/>
              <a:t>Moraalisen vastuullisuuden kaksi välttämätöntä ehtoa: kontrolliehto eli yksilön tulee olla riittävän vapaa, jotta hän pystyy kontrolloimaan toimintaansa ja tiedollinen ehto: yksilön tulee ymmärtää, mitä hän on tekemässä.</a:t>
            </a:r>
          </a:p>
          <a:p>
            <a:r>
              <a:rPr lang="fi-FI" dirty="0"/>
              <a:t>Näkemykset siitä, kuinka suurta kontrollia ja ymmärrystä ympäristökysymyksissä voi odottaa, vaihtelevat.</a:t>
            </a:r>
          </a:p>
          <a:p>
            <a:r>
              <a:rPr lang="fi-FI" dirty="0"/>
              <a:t>Voidaan ajatella, että vähävarainenkin voi valita markkinoilta vähemmän ympäristöä kuormittavia tuotteita ja toisaalta kuluttajalla on velvoite selvittää käyttämiensä tuotteiden tuotantoprosessit jossain määrin</a:t>
            </a:r>
          </a:p>
          <a:p>
            <a:r>
              <a:rPr lang="fi-FI" dirty="0"/>
              <a:t>Myös yritysten tulisi olla rehellisiä eikä harjoittaa ”viherpesua”</a:t>
            </a:r>
          </a:p>
        </p:txBody>
      </p:sp>
    </p:spTree>
    <p:extLst>
      <p:ext uri="{BB962C8B-B14F-4D97-AF65-F5344CB8AC3E}">
        <p14:creationId xmlns:p14="http://schemas.microsoft.com/office/powerpoint/2010/main" val="2621028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5300D1-99FE-5CD8-6E72-06D653A93ED0}"/>
              </a:ext>
            </a:extLst>
          </p:cNvPr>
          <p:cNvSpPr>
            <a:spLocks noGrp="1"/>
          </p:cNvSpPr>
          <p:nvPr>
            <p:ph type="title"/>
          </p:nvPr>
        </p:nvSpPr>
        <p:spPr/>
        <p:txBody>
          <a:bodyPr/>
          <a:lstStyle/>
          <a:p>
            <a:r>
              <a:rPr lang="fi-FI" dirty="0"/>
              <a:t>Moraaliyhteisön jäsenet</a:t>
            </a:r>
          </a:p>
        </p:txBody>
      </p:sp>
      <p:sp>
        <p:nvSpPr>
          <p:cNvPr id="3" name="Sisällön paikkamerkki 2">
            <a:extLst>
              <a:ext uri="{FF2B5EF4-FFF2-40B4-BE49-F238E27FC236}">
                <a16:creationId xmlns:a16="http://schemas.microsoft.com/office/drawing/2014/main" id="{46A0C63E-2B5F-E926-B1E9-88D3405082E8}"/>
              </a:ext>
            </a:extLst>
          </p:cNvPr>
          <p:cNvSpPr>
            <a:spLocks noGrp="1"/>
          </p:cNvSpPr>
          <p:nvPr>
            <p:ph idx="1"/>
          </p:nvPr>
        </p:nvSpPr>
        <p:spPr/>
        <p:txBody>
          <a:bodyPr/>
          <a:lstStyle/>
          <a:p>
            <a:r>
              <a:rPr lang="fi-FI" dirty="0"/>
              <a:t>Yksi tärkeä ympäristöeettinen ja eläinten oikeuksiin liittyvä kysymys on ketkä tai mitkä lasketaan osaksi moraaliyhteisöä</a:t>
            </a:r>
          </a:p>
          <a:p>
            <a:r>
              <a:rPr lang="fi-FI" dirty="0"/>
              <a:t>Moraaliyhteisöllä tarkoitetaan sitä kokonaisuutta, johon kuuluvat kaikki toimijat ja asiat, jotka on huomioitava moraalisesti</a:t>
            </a:r>
          </a:p>
          <a:p>
            <a:r>
              <a:rPr lang="fi-FI" dirty="0"/>
              <a:t>Voidaanko esimerkiksi kuolleet, syntymättömät, ihmisten luomat esineet ja rakennukset ja Jumala laskea kuuluviksi moraaliyhteisöön?</a:t>
            </a:r>
          </a:p>
          <a:p>
            <a:r>
              <a:rPr lang="fi-FI" dirty="0"/>
              <a:t>Esim. filosofit </a:t>
            </a:r>
            <a:r>
              <a:rPr lang="fi-FI" dirty="0" err="1"/>
              <a:t>Cavalier</a:t>
            </a:r>
            <a:r>
              <a:rPr lang="fi-FI" dirty="0"/>
              <a:t> ja Singer ehdottivat, että tasa-arvoisten yhteisöön kuuluisi ihmisten rinnalla isot ihmisapinat</a:t>
            </a:r>
          </a:p>
        </p:txBody>
      </p:sp>
    </p:spTree>
    <p:extLst>
      <p:ext uri="{BB962C8B-B14F-4D97-AF65-F5344CB8AC3E}">
        <p14:creationId xmlns:p14="http://schemas.microsoft.com/office/powerpoint/2010/main" val="2740824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4136B3-FF21-95BF-0B20-EEF6CAEB1E73}"/>
              </a:ext>
            </a:extLst>
          </p:cNvPr>
          <p:cNvSpPr>
            <a:spLocks noGrp="1"/>
          </p:cNvSpPr>
          <p:nvPr>
            <p:ph type="title"/>
          </p:nvPr>
        </p:nvSpPr>
        <p:spPr/>
        <p:txBody>
          <a:bodyPr/>
          <a:lstStyle/>
          <a:p>
            <a:r>
              <a:rPr lang="fi-FI" dirty="0"/>
              <a:t>Kenellä on vastuu tulevaisuudesta?</a:t>
            </a:r>
          </a:p>
        </p:txBody>
      </p:sp>
      <p:sp>
        <p:nvSpPr>
          <p:cNvPr id="3" name="Sisällön paikkamerkki 2">
            <a:extLst>
              <a:ext uri="{FF2B5EF4-FFF2-40B4-BE49-F238E27FC236}">
                <a16:creationId xmlns:a16="http://schemas.microsoft.com/office/drawing/2014/main" id="{50B3563B-13FB-365C-47BC-4656B026AF13}"/>
              </a:ext>
            </a:extLst>
          </p:cNvPr>
          <p:cNvSpPr>
            <a:spLocks noGrp="1"/>
          </p:cNvSpPr>
          <p:nvPr>
            <p:ph idx="1"/>
          </p:nvPr>
        </p:nvSpPr>
        <p:spPr/>
        <p:txBody>
          <a:bodyPr/>
          <a:lstStyle/>
          <a:p>
            <a:r>
              <a:rPr lang="fi-FI" dirty="0"/>
              <a:t>Onko nykyisillä ihmisillä velvollisuus huomioida myös tulevien sukupolvien hyvinvointi tehdessään päätöksiä?</a:t>
            </a:r>
          </a:p>
          <a:p>
            <a:r>
              <a:rPr lang="fi-FI" dirty="0"/>
              <a:t>Ne filosofit, jotka vastustavat ajatusta, perustelevat asiaa sillä, että tulevia sukupolvia ja heidän oikeuksiaan ei ole olemassa tällä hetkellä ja ettemme voi olla täydessä vuorovaikutuksessa tulevien sukupolvien kanssa. He eivät voi olla täysimääräisesti moraaliyhteisön jäseniä.</a:t>
            </a:r>
          </a:p>
          <a:p>
            <a:r>
              <a:rPr lang="fi-FI" dirty="0"/>
              <a:t>Tulevat sukupolvet eivät ole moraaliagentteja, mutta voivat olla tulevia moraaliagentteja.</a:t>
            </a:r>
          </a:p>
        </p:txBody>
      </p:sp>
    </p:spTree>
    <p:extLst>
      <p:ext uri="{BB962C8B-B14F-4D97-AF65-F5344CB8AC3E}">
        <p14:creationId xmlns:p14="http://schemas.microsoft.com/office/powerpoint/2010/main" val="291617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TotalTime>
  <Words>408</Words>
  <Application>Microsoft Office PowerPoint</Application>
  <PresentationFormat>Laajakuva</PresentationFormat>
  <Paragraphs>28</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Aptos</vt:lpstr>
      <vt:lpstr>Aptos Display</vt:lpstr>
      <vt:lpstr>Arial</vt:lpstr>
      <vt:lpstr>Office-teema</vt:lpstr>
      <vt:lpstr>9. Ympäristöfilosofia</vt:lpstr>
      <vt:lpstr>Julkinen ja yksityinen moraali</vt:lpstr>
      <vt:lpstr>Markkinat ja ympäristöetiikka</vt:lpstr>
      <vt:lpstr>Onko vastuu ympäristöstä yksilöllä?</vt:lpstr>
      <vt:lpstr>Moraaliyhteisön jäsenet</vt:lpstr>
      <vt:lpstr>Kenellä on vastuu tulevaisuudesta?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Kaartinen Minna</dc:creator>
  <cp:lastModifiedBy>Kaartinen Minna</cp:lastModifiedBy>
  <cp:revision>8</cp:revision>
  <dcterms:created xsi:type="dcterms:W3CDTF">2026-05-12T17:03:51Z</dcterms:created>
  <dcterms:modified xsi:type="dcterms:W3CDTF">2026-05-12T17:43:07Z</dcterms:modified>
</cp:coreProperties>
</file>