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07" r:id="rId5"/>
    <p:sldId id="328" r:id="rId6"/>
    <p:sldId id="304" r:id="rId7"/>
    <p:sldId id="280" r:id="rId8"/>
    <p:sldId id="324" r:id="rId9"/>
    <p:sldId id="315" r:id="rId10"/>
    <p:sldId id="325" r:id="rId11"/>
    <p:sldId id="326" r:id="rId12"/>
    <p:sldId id="301" r:id="rId13"/>
    <p:sldId id="263" r:id="rId14"/>
    <p:sldId id="275" r:id="rId15"/>
    <p:sldId id="323" r:id="rId16"/>
    <p:sldId id="300" r:id="rId17"/>
    <p:sldId id="321" r:id="rId18"/>
    <p:sldId id="306" r:id="rId19"/>
    <p:sldId id="303" r:id="rId20"/>
    <p:sldId id="287" r:id="rId21"/>
    <p:sldId id="289" r:id="rId22"/>
    <p:sldId id="314" r:id="rId23"/>
    <p:sldId id="308" r:id="rId24"/>
    <p:sldId id="297" r:id="rId25"/>
    <p:sldId id="295" r:id="rId26"/>
    <p:sldId id="299" r:id="rId27"/>
    <p:sldId id="316" r:id="rId28"/>
    <p:sldId id="327" r:id="rId29"/>
    <p:sldId id="329" r:id="rId3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onen Mari" initials="PM" lastIdx="1" clrIdx="0">
    <p:extLst>
      <p:ext uri="{19B8F6BF-5375-455C-9EA6-DF929625EA0E}">
        <p15:presenceInfo xmlns:p15="http://schemas.microsoft.com/office/powerpoint/2012/main" userId="S::mari.pesonen@edu.joensuu.fi::d49e8f8a-ac52-4cdd-afe8-990fb356f2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56D"/>
    <a:srgbClr val="E7D6D9"/>
    <a:srgbClr val="41719C"/>
    <a:srgbClr val="719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45786-47B8-4967-BD54-A7F0F0A8D0A8}" v="13" dt="2025-09-08T08:23:29.15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122" d="100"/>
          <a:sy n="122" d="100"/>
        </p:scale>
        <p:origin x="1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sonen Mari" userId="4c9eafee-350b-480a-b8db-8be062ec1b28" providerId="ADAL" clId="{BE145786-47B8-4967-BD54-A7F0F0A8D0A8}"/>
    <pc:docChg chg="undo custSel addSld modSld modNotesMaster modHandout">
      <pc:chgData name="Pesonen Mari" userId="4c9eafee-350b-480a-b8db-8be062ec1b28" providerId="ADAL" clId="{BE145786-47B8-4967-BD54-A7F0F0A8D0A8}" dt="2025-09-09T09:07:58.196" v="1186" actId="20577"/>
      <pc:docMkLst>
        <pc:docMk/>
      </pc:docMkLst>
      <pc:sldChg chg="modSp mod">
        <pc:chgData name="Pesonen Mari" userId="4c9eafee-350b-480a-b8db-8be062ec1b28" providerId="ADAL" clId="{BE145786-47B8-4967-BD54-A7F0F0A8D0A8}" dt="2025-08-25T11:04:38.472" v="677" actId="20577"/>
        <pc:sldMkLst>
          <pc:docMk/>
          <pc:sldMk cId="3245424279" sldId="295"/>
        </pc:sldMkLst>
        <pc:spChg chg="mod">
          <ac:chgData name="Pesonen Mari" userId="4c9eafee-350b-480a-b8db-8be062ec1b28" providerId="ADAL" clId="{BE145786-47B8-4967-BD54-A7F0F0A8D0A8}" dt="2025-08-25T11:04:38.472" v="677" actId="20577"/>
          <ac:spMkLst>
            <pc:docMk/>
            <pc:sldMk cId="3245424279" sldId="295"/>
            <ac:spMk id="3" creationId="{A77110BE-5BD9-4570-B31B-2B8FFB579C22}"/>
          </ac:spMkLst>
        </pc:spChg>
      </pc:sldChg>
      <pc:sldChg chg="modSp mod">
        <pc:chgData name="Pesonen Mari" userId="4c9eafee-350b-480a-b8db-8be062ec1b28" providerId="ADAL" clId="{BE145786-47B8-4967-BD54-A7F0F0A8D0A8}" dt="2025-09-08T06:39:34.089" v="979" actId="113"/>
        <pc:sldMkLst>
          <pc:docMk/>
          <pc:sldMk cId="658877181" sldId="300"/>
        </pc:sldMkLst>
        <pc:spChg chg="mod">
          <ac:chgData name="Pesonen Mari" userId="4c9eafee-350b-480a-b8db-8be062ec1b28" providerId="ADAL" clId="{BE145786-47B8-4967-BD54-A7F0F0A8D0A8}" dt="2025-09-08T06:39:34.089" v="979" actId="113"/>
          <ac:spMkLst>
            <pc:docMk/>
            <pc:sldMk cId="658877181" sldId="300"/>
            <ac:spMk id="3" creationId="{00000000-0000-0000-0000-000000000000}"/>
          </ac:spMkLst>
        </pc:spChg>
      </pc:sldChg>
      <pc:sldChg chg="modSp mod">
        <pc:chgData name="Pesonen Mari" userId="4c9eafee-350b-480a-b8db-8be062ec1b28" providerId="ADAL" clId="{BE145786-47B8-4967-BD54-A7F0F0A8D0A8}" dt="2025-09-08T06:36:09.499" v="767" actId="20577"/>
        <pc:sldMkLst>
          <pc:docMk/>
          <pc:sldMk cId="1108101787" sldId="301"/>
        </pc:sldMkLst>
        <pc:spChg chg="mod">
          <ac:chgData name="Pesonen Mari" userId="4c9eafee-350b-480a-b8db-8be062ec1b28" providerId="ADAL" clId="{BE145786-47B8-4967-BD54-A7F0F0A8D0A8}" dt="2025-08-25T10:55:07.412" v="363" actId="20577"/>
          <ac:spMkLst>
            <pc:docMk/>
            <pc:sldMk cId="1108101787" sldId="301"/>
            <ac:spMk id="3" creationId="{00000000-0000-0000-0000-000000000000}"/>
          </ac:spMkLst>
        </pc:spChg>
        <pc:graphicFrameChg chg="mod modGraphic">
          <ac:chgData name="Pesonen Mari" userId="4c9eafee-350b-480a-b8db-8be062ec1b28" providerId="ADAL" clId="{BE145786-47B8-4967-BD54-A7F0F0A8D0A8}" dt="2025-09-08T06:36:09.499" v="767" actId="20577"/>
          <ac:graphicFrameMkLst>
            <pc:docMk/>
            <pc:sldMk cId="1108101787" sldId="301"/>
            <ac:graphicFrameMk id="4" creationId="{9B7E5CA7-1A6C-43BA-B06B-4539197DEC95}"/>
          </ac:graphicFrameMkLst>
        </pc:graphicFrameChg>
      </pc:sldChg>
      <pc:sldChg chg="modSp mod">
        <pc:chgData name="Pesonen Mari" userId="4c9eafee-350b-480a-b8db-8be062ec1b28" providerId="ADAL" clId="{BE145786-47B8-4967-BD54-A7F0F0A8D0A8}" dt="2025-09-08T06:40:34.940" v="994" actId="20577"/>
        <pc:sldMkLst>
          <pc:docMk/>
          <pc:sldMk cId="1515720516" sldId="303"/>
        </pc:sldMkLst>
        <pc:spChg chg="mod">
          <ac:chgData name="Pesonen Mari" userId="4c9eafee-350b-480a-b8db-8be062ec1b28" providerId="ADAL" clId="{BE145786-47B8-4967-BD54-A7F0F0A8D0A8}" dt="2025-09-08T06:40:34.940" v="994" actId="20577"/>
          <ac:spMkLst>
            <pc:docMk/>
            <pc:sldMk cId="1515720516" sldId="303"/>
            <ac:spMk id="4" creationId="{72CC59A5-BA64-42DC-9E53-91232AD1A66C}"/>
          </ac:spMkLst>
        </pc:spChg>
      </pc:sldChg>
      <pc:sldChg chg="modSp mod">
        <pc:chgData name="Pesonen Mari" userId="4c9eafee-350b-480a-b8db-8be062ec1b28" providerId="ADAL" clId="{BE145786-47B8-4967-BD54-A7F0F0A8D0A8}" dt="2025-09-08T06:34:34.794" v="765" actId="20577"/>
        <pc:sldMkLst>
          <pc:docMk/>
          <pc:sldMk cId="2716238645" sldId="304"/>
        </pc:sldMkLst>
        <pc:spChg chg="mod">
          <ac:chgData name="Pesonen Mari" userId="4c9eafee-350b-480a-b8db-8be062ec1b28" providerId="ADAL" clId="{BE145786-47B8-4967-BD54-A7F0F0A8D0A8}" dt="2025-08-25T10:47:29.945" v="298" actId="27636"/>
          <ac:spMkLst>
            <pc:docMk/>
            <pc:sldMk cId="2716238645" sldId="304"/>
            <ac:spMk id="3" creationId="{08F780BE-D311-4A02-A853-CC307292B1E3}"/>
          </ac:spMkLst>
        </pc:spChg>
        <pc:spChg chg="mod">
          <ac:chgData name="Pesonen Mari" userId="4c9eafee-350b-480a-b8db-8be062ec1b28" providerId="ADAL" clId="{BE145786-47B8-4967-BD54-A7F0F0A8D0A8}" dt="2025-09-08T06:34:34.794" v="765" actId="20577"/>
          <ac:spMkLst>
            <pc:docMk/>
            <pc:sldMk cId="2716238645" sldId="304"/>
            <ac:spMk id="4" creationId="{CF658BE2-406A-461A-8274-768AE8AD65A4}"/>
          </ac:spMkLst>
        </pc:spChg>
      </pc:sldChg>
      <pc:sldChg chg="modSp mod">
        <pc:chgData name="Pesonen Mari" userId="4c9eafee-350b-480a-b8db-8be062ec1b28" providerId="ADAL" clId="{BE145786-47B8-4967-BD54-A7F0F0A8D0A8}" dt="2025-08-25T10:20:18.437" v="22" actId="20577"/>
        <pc:sldMkLst>
          <pc:docMk/>
          <pc:sldMk cId="3358089156" sldId="307"/>
        </pc:sldMkLst>
        <pc:spChg chg="mod">
          <ac:chgData name="Pesonen Mari" userId="4c9eafee-350b-480a-b8db-8be062ec1b28" providerId="ADAL" clId="{BE145786-47B8-4967-BD54-A7F0F0A8D0A8}" dt="2025-08-25T10:20:18.437" v="22" actId="20577"/>
          <ac:spMkLst>
            <pc:docMk/>
            <pc:sldMk cId="3358089156" sldId="307"/>
            <ac:spMk id="17" creationId="{67EDDC4F-7F2B-F462-DC87-26E0493E42E0}"/>
          </ac:spMkLst>
        </pc:spChg>
      </pc:sldChg>
      <pc:sldChg chg="modSp mod">
        <pc:chgData name="Pesonen Mari" userId="4c9eafee-350b-480a-b8db-8be062ec1b28" providerId="ADAL" clId="{BE145786-47B8-4967-BD54-A7F0F0A8D0A8}" dt="2025-09-08T06:42:29.539" v="1080" actId="20577"/>
        <pc:sldMkLst>
          <pc:docMk/>
          <pc:sldMk cId="99684008" sldId="316"/>
        </pc:sldMkLst>
        <pc:spChg chg="mod">
          <ac:chgData name="Pesonen Mari" userId="4c9eafee-350b-480a-b8db-8be062ec1b28" providerId="ADAL" clId="{BE145786-47B8-4967-BD54-A7F0F0A8D0A8}" dt="2025-09-08T06:42:29.539" v="1080" actId="20577"/>
          <ac:spMkLst>
            <pc:docMk/>
            <pc:sldMk cId="99684008" sldId="316"/>
            <ac:spMk id="3" creationId="{C66929DB-7023-4CC0-B11D-B949EFE5AAE3}"/>
          </ac:spMkLst>
        </pc:spChg>
      </pc:sldChg>
      <pc:sldChg chg="modSp mod">
        <pc:chgData name="Pesonen Mari" userId="4c9eafee-350b-480a-b8db-8be062ec1b28" providerId="ADAL" clId="{BE145786-47B8-4967-BD54-A7F0F0A8D0A8}" dt="2025-08-25T10:54:20.134" v="305" actId="20577"/>
        <pc:sldMkLst>
          <pc:docMk/>
          <pc:sldMk cId="4190575905" sldId="325"/>
        </pc:sldMkLst>
        <pc:spChg chg="mod">
          <ac:chgData name="Pesonen Mari" userId="4c9eafee-350b-480a-b8db-8be062ec1b28" providerId="ADAL" clId="{BE145786-47B8-4967-BD54-A7F0F0A8D0A8}" dt="2025-08-25T10:54:20.134" v="305" actId="20577"/>
          <ac:spMkLst>
            <pc:docMk/>
            <pc:sldMk cId="4190575905" sldId="325"/>
            <ac:spMk id="2" creationId="{4921EC47-EF98-180B-0D60-9F1E9AB7C524}"/>
          </ac:spMkLst>
        </pc:spChg>
      </pc:sldChg>
      <pc:sldChg chg="addSp delSp modSp new mod">
        <pc:chgData name="Pesonen Mari" userId="4c9eafee-350b-480a-b8db-8be062ec1b28" providerId="ADAL" clId="{BE145786-47B8-4967-BD54-A7F0F0A8D0A8}" dt="2025-09-09T09:07:58.196" v="1186" actId="20577"/>
        <pc:sldMkLst>
          <pc:docMk/>
          <pc:sldMk cId="2914343230" sldId="329"/>
        </pc:sldMkLst>
        <pc:spChg chg="mod">
          <ac:chgData name="Pesonen Mari" userId="4c9eafee-350b-480a-b8db-8be062ec1b28" providerId="ADAL" clId="{BE145786-47B8-4967-BD54-A7F0F0A8D0A8}" dt="2025-09-09T09:07:58.196" v="1186" actId="20577"/>
          <ac:spMkLst>
            <pc:docMk/>
            <pc:sldMk cId="2914343230" sldId="329"/>
            <ac:spMk id="2" creationId="{12C9B068-ACB9-9CB2-224B-0DEAECBE4F4D}"/>
          </ac:spMkLst>
        </pc:spChg>
        <pc:spChg chg="del">
          <ac:chgData name="Pesonen Mari" userId="4c9eafee-350b-480a-b8db-8be062ec1b28" providerId="ADAL" clId="{BE145786-47B8-4967-BD54-A7F0F0A8D0A8}" dt="2025-09-08T07:10:46.548" v="1102" actId="22"/>
          <ac:spMkLst>
            <pc:docMk/>
            <pc:sldMk cId="2914343230" sldId="329"/>
            <ac:spMk id="3" creationId="{74C81521-2D26-B756-3F2E-A2A7A8F2DFEE}"/>
          </ac:spMkLst>
        </pc:spChg>
        <pc:picChg chg="add mod ord">
          <ac:chgData name="Pesonen Mari" userId="4c9eafee-350b-480a-b8db-8be062ec1b28" providerId="ADAL" clId="{BE145786-47B8-4967-BD54-A7F0F0A8D0A8}" dt="2025-09-08T07:10:57.231" v="1105" actId="14100"/>
          <ac:picMkLst>
            <pc:docMk/>
            <pc:sldMk cId="2914343230" sldId="329"/>
            <ac:picMk id="5" creationId="{C92E78B8-613E-7C1A-B8F1-B82D2E0DD351}"/>
          </ac:picMkLst>
        </pc:picChg>
        <pc:picChg chg="add mod">
          <ac:chgData name="Pesonen Mari" userId="4c9eafee-350b-480a-b8db-8be062ec1b28" providerId="ADAL" clId="{BE145786-47B8-4967-BD54-A7F0F0A8D0A8}" dt="2025-09-08T07:13:31.818" v="1175" actId="14100"/>
          <ac:picMkLst>
            <pc:docMk/>
            <pc:sldMk cId="2914343230" sldId="329"/>
            <ac:picMk id="7" creationId="{20BAC314-EA0E-70C2-A582-0EA234C82A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5E3EACB3-E08A-4734-B266-BE9A8D50DAE2}" type="datetimeFigureOut">
              <a:rPr lang="fi-FI" smtClean="0"/>
              <a:t>9.9.2025</a:t>
            </a:fld>
            <a:endParaRPr lang="fi-FI"/>
          </a:p>
        </p:txBody>
      </p:sp>
      <p:sp>
        <p:nvSpPr>
          <p:cNvPr id="4" name="Alatunnisteen paikkamerkki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10EE5D79-9676-441A-B29D-1ABBE63CB132}" type="slidenum">
              <a:rPr lang="fi-FI" smtClean="0"/>
              <a:t>‹#›</a:t>
            </a:fld>
            <a:endParaRPr lang="fi-FI"/>
          </a:p>
        </p:txBody>
      </p:sp>
    </p:spTree>
    <p:extLst>
      <p:ext uri="{BB962C8B-B14F-4D97-AF65-F5344CB8AC3E}">
        <p14:creationId xmlns:p14="http://schemas.microsoft.com/office/powerpoint/2010/main" val="53137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28B1DAF9-83C1-43FE-88A7-A5FC4C2A9018}" type="datetimeFigureOut">
              <a:rPr lang="fi-FI" smtClean="0"/>
              <a:t>9.9.2025</a:t>
            </a:fld>
            <a:endParaRPr lang="fi-FI"/>
          </a:p>
        </p:txBody>
      </p:sp>
      <p:sp>
        <p:nvSpPr>
          <p:cNvPr id="4" name="Dian kuvan paikkamerkki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E58CBE60-0F0E-4A47-B958-CB2FD44FEB5C}" type="slidenum">
              <a:rPr lang="fi-FI" smtClean="0"/>
              <a:t>‹#›</a:t>
            </a:fld>
            <a:endParaRPr lang="fi-FI"/>
          </a:p>
        </p:txBody>
      </p:sp>
    </p:spTree>
    <p:extLst>
      <p:ext uri="{BB962C8B-B14F-4D97-AF65-F5344CB8AC3E}">
        <p14:creationId xmlns:p14="http://schemas.microsoft.com/office/powerpoint/2010/main" val="222573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9.9.2025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59282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9.9.2025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89743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9.9.2025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10062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9.9.2025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2670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9.9.2025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6290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9.9.2025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7345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9EA90DE-EAA4-4A86-8ADE-C905D24B185B}" type="datetimeFigureOut">
              <a:rPr lang="fi-FI" smtClean="0"/>
              <a:t>9.9.2025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03244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9EA90DE-EAA4-4A86-8ADE-C905D24B185B}" type="datetimeFigureOut">
              <a:rPr lang="fi-FI" smtClean="0"/>
              <a:t>9.9.2025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77889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9EA90DE-EAA4-4A86-8ADE-C905D24B185B}" type="datetimeFigureOut">
              <a:rPr lang="fi-FI" smtClean="0"/>
              <a:t>9.9.2025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77809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9.9.2025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199875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9.9.2025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55041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A90DE-EAA4-4A86-8ADE-C905D24B185B}" type="datetimeFigureOut">
              <a:rPr lang="fi-FI" smtClean="0"/>
              <a:t>9.9.2025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058DC-3096-490B-848D-C74C339EA8E5}" type="slidenum">
              <a:rPr lang="fi-FI" smtClean="0"/>
              <a:t>‹#›</a:t>
            </a:fld>
            <a:endParaRPr lang="fi-FI"/>
          </a:p>
        </p:txBody>
      </p:sp>
    </p:spTree>
    <p:extLst>
      <p:ext uri="{BB962C8B-B14F-4D97-AF65-F5344CB8AC3E}">
        <p14:creationId xmlns:p14="http://schemas.microsoft.com/office/powerpoint/2010/main" val="156864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no-cellphones-cellphone-not-allowed-35121/"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lioppilastutkinto.fi/fi/tutkinnon-suorittaminen/tietoa-kokelaalle" TargetMode="Externa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https://www.ylioppilastutkinto.fi/fi/tutkinnon-suorittaminen/koetilaisuuden-kulk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le.fi/a/20-10006759" TargetMode="External"/><Relationship Id="rId2" Type="http://schemas.openxmlformats.org/officeDocument/2006/relationships/hyperlink" Target="https://yle.fi/aihe/artikkeli/2018/08/30/mita-tehda-jos-yo-kokeessa-jaatyy-ota-talteen-psykologin-vink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p:cNvPicPr>
            <a:picLocks noChangeAspect="1"/>
          </p:cNvPicPr>
          <p:nvPr/>
        </p:nvPicPr>
        <p:blipFill rotWithShape="1">
          <a:blip r:embed="rId2">
            <a:extLst>
              <a:ext uri="{28A0092B-C50C-407E-A947-70E740481C1C}">
                <a14:useLocalDpi xmlns:a14="http://schemas.microsoft.com/office/drawing/2010/main" val="0"/>
              </a:ext>
            </a:extLst>
          </a:blip>
          <a:srcRect t="10573" r="3" b="10578"/>
          <a:stretch/>
        </p:blipFill>
        <p:spPr>
          <a:xfrm>
            <a:off x="279143" y="299508"/>
            <a:ext cx="5221625" cy="3010397"/>
          </a:xfrm>
          <a:prstGeom prst="rect">
            <a:avLst/>
          </a:prstGeom>
        </p:spPr>
      </p:pic>
      <p:pic>
        <p:nvPicPr>
          <p:cNvPr id="4" name="Sisällön paikkamerkki 3"/>
          <p:cNvPicPr>
            <a:picLocks noChangeAspect="1"/>
          </p:cNvPicPr>
          <p:nvPr/>
        </p:nvPicPr>
        <p:blipFill rotWithShape="1">
          <a:blip r:embed="rId3">
            <a:extLst>
              <a:ext uri="{28A0092B-C50C-407E-A947-70E740481C1C}">
                <a14:useLocalDpi xmlns:a14="http://schemas.microsoft.com/office/drawing/2010/main" val="0"/>
              </a:ext>
            </a:extLst>
          </a:blip>
          <a:srcRect l="14803" r="19285" b="-1"/>
          <a:stretch/>
        </p:blipFill>
        <p:spPr>
          <a:xfrm>
            <a:off x="279143" y="3548095"/>
            <a:ext cx="5221625" cy="3010397"/>
          </a:xfrm>
          <a:prstGeom prst="rect">
            <a:avLst/>
          </a:prstGeom>
        </p:spPr>
      </p:pic>
      <p:sp>
        <p:nvSpPr>
          <p:cNvPr id="17" name="Content Placeholder 16">
            <a:extLst>
              <a:ext uri="{FF2B5EF4-FFF2-40B4-BE49-F238E27FC236}">
                <a16:creationId xmlns:a16="http://schemas.microsoft.com/office/drawing/2014/main" id="{67EDDC4F-7F2B-F462-DC87-26E0493E42E0}"/>
              </a:ext>
            </a:extLst>
          </p:cNvPr>
          <p:cNvSpPr>
            <a:spLocks noGrp="1"/>
          </p:cNvSpPr>
          <p:nvPr>
            <p:ph idx="1"/>
          </p:nvPr>
        </p:nvSpPr>
        <p:spPr>
          <a:xfrm>
            <a:off x="6392583" y="2645922"/>
            <a:ext cx="4434721" cy="3710427"/>
          </a:xfrm>
        </p:spPr>
        <p:txBody>
          <a:bodyPr anchor="t">
            <a:normAutofit/>
          </a:bodyPr>
          <a:lstStyle/>
          <a:p>
            <a:pPr marL="0" indent="0">
              <a:buNone/>
            </a:pPr>
            <a:r>
              <a:rPr lang="en-US" sz="4000" b="1" dirty="0">
                <a:solidFill>
                  <a:schemeClr val="tx1">
                    <a:alpha val="80000"/>
                  </a:schemeClr>
                </a:solidFill>
              </a:rPr>
              <a:t>JOENSUUN AIKUISLUKIO</a:t>
            </a:r>
          </a:p>
          <a:p>
            <a:pPr marL="0" indent="0">
              <a:buNone/>
            </a:pPr>
            <a:r>
              <a:rPr lang="en-US" sz="4000" b="1" dirty="0">
                <a:solidFill>
                  <a:schemeClr val="tx1">
                    <a:alpha val="80000"/>
                  </a:schemeClr>
                </a:solidFill>
              </a:rPr>
              <a:t>ABI-INFO 8.9.2025 </a:t>
            </a:r>
            <a:r>
              <a:rPr lang="en-US" sz="4000" b="1" dirty="0" err="1">
                <a:solidFill>
                  <a:schemeClr val="tx1">
                    <a:alpha val="80000"/>
                  </a:schemeClr>
                </a:solidFill>
              </a:rPr>
              <a:t>klo</a:t>
            </a:r>
            <a:r>
              <a:rPr lang="en-US" sz="4000" b="1" dirty="0">
                <a:solidFill>
                  <a:schemeClr val="tx1">
                    <a:alpha val="80000"/>
                  </a:schemeClr>
                </a:solidFill>
              </a:rPr>
              <a:t> 18.00-18.20</a:t>
            </a:r>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08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72493" y="238539"/>
            <a:ext cx="11018520" cy="1434415"/>
          </a:xfrm>
        </p:spPr>
        <p:txBody>
          <a:bodyPr anchor="b">
            <a:normAutofit/>
          </a:bodyPr>
          <a:lstStyle/>
          <a:p>
            <a:r>
              <a:rPr lang="fi-FI" sz="5400" b="1" dirty="0"/>
              <a:t>Kokeeseen mukaan</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p:cNvSpPr>
            <a:spLocks noGrp="1"/>
          </p:cNvSpPr>
          <p:nvPr>
            <p:ph idx="1"/>
          </p:nvPr>
        </p:nvSpPr>
        <p:spPr>
          <a:xfrm>
            <a:off x="572493" y="2071316"/>
            <a:ext cx="6713552" cy="4119172"/>
          </a:xfrm>
        </p:spPr>
        <p:txBody>
          <a:bodyPr anchor="t">
            <a:normAutofit fontScale="92500" lnSpcReduction="10000"/>
          </a:bodyPr>
          <a:lstStyle/>
          <a:p>
            <a:pPr marL="514350" indent="-514350">
              <a:buFont typeface="+mj-lt"/>
              <a:buAutoNum type="arabicPeriod"/>
            </a:pPr>
            <a:r>
              <a:rPr lang="fi-FI" sz="1800" dirty="0"/>
              <a:t>Henkkarit (ajokortti, passi, kuvallinen Kela-kortti)</a:t>
            </a:r>
          </a:p>
          <a:p>
            <a:pPr marL="514350" indent="-514350">
              <a:buFont typeface="+mj-lt"/>
              <a:buAutoNum type="arabicPeriod"/>
            </a:pPr>
            <a:r>
              <a:rPr lang="fi-FI" sz="1800" dirty="0"/>
              <a:t>Kone, laturi (ja Ethernet-sovitin, jos koneessasi ei ole paikkaa Ethernet-kaapelille; USB-</a:t>
            </a:r>
            <a:r>
              <a:rPr lang="fi-FI" sz="1800" dirty="0" err="1"/>
              <a:t>hub</a:t>
            </a:r>
            <a:r>
              <a:rPr lang="fi-FI" sz="1800" dirty="0"/>
              <a:t>) </a:t>
            </a:r>
          </a:p>
          <a:p>
            <a:pPr marL="514350" indent="-514350">
              <a:buFont typeface="+mj-lt"/>
              <a:buAutoNum type="arabicPeriod"/>
            </a:pPr>
            <a:r>
              <a:rPr lang="fi-FI" sz="1800" b="1" dirty="0"/>
              <a:t>Langalliset</a:t>
            </a:r>
            <a:r>
              <a:rPr lang="fi-FI" sz="1800" dirty="0"/>
              <a:t> kuulokkeet ja </a:t>
            </a:r>
            <a:r>
              <a:rPr lang="fi-FI" sz="1800" b="1" dirty="0"/>
              <a:t>langallinen</a:t>
            </a:r>
            <a:r>
              <a:rPr lang="fi-FI" sz="1800" dirty="0"/>
              <a:t> hiiri. </a:t>
            </a:r>
            <a:r>
              <a:rPr lang="fi-FI" sz="1800" b="0" i="0" dirty="0">
                <a:effectLst/>
                <a:latin typeface="BesleyVariable"/>
              </a:rPr>
              <a:t>Matka­puhelimen ja muiden elektronisten laitteiden (kuten älykellojen ja -sormusten) tuominen koetiloihin on kielletty. Langattomien laitteiden (esimerkiksi Bluetooth-kuulokkeet, langattomat hiiret jne.) käyttö on myös kielletty.</a:t>
            </a:r>
            <a:r>
              <a:rPr lang="fi-FI" sz="1800" dirty="0"/>
              <a:t> </a:t>
            </a:r>
          </a:p>
          <a:p>
            <a:pPr marL="514350" indent="-514350">
              <a:buFont typeface="+mj-lt"/>
              <a:buAutoNum type="arabicPeriod"/>
            </a:pPr>
            <a:r>
              <a:rPr lang="fi-FI" sz="1800" dirty="0"/>
              <a:t>Kynä ja kumi</a:t>
            </a:r>
          </a:p>
          <a:p>
            <a:pPr marL="514350" indent="-514350">
              <a:buFont typeface="+mj-lt"/>
              <a:buAutoNum type="arabicPeriod"/>
            </a:pPr>
            <a:r>
              <a:rPr lang="fi-FI" sz="1800" dirty="0"/>
              <a:t>Eväät</a:t>
            </a:r>
          </a:p>
          <a:p>
            <a:pPr marL="514350" indent="-514350">
              <a:buFont typeface="+mj-lt"/>
              <a:buAutoNum type="arabicPeriod"/>
            </a:pPr>
            <a:r>
              <a:rPr lang="fi-FI" sz="1800" dirty="0"/>
              <a:t>Tarvittaessa lääkkeet, verensokerimittari, insuliini, korvatulpat jne. </a:t>
            </a:r>
          </a:p>
          <a:p>
            <a:pPr marL="514350" indent="-514350">
              <a:buFont typeface="+mj-lt"/>
              <a:buAutoNum type="arabicPeriod"/>
            </a:pPr>
            <a:r>
              <a:rPr lang="fi-FI" sz="1800" b="1" dirty="0"/>
              <a:t>(Halutessasi oma käsidesi, maskeja)</a:t>
            </a:r>
          </a:p>
          <a:p>
            <a:pPr marL="0" indent="0">
              <a:buNone/>
            </a:pPr>
            <a:r>
              <a:rPr lang="fi-FI" sz="1800" b="1" dirty="0"/>
              <a:t>ON TÄRKEÄÄ, ETTÄ SINULLA ON OMAT VÄLINEET MUKANA. KOULULTA LAINATAAN VAIN ONGELMATILANTEESSA! </a:t>
            </a:r>
          </a:p>
          <a:p>
            <a:endParaRPr lang="fi-FI" sz="1500" dirty="0"/>
          </a:p>
        </p:txBody>
      </p:sp>
      <p:pic>
        <p:nvPicPr>
          <p:cNvPr id="23" name="Picture 4" descr="Neon värillinen pienoisohjelmat">
            <a:extLst>
              <a:ext uri="{FF2B5EF4-FFF2-40B4-BE49-F238E27FC236}">
                <a16:creationId xmlns:a16="http://schemas.microsoft.com/office/drawing/2014/main" id="{01EA4E03-E88B-DAA5-59E7-55EE28C9252A}"/>
              </a:ext>
            </a:extLst>
          </p:cNvPr>
          <p:cNvPicPr>
            <a:picLocks noChangeAspect="1"/>
          </p:cNvPicPr>
          <p:nvPr/>
        </p:nvPicPr>
        <p:blipFill>
          <a:blip r:embed="rId2"/>
          <a:srcRect l="1799" r="29894" b="-2"/>
          <a:stretch/>
        </p:blipFill>
        <p:spPr>
          <a:xfrm>
            <a:off x="7675658" y="2093976"/>
            <a:ext cx="3941064" cy="4096512"/>
          </a:xfrm>
          <a:prstGeom prst="rect">
            <a:avLst/>
          </a:prstGeom>
        </p:spPr>
      </p:pic>
    </p:spTree>
    <p:extLst>
      <p:ext uri="{BB962C8B-B14F-4D97-AF65-F5344CB8AC3E}">
        <p14:creationId xmlns:p14="http://schemas.microsoft.com/office/powerpoint/2010/main" val="232260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p:cNvSpPr>
            <a:spLocks noGrp="1"/>
          </p:cNvSpPr>
          <p:nvPr>
            <p:ph type="title"/>
          </p:nvPr>
        </p:nvSpPr>
        <p:spPr>
          <a:xfrm>
            <a:off x="5894962" y="479493"/>
            <a:ext cx="5458838" cy="1325563"/>
          </a:xfrm>
        </p:spPr>
        <p:txBody>
          <a:bodyPr>
            <a:normAutofit/>
          </a:bodyPr>
          <a:lstStyle/>
          <a:p>
            <a:r>
              <a:rPr lang="fi-FI" b="1" dirty="0"/>
              <a:t>”Eväsohje” </a:t>
            </a:r>
            <a:endParaRPr lang="fi-FI" dirty="0"/>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Kuva 15">
            <a:extLst>
              <a:ext uri="{FF2B5EF4-FFF2-40B4-BE49-F238E27FC236}">
                <a16:creationId xmlns:a16="http://schemas.microsoft.com/office/drawing/2014/main" id="{506A46A6-387B-9B5F-450F-049CA6654487}"/>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isällön paikkamerkki 2"/>
          <p:cNvSpPr>
            <a:spLocks noGrp="1"/>
          </p:cNvSpPr>
          <p:nvPr>
            <p:ph idx="1"/>
          </p:nvPr>
        </p:nvSpPr>
        <p:spPr>
          <a:xfrm>
            <a:off x="5894962" y="1984443"/>
            <a:ext cx="5458838" cy="4192520"/>
          </a:xfrm>
        </p:spPr>
        <p:txBody>
          <a:bodyPr>
            <a:normAutofit/>
          </a:bodyPr>
          <a:lstStyle/>
          <a:p>
            <a:pPr marL="514350" indent="-514350">
              <a:buFont typeface="+mj-lt"/>
              <a:buAutoNum type="arabicPeriod"/>
            </a:pPr>
            <a:r>
              <a:rPr lang="fi-FI" sz="2000" dirty="0"/>
              <a:t>Pakkaa läpinäkyviin astioihin irrallisina</a:t>
            </a:r>
          </a:p>
          <a:p>
            <a:pPr marL="514350" indent="-514350">
              <a:buFont typeface="+mj-lt"/>
              <a:buAutoNum type="arabicPeriod"/>
            </a:pPr>
            <a:r>
              <a:rPr lang="fi-FI" sz="2000" dirty="0"/>
              <a:t>Ei käärepapereita tai tekstejä</a:t>
            </a:r>
          </a:p>
          <a:p>
            <a:pPr marL="514350" indent="-514350">
              <a:buFont typeface="+mj-lt"/>
              <a:buAutoNum type="arabicPeriod"/>
            </a:pPr>
            <a:r>
              <a:rPr lang="fi-FI" sz="2000" dirty="0"/>
              <a:t>Jogurtit ja juomat sallittuja alkuperäispakkauksissaan</a:t>
            </a:r>
          </a:p>
          <a:p>
            <a:pPr marL="0" indent="0">
              <a:buNone/>
            </a:pPr>
            <a:r>
              <a:rPr lang="fi-FI" sz="2000" dirty="0"/>
              <a:t>Ota salin edessä olevalta pöydältä kori ja laita eväät siihen. Valvoja tarkistaa evääsi salin ovella sisään mennessä.</a:t>
            </a:r>
          </a:p>
          <a:p>
            <a:pPr marL="0" indent="0">
              <a:buNone/>
            </a:pPr>
            <a:r>
              <a:rPr lang="fi-FI" sz="2000" dirty="0"/>
              <a:t>Muista myös koepäivänä:</a:t>
            </a:r>
          </a:p>
          <a:p>
            <a:pPr marL="285750" indent="-285750"/>
            <a:r>
              <a:rPr lang="fi-FI" sz="2000" dirty="0"/>
              <a:t>Ei voimakkaita hajusteita</a:t>
            </a:r>
          </a:p>
          <a:p>
            <a:pPr marL="285750" indent="-285750"/>
            <a:r>
              <a:rPr lang="fi-FI" sz="2000" dirty="0"/>
              <a:t>Ei omia nenäliinoja saliin</a:t>
            </a:r>
          </a:p>
          <a:p>
            <a:pPr marL="285750" indent="-285750"/>
            <a:r>
              <a:rPr lang="fi-FI" sz="2000" dirty="0"/>
              <a:t>Vessoissa valmiina siteitä ja tamponeita</a:t>
            </a:r>
          </a:p>
          <a:p>
            <a:pPr marL="285750" indent="-285750"/>
            <a:endParaRPr lang="fi-FI" sz="1800" dirty="0"/>
          </a:p>
        </p:txBody>
      </p:sp>
    </p:spTree>
    <p:extLst>
      <p:ext uri="{BB962C8B-B14F-4D97-AF65-F5344CB8AC3E}">
        <p14:creationId xmlns:p14="http://schemas.microsoft.com/office/powerpoint/2010/main" val="627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B65ED17-5829-3237-75A8-3D79604C559F}"/>
              </a:ext>
            </a:extLst>
          </p:cNvPr>
          <p:cNvSpPr>
            <a:spLocks noGrp="1"/>
          </p:cNvSpPr>
          <p:nvPr>
            <p:ph type="title"/>
          </p:nvPr>
        </p:nvSpPr>
        <p:spPr>
          <a:xfrm>
            <a:off x="838200" y="365125"/>
            <a:ext cx="10515600" cy="1325563"/>
          </a:xfrm>
        </p:spPr>
        <p:txBody>
          <a:bodyPr>
            <a:normAutofit/>
          </a:bodyPr>
          <a:lstStyle/>
          <a:p>
            <a:r>
              <a:rPr lang="fi-FI" sz="4200" b="1"/>
              <a:t>Verensokerin mittaaminen puhelimen sovelluksella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63565CB6-65B3-BE8D-FAC1-940575D5EFA7}"/>
              </a:ext>
            </a:extLst>
          </p:cNvPr>
          <p:cNvSpPr>
            <a:spLocks noGrp="1"/>
          </p:cNvSpPr>
          <p:nvPr>
            <p:ph idx="1"/>
          </p:nvPr>
        </p:nvSpPr>
        <p:spPr>
          <a:xfrm>
            <a:off x="838200" y="1929384"/>
            <a:ext cx="10515600" cy="4251960"/>
          </a:xfrm>
        </p:spPr>
        <p:txBody>
          <a:bodyPr>
            <a:normAutofit/>
          </a:bodyPr>
          <a:lstStyle/>
          <a:p>
            <a:r>
              <a:rPr lang="fi-FI" dirty="0"/>
              <a:t>Verensokerin mittaamiseen tarkoitettua </a:t>
            </a:r>
            <a:r>
              <a:rPr lang="fi-FI" b="1" dirty="0"/>
              <a:t>kännykkäsovellusta voi käyttää valvojan valvonnassa</a:t>
            </a:r>
          </a:p>
          <a:p>
            <a:r>
              <a:rPr lang="fi-FI" b="1" dirty="0"/>
              <a:t>Kokelas jättää </a:t>
            </a:r>
            <a:r>
              <a:rPr lang="fi-FI" dirty="0"/>
              <a:t>kokeeseen tullessa </a:t>
            </a:r>
            <a:r>
              <a:rPr lang="fi-FI" b="1" dirty="0"/>
              <a:t>puhelimensa lähimmän valvojan pöydälle </a:t>
            </a:r>
            <a:r>
              <a:rPr lang="fi-FI" dirty="0"/>
              <a:t>ja kertoo valvojalle tarpeesta seurata verensokeria kokeen aikana</a:t>
            </a:r>
          </a:p>
          <a:p>
            <a:r>
              <a:rPr lang="fi-FI" dirty="0"/>
              <a:t>Kun kokelaalle tulee tarve tarkistaa verensokeri sovelluksesta, hän viittaa ja pyytää valvojan paikalleen. Kokelas tarkistaa verensokerin valvojan valvonnassa ja palauttaa puhelimen takaisin valvojan pöydälle. </a:t>
            </a:r>
          </a:p>
          <a:p>
            <a:endParaRPr lang="fi-FI" sz="2200" dirty="0"/>
          </a:p>
          <a:p>
            <a:endParaRPr lang="fi-FI" sz="2200" dirty="0"/>
          </a:p>
        </p:txBody>
      </p:sp>
    </p:spTree>
    <p:extLst>
      <p:ext uri="{BB962C8B-B14F-4D97-AF65-F5344CB8AC3E}">
        <p14:creationId xmlns:p14="http://schemas.microsoft.com/office/powerpoint/2010/main" val="271859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38200" y="365125"/>
            <a:ext cx="10515600" cy="1325563"/>
          </a:xfrm>
        </p:spPr>
        <p:txBody>
          <a:bodyPr>
            <a:normAutofit/>
          </a:bodyPr>
          <a:lstStyle/>
          <a:p>
            <a:r>
              <a:rPr lang="fi-FI" sz="4200" b="1" dirty="0"/>
              <a:t>Sairastuminen koepäivänä -&gt; yhteys koululle ja jäädään kotiin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p:cNvSpPr>
            <a:spLocks noGrp="1"/>
          </p:cNvSpPr>
          <p:nvPr>
            <p:ph idx="1"/>
          </p:nvPr>
        </p:nvSpPr>
        <p:spPr>
          <a:xfrm>
            <a:off x="838200" y="1929384"/>
            <a:ext cx="10515600" cy="4251960"/>
          </a:xfrm>
        </p:spPr>
        <p:txBody>
          <a:bodyPr>
            <a:normAutofit/>
          </a:bodyPr>
          <a:lstStyle/>
          <a:p>
            <a:pPr marL="0" indent="0">
              <a:buNone/>
            </a:pPr>
            <a:r>
              <a:rPr lang="fi-FI" sz="2400" b="0" i="0" dirty="0">
                <a:effectLst/>
                <a:latin typeface="museo-sans"/>
              </a:rPr>
              <a:t>”Ylioppilastutkintoon osallistuvat kokelaat voivat vähentää tartuntataudeille altistumista </a:t>
            </a:r>
            <a:r>
              <a:rPr lang="fi-FI" sz="2400" b="1" i="0" dirty="0">
                <a:solidFill>
                  <a:srgbClr val="D3656D"/>
                </a:solidFill>
                <a:effectLst/>
                <a:latin typeface="museo-sans"/>
              </a:rPr>
              <a:t>huolehtimalla hygieniasta ja vähentämällä kontakteja ennen kokeita”</a:t>
            </a:r>
            <a:r>
              <a:rPr lang="fi-FI" sz="2400" b="1" dirty="0">
                <a:solidFill>
                  <a:srgbClr val="D3656D"/>
                </a:solidFill>
                <a:latin typeface="museo-sans"/>
              </a:rPr>
              <a:t> </a:t>
            </a:r>
            <a:r>
              <a:rPr lang="fi-FI" sz="2400" dirty="0">
                <a:latin typeface="museo-sans"/>
              </a:rPr>
              <a:t>(YTL).</a:t>
            </a:r>
            <a:r>
              <a:rPr lang="fi-FI" sz="2400" b="0" i="0" dirty="0">
                <a:effectLst/>
                <a:latin typeface="museo-sans"/>
              </a:rPr>
              <a:t> </a:t>
            </a:r>
            <a:endParaRPr lang="fi-FI" sz="2400" b="1" dirty="0">
              <a:solidFill>
                <a:srgbClr val="D3656D"/>
              </a:solidFill>
            </a:endParaRPr>
          </a:p>
          <a:p>
            <a:pPr marL="0" indent="0">
              <a:buNone/>
            </a:pPr>
            <a:r>
              <a:rPr lang="fi-FI" sz="2400" b="1" dirty="0"/>
              <a:t>Jos sairastut ennen koetilaisuuden alkua, jäät kotiin ja soitat koululle: </a:t>
            </a:r>
          </a:p>
          <a:p>
            <a:pPr>
              <a:buFontTx/>
              <a:buChar char="-"/>
            </a:pPr>
            <a:r>
              <a:rPr lang="fi-FI" sz="2400" dirty="0"/>
              <a:t>apulaisrehtorille </a:t>
            </a:r>
            <a:r>
              <a:rPr lang="fi-FI" sz="2400" b="1" dirty="0"/>
              <a:t>050 46 89 247 </a:t>
            </a:r>
            <a:r>
              <a:rPr lang="fi-FI" sz="2400" dirty="0"/>
              <a:t>(Mari Pesonen) tai</a:t>
            </a:r>
          </a:p>
          <a:p>
            <a:pPr>
              <a:buFontTx/>
              <a:buChar char="-"/>
            </a:pPr>
            <a:r>
              <a:rPr lang="fi-FI" sz="2400" dirty="0"/>
              <a:t>koulusihteerille </a:t>
            </a:r>
            <a:r>
              <a:rPr lang="fi-FI" sz="2400" b="1" dirty="0"/>
              <a:t>050 439 1059 </a:t>
            </a:r>
            <a:r>
              <a:rPr lang="fi-FI" sz="2400" dirty="0"/>
              <a:t>(Marja-Leena Hämäläinen) </a:t>
            </a:r>
            <a:endParaRPr lang="fi-FI" sz="2400" b="1" dirty="0"/>
          </a:p>
          <a:p>
            <a:pPr marL="0" indent="0">
              <a:buNone/>
            </a:pPr>
            <a:r>
              <a:rPr lang="fi-FI" sz="2400" b="1" dirty="0"/>
              <a:t>Ilmoita myös jo hyvissä ajoin ennen yo-koepäivää Aikuislukion kansliaan, mikäli et jostain muusta syystä ole tulossa kokeeseen. </a:t>
            </a:r>
            <a:r>
              <a:rPr lang="fi-FI" sz="2400" dirty="0"/>
              <a:t>Näin vältymme turhalta huolelta ja perääsi soittelulta koepäivän aamuna.</a:t>
            </a:r>
          </a:p>
          <a:p>
            <a:endParaRPr lang="fi-FI" sz="2200" dirty="0"/>
          </a:p>
        </p:txBody>
      </p:sp>
    </p:spTree>
    <p:extLst>
      <p:ext uri="{BB962C8B-B14F-4D97-AF65-F5344CB8AC3E}">
        <p14:creationId xmlns:p14="http://schemas.microsoft.com/office/powerpoint/2010/main" val="65887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E0071-0EC9-48D1-9EB4-C5F221623958}"/>
              </a:ext>
            </a:extLst>
          </p:cNvPr>
          <p:cNvSpPr>
            <a:spLocks noGrp="1"/>
          </p:cNvSpPr>
          <p:nvPr>
            <p:ph type="title"/>
          </p:nvPr>
        </p:nvSpPr>
        <p:spPr/>
        <p:txBody>
          <a:bodyPr/>
          <a:lstStyle/>
          <a:p>
            <a:r>
              <a:rPr lang="fi-FI" b="1" dirty="0"/>
              <a:t>Vaihtoehdot kokeesta pois jääville (jos esim. sairastut)</a:t>
            </a:r>
          </a:p>
        </p:txBody>
      </p:sp>
      <p:sp>
        <p:nvSpPr>
          <p:cNvPr id="3" name="Sisällön paikkamerkki 2">
            <a:extLst>
              <a:ext uri="{FF2B5EF4-FFF2-40B4-BE49-F238E27FC236}">
                <a16:creationId xmlns:a16="http://schemas.microsoft.com/office/drawing/2014/main" id="{97CF3F0C-C32E-4FA9-A97B-DC97CFFEA77D}"/>
              </a:ext>
            </a:extLst>
          </p:cNvPr>
          <p:cNvSpPr>
            <a:spLocks noGrp="1"/>
          </p:cNvSpPr>
          <p:nvPr>
            <p:ph idx="1"/>
          </p:nvPr>
        </p:nvSpPr>
        <p:spPr/>
        <p:txBody>
          <a:bodyPr>
            <a:normAutofit lnSpcReduction="10000"/>
          </a:bodyPr>
          <a:lstStyle/>
          <a:p>
            <a:pPr lvl="0">
              <a:buFontTx/>
              <a:buChar char="-"/>
            </a:pPr>
            <a:r>
              <a:rPr lang="fi-FI" dirty="0"/>
              <a:t>H</a:t>
            </a:r>
            <a:r>
              <a:rPr lang="fi-FI" sz="2800" dirty="0"/>
              <a:t>ylätty arvosana, jos jäät pois kokeesta etkä hae mitätöintiä </a:t>
            </a:r>
            <a:r>
              <a:rPr lang="fi-FI" sz="2800" dirty="0">
                <a:solidFill>
                  <a:srgbClr val="D3656D"/>
                </a:solidFill>
              </a:rPr>
              <a:t>(</a:t>
            </a:r>
            <a:r>
              <a:rPr lang="fi-FI" sz="2800" b="1" dirty="0">
                <a:solidFill>
                  <a:srgbClr val="D3656D"/>
                </a:solidFill>
              </a:rPr>
              <a:t>hylättyä koetta voi uusia kolme kertaa </a:t>
            </a:r>
            <a:r>
              <a:rPr lang="fi-FI" sz="2800" dirty="0"/>
              <a:t>välittömästi seuraavien kolmen tutkintokerran aikana)</a:t>
            </a:r>
          </a:p>
          <a:p>
            <a:pPr lvl="0">
              <a:buFontTx/>
              <a:buChar char="-"/>
            </a:pPr>
            <a:r>
              <a:rPr lang="fi-FI" sz="2800" dirty="0"/>
              <a:t>Hakemus ilmoittautumisen mitätöinnistä (ja mahd. koekohtaisen maksun palautus). </a:t>
            </a:r>
          </a:p>
          <a:p>
            <a:pPr lvl="0"/>
            <a:r>
              <a:rPr lang="fi-FI" sz="2800" b="1" dirty="0"/>
              <a:t>Koe, johon ilmoittautuminen mitätöidään, ei lasketa kyseisen aineen suorituskerraksi. </a:t>
            </a:r>
          </a:p>
          <a:p>
            <a:pPr lvl="0"/>
            <a:r>
              <a:rPr lang="fi-FI" sz="2800" b="1" dirty="0"/>
              <a:t>Mitätöinti tulee tehdä harkiten yhdessä apulaisrehtorin kanssa. </a:t>
            </a:r>
          </a:p>
          <a:p>
            <a:pPr lvl="0"/>
            <a:r>
              <a:rPr lang="fi-FI" sz="2800" b="1" dirty="0"/>
              <a:t>Ilmoittautumisen mitätöinti ei pidennä tutkinnon suorittamiselle  säädettyä aikaa (=kolme perättäistä kirjoituskertaa)</a:t>
            </a:r>
          </a:p>
          <a:p>
            <a:pPr lvl="0">
              <a:buFontTx/>
              <a:buChar char="-"/>
            </a:pPr>
            <a:endParaRPr lang="fi-FI" dirty="0"/>
          </a:p>
          <a:p>
            <a:pPr marL="0" lvl="0" indent="0">
              <a:buNone/>
            </a:pPr>
            <a:endParaRPr lang="fi-FI" sz="2800" dirty="0"/>
          </a:p>
          <a:p>
            <a:endParaRPr lang="fi-FI" dirty="0"/>
          </a:p>
        </p:txBody>
      </p:sp>
    </p:spTree>
    <p:extLst>
      <p:ext uri="{BB962C8B-B14F-4D97-AF65-F5344CB8AC3E}">
        <p14:creationId xmlns:p14="http://schemas.microsoft.com/office/powerpoint/2010/main" val="177776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3E71CA-33BD-4088-8558-6BD17245C2F7}"/>
              </a:ext>
            </a:extLst>
          </p:cNvPr>
          <p:cNvSpPr>
            <a:spLocks noGrp="1"/>
          </p:cNvSpPr>
          <p:nvPr>
            <p:ph type="title"/>
          </p:nvPr>
        </p:nvSpPr>
        <p:spPr/>
        <p:txBody>
          <a:bodyPr>
            <a:normAutofit/>
          </a:bodyPr>
          <a:lstStyle/>
          <a:p>
            <a:r>
              <a:rPr lang="fi-FI" b="1" dirty="0"/>
              <a:t>Kokeeseen saapuminen Tiedepuistolle </a:t>
            </a:r>
            <a:r>
              <a:rPr lang="fi-FI" sz="2400" b="1" dirty="0"/>
              <a:t>(</a:t>
            </a:r>
            <a:r>
              <a:rPr lang="fi-FI" sz="2400" b="1" dirty="0" err="1"/>
              <a:t>Huom</a:t>
            </a:r>
            <a:r>
              <a:rPr lang="fi-FI" sz="2400" b="1" dirty="0"/>
              <a:t>! </a:t>
            </a:r>
            <a:br>
              <a:rPr lang="fi-FI" sz="2400" b="1" dirty="0"/>
            </a:br>
            <a:r>
              <a:rPr lang="fi-FI" sz="2400" b="1" dirty="0"/>
              <a:t>ruotsi ma 22.9. JYKILLÄ)</a:t>
            </a:r>
          </a:p>
        </p:txBody>
      </p:sp>
      <p:sp>
        <p:nvSpPr>
          <p:cNvPr id="3" name="Sisällön paikkamerkki 2">
            <a:extLst>
              <a:ext uri="{FF2B5EF4-FFF2-40B4-BE49-F238E27FC236}">
                <a16:creationId xmlns:a16="http://schemas.microsoft.com/office/drawing/2014/main" id="{2125E28D-C33C-4690-AB59-70766104708E}"/>
              </a:ext>
            </a:extLst>
          </p:cNvPr>
          <p:cNvSpPr>
            <a:spLocks noGrp="1"/>
          </p:cNvSpPr>
          <p:nvPr>
            <p:ph idx="1"/>
          </p:nvPr>
        </p:nvSpPr>
        <p:spPr/>
        <p:txBody>
          <a:bodyPr>
            <a:normAutofit lnSpcReduction="10000"/>
          </a:bodyPr>
          <a:lstStyle/>
          <a:p>
            <a:pPr lvl="0"/>
            <a:r>
              <a:rPr lang="fi-FI" dirty="0"/>
              <a:t>Ota mukaan läppäri, laturi, kuulokkeet (hiiri) ja henkilöllisyystodistus</a:t>
            </a:r>
          </a:p>
          <a:p>
            <a:pPr lvl="0"/>
            <a:r>
              <a:rPr lang="fi-FI" dirty="0"/>
              <a:t>Jätä ulkovaatteet ja muut tavarasi Tiedepuiston 1. kerroksen pääaulassa olevaan naulakkoon</a:t>
            </a:r>
          </a:p>
          <a:p>
            <a:pPr lvl="0"/>
            <a:r>
              <a:rPr lang="fi-FI" dirty="0"/>
              <a:t>Saavu paikalle koetilan edustalle viimeistään </a:t>
            </a:r>
            <a:r>
              <a:rPr lang="fi-FI" b="1" dirty="0">
                <a:solidFill>
                  <a:srgbClr val="D3656D"/>
                </a:solidFill>
              </a:rPr>
              <a:t>klo </a:t>
            </a:r>
            <a:r>
              <a:rPr lang="fi-FI" b="1" u="sng" dirty="0">
                <a:solidFill>
                  <a:srgbClr val="D3656D"/>
                </a:solidFill>
              </a:rPr>
              <a:t>8.20</a:t>
            </a:r>
            <a:r>
              <a:rPr lang="fi-FI" b="1" dirty="0">
                <a:solidFill>
                  <a:srgbClr val="D3656D"/>
                </a:solidFill>
              </a:rPr>
              <a:t> </a:t>
            </a:r>
          </a:p>
          <a:p>
            <a:pPr lvl="0"/>
            <a:r>
              <a:rPr lang="fi-FI" b="1" dirty="0"/>
              <a:t>Huom. Jos tulet Tiedepuistolle autolla, käytä raviradan parkkipaikkaa; sieltä kävelee 10-15 min Tiedepuistolle!</a:t>
            </a:r>
            <a:endParaRPr lang="fi-FI" dirty="0"/>
          </a:p>
          <a:p>
            <a:pPr lvl="0"/>
            <a:r>
              <a:rPr lang="fi-FI" dirty="0"/>
              <a:t>Lista istumapaikan numeroista ja kokelasnumeroista on seinällä koetilan ulkopuolella, tarkista siitä omasi. </a:t>
            </a:r>
            <a:r>
              <a:rPr lang="fi-FI" b="1" dirty="0">
                <a:solidFill>
                  <a:srgbClr val="D3656D"/>
                </a:solidFill>
              </a:rPr>
              <a:t>Pese ja desinfioi kätesi vessassa ennen saliin menoa.</a:t>
            </a:r>
            <a:r>
              <a:rPr lang="fi-FI" dirty="0"/>
              <a:t> Sen jälkeen siirry salin puolelle omalle paikalle....</a:t>
            </a:r>
          </a:p>
          <a:p>
            <a:endParaRPr lang="fi-FI" dirty="0"/>
          </a:p>
        </p:txBody>
      </p:sp>
    </p:spTree>
    <p:extLst>
      <p:ext uri="{BB962C8B-B14F-4D97-AF65-F5344CB8AC3E}">
        <p14:creationId xmlns:p14="http://schemas.microsoft.com/office/powerpoint/2010/main" val="31149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0708" y="365125"/>
            <a:ext cx="10283092" cy="1325563"/>
          </a:xfrm>
        </p:spPr>
        <p:txBody>
          <a:bodyPr/>
          <a:lstStyle/>
          <a:p>
            <a:r>
              <a:rPr lang="fi-FI" b="1" dirty="0"/>
              <a:t>Kokeen alkaminen</a:t>
            </a:r>
          </a:p>
        </p:txBody>
      </p:sp>
      <p:sp>
        <p:nvSpPr>
          <p:cNvPr id="4" name="Sisällön paikkamerkki 3">
            <a:extLst>
              <a:ext uri="{FF2B5EF4-FFF2-40B4-BE49-F238E27FC236}">
                <a16:creationId xmlns:a16="http://schemas.microsoft.com/office/drawing/2014/main" id="{72CC59A5-BA64-42DC-9E53-91232AD1A66C}"/>
              </a:ext>
            </a:extLst>
          </p:cNvPr>
          <p:cNvSpPr>
            <a:spLocks noGrp="1"/>
          </p:cNvSpPr>
          <p:nvPr>
            <p:ph sz="half" idx="1"/>
          </p:nvPr>
        </p:nvSpPr>
        <p:spPr/>
        <p:txBody>
          <a:bodyPr>
            <a:normAutofit fontScale="85000" lnSpcReduction="20000"/>
          </a:bodyPr>
          <a:lstStyle/>
          <a:p>
            <a:r>
              <a:rPr lang="fi-FI" dirty="0"/>
              <a:t>Kokelaat saapuvat koululle klo 8.20.</a:t>
            </a:r>
          </a:p>
          <a:p>
            <a:r>
              <a:rPr lang="fi-FI" dirty="0"/>
              <a:t>Kokelaat siirtyvät saliin noin klo 8.25, jolloin kytketään koneet sähkö- ja tietoliikenneverkkoon, käynnistetään koneet ja suoritetaan äänitesti.</a:t>
            </a:r>
          </a:p>
          <a:p>
            <a:r>
              <a:rPr lang="fi-FI" dirty="0"/>
              <a:t>Rehtori avaa YTL:n kirjekuoren klo 8.30 ja antaa valvojille purkukoodit sekä avainlistat.</a:t>
            </a:r>
          </a:p>
          <a:p>
            <a:r>
              <a:rPr lang="fi-FI" dirty="0"/>
              <a:t>Kokelaat syöttävät nimensä, hetunsa ja valitsevat kielen, jolla suorittavat yo-kokeet + hyväksyvät oikean kokeen.</a:t>
            </a:r>
          </a:p>
          <a:p>
            <a:r>
              <a:rPr lang="fi-FI" dirty="0"/>
              <a:t>Valvojat kiertävät tunnistamassa kokelaat henkilötodistuksen ja avainlukulistan avulla klo 8.30-8.50.</a:t>
            </a:r>
          </a:p>
        </p:txBody>
      </p:sp>
      <p:sp>
        <p:nvSpPr>
          <p:cNvPr id="5" name="Sisällön paikkamerkki 4">
            <a:extLst>
              <a:ext uri="{FF2B5EF4-FFF2-40B4-BE49-F238E27FC236}">
                <a16:creationId xmlns:a16="http://schemas.microsoft.com/office/drawing/2014/main" id="{8DB558D7-54AB-430E-9F2F-0607889505EB}"/>
              </a:ext>
            </a:extLst>
          </p:cNvPr>
          <p:cNvSpPr>
            <a:spLocks noGrp="1"/>
          </p:cNvSpPr>
          <p:nvPr>
            <p:ph sz="half" idx="2"/>
          </p:nvPr>
        </p:nvSpPr>
        <p:spPr>
          <a:xfrm>
            <a:off x="6254393" y="1825625"/>
            <a:ext cx="5181600" cy="4351338"/>
          </a:xfrm>
        </p:spPr>
        <p:txBody>
          <a:bodyPr>
            <a:normAutofit fontScale="85000" lnSpcReduction="20000"/>
          </a:bodyPr>
          <a:lstStyle/>
          <a:p>
            <a:r>
              <a:rPr lang="fi-FI" dirty="0"/>
              <a:t>Valvoja käynnistää kokeen klo 9.00.</a:t>
            </a:r>
          </a:p>
          <a:p>
            <a:r>
              <a:rPr lang="fi-FI" dirty="0"/>
              <a:t>Kokelas voi poistua salista aikaisintaan klo 12.00.</a:t>
            </a:r>
          </a:p>
          <a:p>
            <a:r>
              <a:rPr lang="fi-FI" dirty="0"/>
              <a:t>Koe kestää klo 15.00 saakka.</a:t>
            </a:r>
          </a:p>
          <a:p>
            <a:r>
              <a:rPr lang="fi-FI" dirty="0"/>
              <a:t>Lisäajan saaneet kokelaat voivat jatkaa koetta klo 17.00 saakka.</a:t>
            </a:r>
          </a:p>
          <a:p>
            <a:endParaRPr lang="fi-FI" dirty="0"/>
          </a:p>
          <a:p>
            <a:pPr marL="0" indent="0">
              <a:buNone/>
            </a:pPr>
            <a:r>
              <a:rPr lang="fi-FI" b="1" dirty="0">
                <a:solidFill>
                  <a:srgbClr val="D3656D"/>
                </a:solidFill>
              </a:rPr>
              <a:t>Jos kokeen aloitus viivästyy, saavat kokelaat jatkaa koetta viivästyksen verran pidempään!</a:t>
            </a:r>
          </a:p>
          <a:p>
            <a:endParaRPr lang="fi-FI" dirty="0"/>
          </a:p>
        </p:txBody>
      </p:sp>
    </p:spTree>
    <p:extLst>
      <p:ext uri="{BB962C8B-B14F-4D97-AF65-F5344CB8AC3E}">
        <p14:creationId xmlns:p14="http://schemas.microsoft.com/office/powerpoint/2010/main" val="151572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b="1" dirty="0"/>
              <a:t>Kokeen aikana….         …ja lopuksi</a:t>
            </a:r>
          </a:p>
        </p:txBody>
      </p:sp>
      <p:sp>
        <p:nvSpPr>
          <p:cNvPr id="4" name="Sisällön paikkamerkki 3">
            <a:extLst>
              <a:ext uri="{FF2B5EF4-FFF2-40B4-BE49-F238E27FC236}">
                <a16:creationId xmlns:a16="http://schemas.microsoft.com/office/drawing/2014/main" id="{F8C12775-1365-4A2C-883B-340BB1715184}"/>
              </a:ext>
            </a:extLst>
          </p:cNvPr>
          <p:cNvSpPr>
            <a:spLocks noGrp="1"/>
          </p:cNvSpPr>
          <p:nvPr>
            <p:ph sz="half" idx="1"/>
          </p:nvPr>
        </p:nvSpPr>
        <p:spPr/>
        <p:txBody>
          <a:bodyPr>
            <a:normAutofit fontScale="77500" lnSpcReduction="20000"/>
          </a:bodyPr>
          <a:lstStyle/>
          <a:p>
            <a:r>
              <a:rPr lang="fi-FI" dirty="0"/>
              <a:t>Jos sinulta putoaa jotain lattialle tai tarvitset apua kokeen aikana, nosta käsi ylös, ja valvoja tulee auttamaan sinua.</a:t>
            </a:r>
          </a:p>
          <a:p>
            <a:pPr lvl="0"/>
            <a:r>
              <a:rPr lang="fi-FI" b="1" dirty="0">
                <a:solidFill>
                  <a:srgbClr val="D3656D"/>
                </a:solidFill>
              </a:rPr>
              <a:t>WC:ssä käynti </a:t>
            </a:r>
            <a:r>
              <a:rPr lang="fi-FI" dirty="0"/>
              <a:t>on sallittua </a:t>
            </a:r>
            <a:r>
              <a:rPr lang="fi-FI" b="1" dirty="0">
                <a:solidFill>
                  <a:srgbClr val="D3656D"/>
                </a:solidFill>
              </a:rPr>
              <a:t>vain valvojan johdolla:</a:t>
            </a:r>
          </a:p>
          <a:p>
            <a:pPr lvl="1"/>
            <a:r>
              <a:rPr lang="fi-FI" dirty="0"/>
              <a:t>Nosta käsi merkiksi</a:t>
            </a:r>
          </a:p>
          <a:p>
            <a:pPr lvl="1"/>
            <a:r>
              <a:rPr lang="fi-FI" b="1" dirty="0">
                <a:solidFill>
                  <a:srgbClr val="D3656D"/>
                </a:solidFill>
              </a:rPr>
              <a:t>Pimennä näyttösi </a:t>
            </a:r>
            <a:r>
              <a:rPr lang="fi-FI" dirty="0"/>
              <a:t>ja käännä paperit nurin ennen paikaltasi poistumista</a:t>
            </a:r>
          </a:p>
          <a:p>
            <a:r>
              <a:rPr lang="fi-FI" dirty="0"/>
              <a:t>Käy läpi tarkasti koetehtävät ja erillinen aineistovälilehti.</a:t>
            </a:r>
          </a:p>
          <a:p>
            <a:r>
              <a:rPr lang="fi-FI" dirty="0"/>
              <a:t>Vastaukset laaditaan aina vastauskenttiin.</a:t>
            </a:r>
          </a:p>
          <a:p>
            <a:r>
              <a:rPr lang="fi-FI" dirty="0"/>
              <a:t>Vastauksia saa luonnostella paperille.</a:t>
            </a:r>
          </a:p>
          <a:p>
            <a:r>
              <a:rPr lang="fi-FI" dirty="0"/>
              <a:t>Pidä taukoja, voit myös ihan jaloitella. Voit myös täyttää juomapullon wc-käynnin yhteydessä. </a:t>
            </a:r>
          </a:p>
          <a:p>
            <a:pPr marL="0" indent="0">
              <a:buNone/>
            </a:pPr>
            <a:endParaRPr lang="fi-FI" dirty="0"/>
          </a:p>
        </p:txBody>
      </p:sp>
      <p:sp>
        <p:nvSpPr>
          <p:cNvPr id="5" name="Sisällön paikkamerkki 4">
            <a:extLst>
              <a:ext uri="{FF2B5EF4-FFF2-40B4-BE49-F238E27FC236}">
                <a16:creationId xmlns:a16="http://schemas.microsoft.com/office/drawing/2014/main" id="{CF4CF373-F3BC-4194-BA21-826BD6F08BD7}"/>
              </a:ext>
            </a:extLst>
          </p:cNvPr>
          <p:cNvSpPr>
            <a:spLocks noGrp="1"/>
          </p:cNvSpPr>
          <p:nvPr>
            <p:ph sz="half" idx="2"/>
          </p:nvPr>
        </p:nvSpPr>
        <p:spPr/>
        <p:txBody>
          <a:bodyPr>
            <a:normAutofit fontScale="77500" lnSpcReduction="20000"/>
          </a:bodyPr>
          <a:lstStyle/>
          <a:p>
            <a:r>
              <a:rPr lang="fi-FI" dirty="0"/>
              <a:t>Muista tallentaa sovelluksilla tekemäsi vastaukset.</a:t>
            </a:r>
          </a:p>
          <a:p>
            <a:r>
              <a:rPr lang="fi-FI" dirty="0"/>
              <a:t>Ohjevideot ja järjestelmän ohjeet ovat käytössäsi - valvoja ei saa auttaa ohjelmien käytössä (</a:t>
            </a:r>
            <a:r>
              <a:rPr lang="fi-FI" b="0" i="0" dirty="0">
                <a:solidFill>
                  <a:srgbClr val="333333"/>
                </a:solidFill>
                <a:effectLst/>
                <a:latin typeface="museo-sans"/>
              </a:rPr>
              <a:t>voi vain ohjeistaa kokelasta katsomaan neuvoja koejärjestelmän ohjeista)</a:t>
            </a:r>
            <a:endParaRPr lang="fi-FI" dirty="0"/>
          </a:p>
          <a:p>
            <a:r>
              <a:rPr lang="fi-FI" dirty="0"/>
              <a:t>Valvoja voi auttaa teknisissä ongelmissa tietokoneen esim. mennessä ”jumiin”.</a:t>
            </a:r>
          </a:p>
          <a:p>
            <a:r>
              <a:rPr lang="fi-FI" dirty="0"/>
              <a:t>Koetta päättäessä:</a:t>
            </a:r>
          </a:p>
          <a:p>
            <a:pPr lvl="1"/>
            <a:r>
              <a:rPr lang="fi-FI" dirty="0"/>
              <a:t>Päätä koe sivun alalaidasta</a:t>
            </a:r>
          </a:p>
          <a:p>
            <a:pPr lvl="1"/>
            <a:r>
              <a:rPr lang="fi-FI" dirty="0"/>
              <a:t>Sammuta virrat oikeasta yläkulmasta</a:t>
            </a:r>
          </a:p>
          <a:p>
            <a:pPr lvl="1"/>
            <a:r>
              <a:rPr lang="fi-FI" dirty="0"/>
              <a:t>Palauta USB-muisti ja luonnospaperit valvojalle</a:t>
            </a:r>
          </a:p>
        </p:txBody>
      </p:sp>
    </p:spTree>
    <p:extLst>
      <p:ext uri="{BB962C8B-B14F-4D97-AF65-F5344CB8AC3E}">
        <p14:creationId xmlns:p14="http://schemas.microsoft.com/office/powerpoint/2010/main" val="243358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b="1" dirty="0"/>
              <a:t>Vilppi kokeessa</a:t>
            </a:r>
          </a:p>
        </p:txBody>
      </p:sp>
      <p:sp>
        <p:nvSpPr>
          <p:cNvPr id="4" name="Sisällön paikkamerkki 3">
            <a:extLst>
              <a:ext uri="{FF2B5EF4-FFF2-40B4-BE49-F238E27FC236}">
                <a16:creationId xmlns:a16="http://schemas.microsoft.com/office/drawing/2014/main" id="{1D8EB83C-197A-4398-921F-9507458769ED}"/>
              </a:ext>
            </a:extLst>
          </p:cNvPr>
          <p:cNvSpPr>
            <a:spLocks noGrp="1"/>
          </p:cNvSpPr>
          <p:nvPr>
            <p:ph sz="half" idx="1"/>
          </p:nvPr>
        </p:nvSpPr>
        <p:spPr/>
        <p:txBody>
          <a:bodyPr>
            <a:normAutofit fontScale="92500" lnSpcReduction="10000"/>
          </a:bodyPr>
          <a:lstStyle/>
          <a:p>
            <a:pPr marL="0" indent="0">
              <a:buNone/>
            </a:pPr>
            <a:r>
              <a:rPr lang="fi-FI" b="1" dirty="0">
                <a:solidFill>
                  <a:srgbClr val="D3656D"/>
                </a:solidFill>
              </a:rPr>
              <a:t>Matkapuhelimet, älykellot ja älysormukset ovat kiellettyjä</a:t>
            </a:r>
            <a:r>
              <a:rPr lang="fi-FI" dirty="0">
                <a:solidFill>
                  <a:srgbClr val="D3656D"/>
                </a:solidFill>
              </a:rPr>
              <a:t>!</a:t>
            </a:r>
          </a:p>
          <a:p>
            <a:pPr marL="0" indent="0">
              <a:buNone/>
            </a:pPr>
            <a:r>
              <a:rPr lang="fi-FI" dirty="0"/>
              <a:t>Kokeesta ei saa poistua ennenaikaisesti!</a:t>
            </a:r>
          </a:p>
        </p:txBody>
      </p:sp>
      <p:sp>
        <p:nvSpPr>
          <p:cNvPr id="5" name="Sisällön paikkamerkki 4">
            <a:extLst>
              <a:ext uri="{FF2B5EF4-FFF2-40B4-BE49-F238E27FC236}">
                <a16:creationId xmlns:a16="http://schemas.microsoft.com/office/drawing/2014/main" id="{1330576A-ED85-4C10-B1AB-AE57535FE3F8}"/>
              </a:ext>
            </a:extLst>
          </p:cNvPr>
          <p:cNvSpPr>
            <a:spLocks noGrp="1"/>
          </p:cNvSpPr>
          <p:nvPr>
            <p:ph sz="half" idx="2"/>
          </p:nvPr>
        </p:nvSpPr>
        <p:spPr>
          <a:xfrm>
            <a:off x="6172200" y="1825625"/>
            <a:ext cx="5386754" cy="4351338"/>
          </a:xfrm>
        </p:spPr>
        <p:txBody>
          <a:bodyPr>
            <a:normAutofit fontScale="92500" lnSpcReduction="10000"/>
          </a:bodyPr>
          <a:lstStyle/>
          <a:p>
            <a:r>
              <a:rPr lang="fi-FI" dirty="0"/>
              <a:t>Vilpin, vilpin yrittämisen ja muiden rikkomusten seuraamukset:</a:t>
            </a:r>
          </a:p>
          <a:p>
            <a:pPr lvl="1"/>
            <a:r>
              <a:rPr lang="fi-FI" dirty="0"/>
              <a:t>Rehtori suorittaa tutkinnan todistajan ollessa läsnä ja tekee siitä päätöksen</a:t>
            </a:r>
          </a:p>
          <a:p>
            <a:pPr lvl="1"/>
            <a:r>
              <a:rPr lang="fi-FI" dirty="0"/>
              <a:t>Rehtori voi pyytää virka-apua poliisiviranomaiselta</a:t>
            </a:r>
          </a:p>
          <a:p>
            <a:pPr lvl="1"/>
            <a:r>
              <a:rPr lang="fi-FI" dirty="0"/>
              <a:t>Kuulemistilaisuudesta pidetään pöytäkirjaa</a:t>
            </a:r>
          </a:p>
          <a:p>
            <a:pPr lvl="1"/>
            <a:r>
              <a:rPr lang="fi-FI" dirty="0"/>
              <a:t>Muutoksenhaku päätökseen vain hallinto-oikeuden kautta</a:t>
            </a:r>
          </a:p>
          <a:p>
            <a:pPr lvl="1"/>
            <a:r>
              <a:rPr lang="fi-FI" b="1" dirty="0">
                <a:solidFill>
                  <a:srgbClr val="D3656D"/>
                </a:solidFill>
              </a:rPr>
              <a:t>Kokelas menettää oikeuden osallistua kyseisen tutkintokerran kokeisiin</a:t>
            </a:r>
          </a:p>
          <a:p>
            <a:pPr lvl="1"/>
            <a:r>
              <a:rPr lang="fi-FI" b="1" dirty="0">
                <a:solidFill>
                  <a:srgbClr val="D3656D"/>
                </a:solidFill>
              </a:rPr>
              <a:t>Tutkintokerran kaikki kokeet hylätään</a:t>
            </a:r>
          </a:p>
          <a:p>
            <a:pPr lvl="1"/>
            <a:endParaRPr lang="fi-FI" dirty="0"/>
          </a:p>
        </p:txBody>
      </p:sp>
      <p:pic>
        <p:nvPicPr>
          <p:cNvPr id="6" name="Kuva 5" descr="Kuva, joka sisältää kohteen piirtäminen, kello&#10;&#10;Kuvaus luotu automaattisesti">
            <a:extLst>
              <a:ext uri="{FF2B5EF4-FFF2-40B4-BE49-F238E27FC236}">
                <a16:creationId xmlns:a16="http://schemas.microsoft.com/office/drawing/2014/main" id="{7EEDB10E-053E-4189-A71D-815FD81D6D7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1677" y="3704492"/>
            <a:ext cx="2309446" cy="2309446"/>
          </a:xfrm>
          <a:prstGeom prst="rect">
            <a:avLst/>
          </a:prstGeom>
        </p:spPr>
      </p:pic>
    </p:spTree>
    <p:extLst>
      <p:ext uri="{BB962C8B-B14F-4D97-AF65-F5344CB8AC3E}">
        <p14:creationId xmlns:p14="http://schemas.microsoft.com/office/powerpoint/2010/main" val="140011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CFF27C3-B596-44E4-9975-C55D9161146E}"/>
              </a:ext>
            </a:extLst>
          </p:cNvPr>
          <p:cNvSpPr>
            <a:spLocks noGrp="1"/>
          </p:cNvSpPr>
          <p:nvPr>
            <p:ph type="title"/>
          </p:nvPr>
        </p:nvSpPr>
        <p:spPr>
          <a:xfrm>
            <a:off x="1039446" y="365125"/>
            <a:ext cx="10314354" cy="1325563"/>
          </a:xfrm>
        </p:spPr>
        <p:txBody>
          <a:bodyPr/>
          <a:lstStyle/>
          <a:p>
            <a:r>
              <a:rPr lang="fi-FI" b="1" dirty="0"/>
              <a:t>Arvostelu ja arvosanat</a:t>
            </a:r>
          </a:p>
        </p:txBody>
      </p:sp>
      <p:sp>
        <p:nvSpPr>
          <p:cNvPr id="4" name="Sisällön paikkamerkki 3">
            <a:extLst>
              <a:ext uri="{FF2B5EF4-FFF2-40B4-BE49-F238E27FC236}">
                <a16:creationId xmlns:a16="http://schemas.microsoft.com/office/drawing/2014/main" id="{7F7A2773-8C61-41E1-B518-E3966C81D19B}"/>
              </a:ext>
            </a:extLst>
          </p:cNvPr>
          <p:cNvSpPr>
            <a:spLocks noGrp="1"/>
          </p:cNvSpPr>
          <p:nvPr>
            <p:ph idx="1"/>
          </p:nvPr>
        </p:nvSpPr>
        <p:spPr>
          <a:xfrm>
            <a:off x="848711" y="1690688"/>
            <a:ext cx="10515600" cy="4351338"/>
          </a:xfrm>
        </p:spPr>
        <p:txBody>
          <a:bodyPr>
            <a:normAutofit/>
          </a:bodyPr>
          <a:lstStyle/>
          <a:p>
            <a:r>
              <a:rPr lang="fi-FI" sz="2400"/>
              <a:t>Lukion opettaja arvostelee koesuoritukset valmistavasti kahdessa viikossa</a:t>
            </a:r>
          </a:p>
          <a:p>
            <a:r>
              <a:rPr lang="fi-FI" sz="2400"/>
              <a:t>Ylioppilastutkintolautakunnan sensori arvostelee koesuoritukset lopullisesti</a:t>
            </a:r>
          </a:p>
          <a:p>
            <a:r>
              <a:rPr lang="fi-FI" sz="2400"/>
              <a:t>Arvosanojen pisterajat vaihtelevat jokaisella kirjoituskerralla</a:t>
            </a:r>
          </a:p>
        </p:txBody>
      </p:sp>
      <p:grpSp>
        <p:nvGrpSpPr>
          <p:cNvPr id="15" name="Ryhmä 14">
            <a:extLst>
              <a:ext uri="{FF2B5EF4-FFF2-40B4-BE49-F238E27FC236}">
                <a16:creationId xmlns:a16="http://schemas.microsoft.com/office/drawing/2014/main" id="{84F95E10-082A-40ED-B47C-2A18BD5B7953}"/>
              </a:ext>
            </a:extLst>
          </p:cNvPr>
          <p:cNvGrpSpPr/>
          <p:nvPr/>
        </p:nvGrpSpPr>
        <p:grpSpPr>
          <a:xfrm>
            <a:off x="341586" y="3429000"/>
            <a:ext cx="11508828" cy="2134823"/>
            <a:chOff x="181303" y="3631962"/>
            <a:chExt cx="11508828" cy="2134823"/>
          </a:xfrm>
        </p:grpSpPr>
        <p:sp>
          <p:nvSpPr>
            <p:cNvPr id="5" name="Nuoli: Alas 4">
              <a:extLst>
                <a:ext uri="{FF2B5EF4-FFF2-40B4-BE49-F238E27FC236}">
                  <a16:creationId xmlns:a16="http://schemas.microsoft.com/office/drawing/2014/main" id="{0D4A7ABA-F730-447C-8360-34E418BD28E8}"/>
                </a:ext>
              </a:extLst>
            </p:cNvPr>
            <p:cNvSpPr/>
            <p:nvPr/>
          </p:nvSpPr>
          <p:spPr>
            <a:xfrm>
              <a:off x="386260"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i</a:t>
              </a:r>
            </a:p>
          </p:txBody>
        </p:sp>
        <p:sp>
          <p:nvSpPr>
            <p:cNvPr id="6" name="Nuoli: Alas 5">
              <a:extLst>
                <a:ext uri="{FF2B5EF4-FFF2-40B4-BE49-F238E27FC236}">
                  <a16:creationId xmlns:a16="http://schemas.microsoft.com/office/drawing/2014/main" id="{2BDCD368-5AD0-4397-90F2-5CA4C6EC40A6}"/>
                </a:ext>
              </a:extLst>
            </p:cNvPr>
            <p:cNvSpPr/>
            <p:nvPr/>
          </p:nvSpPr>
          <p:spPr>
            <a:xfrm>
              <a:off x="1951492"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A</a:t>
              </a:r>
            </a:p>
          </p:txBody>
        </p:sp>
        <p:sp>
          <p:nvSpPr>
            <p:cNvPr id="7" name="Nuoli: Alas 6">
              <a:extLst>
                <a:ext uri="{FF2B5EF4-FFF2-40B4-BE49-F238E27FC236}">
                  <a16:creationId xmlns:a16="http://schemas.microsoft.com/office/drawing/2014/main" id="{CC7240F6-C9D7-4AE6-90E2-EC016048AAFD}"/>
                </a:ext>
              </a:extLst>
            </p:cNvPr>
            <p:cNvSpPr/>
            <p:nvPr/>
          </p:nvSpPr>
          <p:spPr>
            <a:xfrm>
              <a:off x="3516724"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B</a:t>
              </a:r>
            </a:p>
          </p:txBody>
        </p:sp>
        <p:sp>
          <p:nvSpPr>
            <p:cNvPr id="8" name="Nuoli: Alas 7">
              <a:extLst>
                <a:ext uri="{FF2B5EF4-FFF2-40B4-BE49-F238E27FC236}">
                  <a16:creationId xmlns:a16="http://schemas.microsoft.com/office/drawing/2014/main" id="{FA2A7DCF-C086-49ED-8C19-B402BC9F3F9B}"/>
                </a:ext>
              </a:extLst>
            </p:cNvPr>
            <p:cNvSpPr/>
            <p:nvPr/>
          </p:nvSpPr>
          <p:spPr>
            <a:xfrm>
              <a:off x="5145430"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C</a:t>
              </a:r>
            </a:p>
          </p:txBody>
        </p:sp>
        <p:sp>
          <p:nvSpPr>
            <p:cNvPr id="9" name="Nuoli: Alas 8">
              <a:extLst>
                <a:ext uri="{FF2B5EF4-FFF2-40B4-BE49-F238E27FC236}">
                  <a16:creationId xmlns:a16="http://schemas.microsoft.com/office/drawing/2014/main" id="{A01AFBD1-43F9-4224-A01A-36E7F5F6AED6}"/>
                </a:ext>
              </a:extLst>
            </p:cNvPr>
            <p:cNvSpPr/>
            <p:nvPr/>
          </p:nvSpPr>
          <p:spPr>
            <a:xfrm>
              <a:off x="6774136"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M</a:t>
              </a:r>
            </a:p>
          </p:txBody>
        </p:sp>
        <p:sp>
          <p:nvSpPr>
            <p:cNvPr id="10" name="Nuoli: Alas 9">
              <a:extLst>
                <a:ext uri="{FF2B5EF4-FFF2-40B4-BE49-F238E27FC236}">
                  <a16:creationId xmlns:a16="http://schemas.microsoft.com/office/drawing/2014/main" id="{FC3A0C7D-EDC2-4FCD-8158-EAF86EA04563}"/>
                </a:ext>
              </a:extLst>
            </p:cNvPr>
            <p:cNvSpPr/>
            <p:nvPr/>
          </p:nvSpPr>
          <p:spPr>
            <a:xfrm>
              <a:off x="8402842"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E</a:t>
              </a:r>
            </a:p>
          </p:txBody>
        </p:sp>
        <p:sp>
          <p:nvSpPr>
            <p:cNvPr id="11" name="Nuoli: Alas 10">
              <a:extLst>
                <a:ext uri="{FF2B5EF4-FFF2-40B4-BE49-F238E27FC236}">
                  <a16:creationId xmlns:a16="http://schemas.microsoft.com/office/drawing/2014/main" id="{9015F820-9175-4837-87A2-E8E1465CFFB0}"/>
                </a:ext>
              </a:extLst>
            </p:cNvPr>
            <p:cNvSpPr/>
            <p:nvPr/>
          </p:nvSpPr>
          <p:spPr>
            <a:xfrm>
              <a:off x="9963274"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L</a:t>
              </a:r>
            </a:p>
          </p:txBody>
        </p:sp>
        <p:sp>
          <p:nvSpPr>
            <p:cNvPr id="12" name="Tekstiruutu 11">
              <a:extLst>
                <a:ext uri="{FF2B5EF4-FFF2-40B4-BE49-F238E27FC236}">
                  <a16:creationId xmlns:a16="http://schemas.microsoft.com/office/drawing/2014/main" id="{0389D36B-DD19-466E-89EC-758DC71842B9}"/>
                </a:ext>
              </a:extLst>
            </p:cNvPr>
            <p:cNvSpPr txBox="1"/>
            <p:nvPr/>
          </p:nvSpPr>
          <p:spPr>
            <a:xfrm>
              <a:off x="181303" y="3631962"/>
              <a:ext cx="11406352" cy="369332"/>
            </a:xfrm>
            <a:prstGeom prst="rect">
              <a:avLst/>
            </a:prstGeom>
            <a:noFill/>
          </p:spPr>
          <p:txBody>
            <a:bodyPr wrap="square" rtlCol="0">
              <a:spAutoFit/>
            </a:bodyPr>
            <a:lstStyle/>
            <a:p>
              <a:r>
                <a:rPr lang="fi-FI" b="1">
                  <a:solidFill>
                    <a:srgbClr val="D3656D"/>
                  </a:solidFill>
                </a:rPr>
                <a:t>     Improbatur	Approbatur            </a:t>
              </a:r>
              <a:r>
                <a:rPr lang="fi-FI" b="1" err="1">
                  <a:solidFill>
                    <a:srgbClr val="D3656D"/>
                  </a:solidFill>
                </a:rPr>
                <a:t>Lubenter</a:t>
              </a:r>
              <a:r>
                <a:rPr lang="fi-FI" b="1">
                  <a:solidFill>
                    <a:srgbClr val="D3656D"/>
                  </a:solidFill>
                </a:rPr>
                <a:t>	         </a:t>
              </a:r>
              <a:r>
                <a:rPr lang="fi-FI" b="1" err="1">
                  <a:solidFill>
                    <a:srgbClr val="D3656D"/>
                  </a:solidFill>
                </a:rPr>
                <a:t>Cum</a:t>
              </a:r>
              <a:r>
                <a:rPr lang="fi-FI" b="1">
                  <a:solidFill>
                    <a:srgbClr val="D3656D"/>
                  </a:solidFill>
                </a:rPr>
                <a:t> laude	Magna </a:t>
              </a:r>
              <a:r>
                <a:rPr lang="fi-FI" b="1" err="1">
                  <a:solidFill>
                    <a:srgbClr val="D3656D"/>
                  </a:solidFill>
                </a:rPr>
                <a:t>cum</a:t>
              </a:r>
              <a:r>
                <a:rPr lang="fi-FI" b="1">
                  <a:solidFill>
                    <a:srgbClr val="D3656D"/>
                  </a:solidFill>
                </a:rPr>
                <a:t> laude	</a:t>
              </a:r>
              <a:r>
                <a:rPr lang="fi-FI" b="1" err="1">
                  <a:solidFill>
                    <a:srgbClr val="D3656D"/>
                  </a:solidFill>
                </a:rPr>
                <a:t>Eximia</a:t>
              </a:r>
              <a:r>
                <a:rPr lang="fi-FI" b="1">
                  <a:solidFill>
                    <a:srgbClr val="D3656D"/>
                  </a:solidFill>
                </a:rPr>
                <a:t> </a:t>
              </a:r>
              <a:r>
                <a:rPr lang="fi-FI" b="1" err="1">
                  <a:solidFill>
                    <a:srgbClr val="D3656D"/>
                  </a:solidFill>
                </a:rPr>
                <a:t>cum</a:t>
              </a:r>
              <a:r>
                <a:rPr lang="fi-FI" b="1">
                  <a:solidFill>
                    <a:srgbClr val="D3656D"/>
                  </a:solidFill>
                </a:rPr>
                <a:t> laude	Laudatur</a:t>
              </a:r>
            </a:p>
          </p:txBody>
        </p:sp>
        <p:sp>
          <p:nvSpPr>
            <p:cNvPr id="13" name="Tekstiruutu 12">
              <a:extLst>
                <a:ext uri="{FF2B5EF4-FFF2-40B4-BE49-F238E27FC236}">
                  <a16:creationId xmlns:a16="http://schemas.microsoft.com/office/drawing/2014/main" id="{45087558-4573-4435-B81C-B8B98D07A884}"/>
                </a:ext>
              </a:extLst>
            </p:cNvPr>
            <p:cNvSpPr txBox="1"/>
            <p:nvPr/>
          </p:nvSpPr>
          <p:spPr>
            <a:xfrm>
              <a:off x="567558" y="3859075"/>
              <a:ext cx="11012213" cy="369332"/>
            </a:xfrm>
            <a:prstGeom prst="rect">
              <a:avLst/>
            </a:prstGeom>
            <a:noFill/>
          </p:spPr>
          <p:txBody>
            <a:bodyPr wrap="square" rtlCol="0">
              <a:spAutoFit/>
            </a:bodyPr>
            <a:lstStyle/>
            <a:p>
              <a:r>
                <a:rPr lang="fi-FI" b="1">
                  <a:solidFill>
                    <a:srgbClr val="D3656D"/>
                  </a:solidFill>
                </a:rPr>
                <a:t>			      approbatur	 approbatur	approbatur	approbatur</a:t>
              </a:r>
            </a:p>
          </p:txBody>
        </p:sp>
        <p:sp>
          <p:nvSpPr>
            <p:cNvPr id="14" name="Tekstiruutu 13">
              <a:extLst>
                <a:ext uri="{FF2B5EF4-FFF2-40B4-BE49-F238E27FC236}">
                  <a16:creationId xmlns:a16="http://schemas.microsoft.com/office/drawing/2014/main" id="{0C5C2581-EE71-44CB-BEBC-04655AE4EB57}"/>
                </a:ext>
              </a:extLst>
            </p:cNvPr>
            <p:cNvSpPr txBox="1"/>
            <p:nvPr/>
          </p:nvSpPr>
          <p:spPr>
            <a:xfrm>
              <a:off x="438515" y="5397453"/>
              <a:ext cx="11251616" cy="369332"/>
            </a:xfrm>
            <a:prstGeom prst="rect">
              <a:avLst/>
            </a:prstGeom>
            <a:noFill/>
          </p:spPr>
          <p:txBody>
            <a:bodyPr wrap="square" rtlCol="0">
              <a:spAutoFit/>
            </a:bodyPr>
            <a:lstStyle/>
            <a:p>
              <a:r>
                <a:rPr lang="fi-FI"/>
                <a:t>       </a:t>
              </a:r>
              <a:r>
                <a:rPr lang="fi-FI" b="1">
                  <a:solidFill>
                    <a:srgbClr val="D3656D"/>
                  </a:solidFill>
                </a:rPr>
                <a:t>0 </a:t>
              </a:r>
              <a:r>
                <a:rPr lang="fi-FI" b="1" err="1">
                  <a:solidFill>
                    <a:srgbClr val="D3656D"/>
                  </a:solidFill>
                </a:rPr>
                <a:t>pist</a:t>
              </a:r>
              <a:r>
                <a:rPr lang="fi-FI" b="1">
                  <a:solidFill>
                    <a:srgbClr val="D3656D"/>
                  </a:solidFill>
                </a:rPr>
                <a:t>.	2 </a:t>
              </a:r>
              <a:r>
                <a:rPr lang="fi-FI" b="1" err="1">
                  <a:solidFill>
                    <a:srgbClr val="D3656D"/>
                  </a:solidFill>
                </a:rPr>
                <a:t>pist</a:t>
              </a:r>
              <a:r>
                <a:rPr lang="fi-FI" b="1">
                  <a:solidFill>
                    <a:srgbClr val="D3656D"/>
                  </a:solidFill>
                </a:rPr>
                <a:t>.	             3 </a:t>
              </a:r>
              <a:r>
                <a:rPr lang="fi-FI" b="1" err="1">
                  <a:solidFill>
                    <a:srgbClr val="D3656D"/>
                  </a:solidFill>
                </a:rPr>
                <a:t>pist</a:t>
              </a:r>
              <a:r>
                <a:rPr lang="fi-FI" b="1">
                  <a:solidFill>
                    <a:srgbClr val="D3656D"/>
                  </a:solidFill>
                </a:rPr>
                <a:t>.	          4 </a:t>
              </a:r>
              <a:r>
                <a:rPr lang="fi-FI" b="1" err="1">
                  <a:solidFill>
                    <a:srgbClr val="D3656D"/>
                  </a:solidFill>
                </a:rPr>
                <a:t>pist</a:t>
              </a:r>
              <a:r>
                <a:rPr lang="fi-FI" b="1">
                  <a:solidFill>
                    <a:srgbClr val="D3656D"/>
                  </a:solidFill>
                </a:rPr>
                <a:t>.                     5 </a:t>
              </a:r>
              <a:r>
                <a:rPr lang="fi-FI" b="1" err="1">
                  <a:solidFill>
                    <a:srgbClr val="D3656D"/>
                  </a:solidFill>
                </a:rPr>
                <a:t>pist</a:t>
              </a:r>
              <a:r>
                <a:rPr lang="fi-FI" b="1">
                  <a:solidFill>
                    <a:srgbClr val="D3656D"/>
                  </a:solidFill>
                </a:rPr>
                <a:t>.                     6 </a:t>
              </a:r>
              <a:r>
                <a:rPr lang="fi-FI" b="1" err="1">
                  <a:solidFill>
                    <a:srgbClr val="D3656D"/>
                  </a:solidFill>
                </a:rPr>
                <a:t>pist</a:t>
              </a:r>
              <a:r>
                <a:rPr lang="fi-FI" b="1">
                  <a:solidFill>
                    <a:srgbClr val="D3656D"/>
                  </a:solidFill>
                </a:rPr>
                <a:t>.                  7 </a:t>
              </a:r>
              <a:r>
                <a:rPr lang="fi-FI" b="1" err="1">
                  <a:solidFill>
                    <a:srgbClr val="D3656D"/>
                  </a:solidFill>
                </a:rPr>
                <a:t>pist</a:t>
              </a:r>
              <a:r>
                <a:rPr lang="fi-FI" b="1">
                  <a:solidFill>
                    <a:srgbClr val="D3656D"/>
                  </a:solidFill>
                </a:rPr>
                <a:t>.</a:t>
              </a:r>
            </a:p>
          </p:txBody>
        </p:sp>
      </p:grpSp>
    </p:spTree>
    <p:extLst>
      <p:ext uri="{BB962C8B-B14F-4D97-AF65-F5344CB8AC3E}">
        <p14:creationId xmlns:p14="http://schemas.microsoft.com/office/powerpoint/2010/main" val="339517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47E954-211B-17D9-D422-848353960BAD}"/>
              </a:ext>
            </a:extLst>
          </p:cNvPr>
          <p:cNvSpPr>
            <a:spLocks noGrp="1"/>
          </p:cNvSpPr>
          <p:nvPr>
            <p:ph type="title"/>
          </p:nvPr>
        </p:nvSpPr>
        <p:spPr/>
        <p:txBody>
          <a:bodyPr/>
          <a:lstStyle/>
          <a:p>
            <a:r>
              <a:rPr lang="fi-FI" b="1" dirty="0"/>
              <a:t>Tutustu YTL:n ohjeisiin, abikirjeeseen ja tarkista koneen toimivuus </a:t>
            </a:r>
            <a:r>
              <a:rPr lang="fi-FI" b="1" dirty="0" err="1"/>
              <a:t>Abitissa</a:t>
            </a:r>
            <a:r>
              <a:rPr lang="fi-FI" b="1" dirty="0"/>
              <a:t>!</a:t>
            </a:r>
          </a:p>
        </p:txBody>
      </p:sp>
      <p:pic>
        <p:nvPicPr>
          <p:cNvPr id="5" name="Sisällön paikkamerkki 4">
            <a:extLst>
              <a:ext uri="{FF2B5EF4-FFF2-40B4-BE49-F238E27FC236}">
                <a16:creationId xmlns:a16="http://schemas.microsoft.com/office/drawing/2014/main" id="{334DDAD4-F2D9-2001-9728-0F63014886CC}"/>
              </a:ext>
            </a:extLst>
          </p:cNvPr>
          <p:cNvPicPr>
            <a:picLocks noGrp="1" noChangeAspect="1"/>
          </p:cNvPicPr>
          <p:nvPr>
            <p:ph idx="1"/>
          </p:nvPr>
        </p:nvPicPr>
        <p:blipFill>
          <a:blip r:embed="rId2"/>
          <a:stretch>
            <a:fillRect/>
          </a:stretch>
        </p:blipFill>
        <p:spPr>
          <a:xfrm>
            <a:off x="7183793" y="2022694"/>
            <a:ext cx="4351338" cy="4351338"/>
          </a:xfrm>
        </p:spPr>
      </p:pic>
      <p:sp>
        <p:nvSpPr>
          <p:cNvPr id="9" name="Tekstiruutu 8">
            <a:extLst>
              <a:ext uri="{FF2B5EF4-FFF2-40B4-BE49-F238E27FC236}">
                <a16:creationId xmlns:a16="http://schemas.microsoft.com/office/drawing/2014/main" id="{6738101C-D3DE-46CB-3BCB-1E18C13A487F}"/>
              </a:ext>
            </a:extLst>
          </p:cNvPr>
          <p:cNvSpPr txBox="1"/>
          <p:nvPr/>
        </p:nvSpPr>
        <p:spPr>
          <a:xfrm>
            <a:off x="719958" y="1751539"/>
            <a:ext cx="6595241" cy="4524315"/>
          </a:xfrm>
          <a:prstGeom prst="rect">
            <a:avLst/>
          </a:prstGeom>
          <a:noFill/>
        </p:spPr>
        <p:txBody>
          <a:bodyPr wrap="square">
            <a:spAutoFit/>
          </a:bodyPr>
          <a:lstStyle/>
          <a:p>
            <a:pPr marL="342900" indent="-342900">
              <a:buFont typeface="Wingdings" panose="05000000000000000000" pitchFamily="2" charset="2"/>
              <a:buChar char="q"/>
            </a:pPr>
            <a:r>
              <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rPr>
              <a:t>Tietoa kokelaalle:</a:t>
            </a:r>
            <a:r>
              <a:rPr lang="fi-FI" sz="2400"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r>
              <a:rPr lang="fi-FI" sz="2400" dirty="0">
                <a:hlinkClick r:id="rId3"/>
              </a:rPr>
              <a:t>Tietoa kokelaalle YTL</a:t>
            </a:r>
            <a:endParaRPr lang="fi-FI" sz="2400" dirty="0"/>
          </a:p>
          <a:p>
            <a:pPr marL="0" indent="0">
              <a:buNone/>
            </a:pPr>
            <a:endPar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marL="342900" indent="-342900">
              <a:buFont typeface="Wingdings" panose="05000000000000000000" pitchFamily="2" charset="2"/>
              <a:buChar char="q"/>
            </a:pPr>
            <a:r>
              <a:rPr lang="fi-FI" sz="24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Koetilaisuuden kulku:</a:t>
            </a:r>
            <a:r>
              <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hlinkClick r:id="rId4"/>
              </a:rPr>
              <a:t>Koetilaisuuden kulku YTL</a:t>
            </a:r>
            <a:endPar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marL="0" indent="0">
              <a:buNone/>
            </a:pPr>
            <a:endParaRPr lang="fi-FI" sz="2400" b="1" dirty="0">
              <a:solidFill>
                <a:srgbClr val="D3656D"/>
              </a:solidFill>
              <a:sym typeface="Wingdings" panose="05000000000000000000" pitchFamily="2" charset="2"/>
            </a:endParaRPr>
          </a:p>
          <a:p>
            <a:pPr marL="342900" indent="-342900">
              <a:buFont typeface="Wingdings" panose="05000000000000000000" pitchFamily="2" charset="2"/>
              <a:buChar char="q"/>
            </a:pPr>
            <a:r>
              <a:rPr lang="fi-FI" sz="2400" b="1" dirty="0">
                <a:sym typeface="Wingdings" panose="05000000000000000000" pitchFamily="2" charset="2"/>
              </a:rPr>
              <a:t>Varmista, että oma koneesi toimii </a:t>
            </a:r>
            <a:r>
              <a:rPr lang="fi-FI" sz="2400" b="1" dirty="0" err="1">
                <a:sym typeface="Wingdings" panose="05000000000000000000" pitchFamily="2" charset="2"/>
              </a:rPr>
              <a:t>Abitissa</a:t>
            </a:r>
            <a:r>
              <a:rPr lang="fi-FI" sz="2400" b="1" dirty="0">
                <a:sym typeface="Wingdings" panose="05000000000000000000" pitchFamily="2" charset="2"/>
              </a:rPr>
              <a:t>. </a:t>
            </a:r>
          </a:p>
          <a:p>
            <a:endParaRPr lang="fi-FI" sz="2400" b="1" dirty="0">
              <a:sym typeface="Wingdings" panose="05000000000000000000" pitchFamily="2" charset="2"/>
            </a:endParaRPr>
          </a:p>
          <a:p>
            <a:pPr marL="342900" indent="-342900">
              <a:buFont typeface="Wingdings" panose="05000000000000000000" pitchFamily="2" charset="2"/>
              <a:buChar char="q"/>
            </a:pPr>
            <a:r>
              <a:rPr lang="fi-FI" sz="2400" b="1" dirty="0">
                <a:sym typeface="Wingdings" panose="05000000000000000000" pitchFamily="2" charset="2"/>
              </a:rPr>
              <a:t>Jos oma koneesi on rikki, niin kysy konetta lainaksi perheenjäseniltäsi, ystäviltäsi tai tuttaviltasi. (Koululla on lainakoneita rajallisesti, lainaamme ongelmatilanteissa!)</a:t>
            </a:r>
          </a:p>
          <a:p>
            <a:endParaRPr lang="fi-FI" sz="2400" b="1" dirty="0"/>
          </a:p>
          <a:p>
            <a:pPr marL="342900" indent="-342900">
              <a:buFont typeface="Wingdings" panose="05000000000000000000" pitchFamily="2" charset="2"/>
              <a:buChar char="q"/>
            </a:pPr>
            <a:r>
              <a:rPr lang="fi-FI" sz="2400" b="1" dirty="0">
                <a:latin typeface="Calibri" panose="020F0502020204030204" pitchFamily="34" charset="0"/>
                <a:ea typeface="Calibri" panose="020F0502020204030204" pitchFamily="34" charset="0"/>
              </a:rPr>
              <a:t>Lue myös postissa saamasi abikirje huolella.</a:t>
            </a:r>
            <a:endParaRPr lang="fi-FI"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017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5BED6C-1E07-41FC-AB4E-52CDA3AFEBE2}"/>
              </a:ext>
            </a:extLst>
          </p:cNvPr>
          <p:cNvSpPr>
            <a:spLocks noGrp="1"/>
          </p:cNvSpPr>
          <p:nvPr>
            <p:ph type="title"/>
          </p:nvPr>
        </p:nvSpPr>
        <p:spPr>
          <a:xfrm>
            <a:off x="1023814" y="365125"/>
            <a:ext cx="10329985" cy="1325563"/>
          </a:xfrm>
        </p:spPr>
        <p:txBody>
          <a:bodyPr>
            <a:normAutofit/>
          </a:bodyPr>
          <a:lstStyle/>
          <a:p>
            <a:r>
              <a:rPr lang="fi-FI" b="1" dirty="0"/>
              <a:t>Ylioppilaskokeen kompensaatio</a:t>
            </a:r>
            <a:endParaRPr lang="fi-FI" dirty="0"/>
          </a:p>
        </p:txBody>
      </p:sp>
      <p:sp>
        <p:nvSpPr>
          <p:cNvPr id="3" name="Sisällön paikkamerkki 2">
            <a:extLst>
              <a:ext uri="{FF2B5EF4-FFF2-40B4-BE49-F238E27FC236}">
                <a16:creationId xmlns:a16="http://schemas.microsoft.com/office/drawing/2014/main" id="{E0C51D9D-EB01-4798-BED8-3D5E57B51683}"/>
              </a:ext>
            </a:extLst>
          </p:cNvPr>
          <p:cNvSpPr>
            <a:spLocks noGrp="1"/>
          </p:cNvSpPr>
          <p:nvPr>
            <p:ph idx="1"/>
          </p:nvPr>
        </p:nvSpPr>
        <p:spPr>
          <a:xfrm>
            <a:off x="838199" y="1530849"/>
            <a:ext cx="10515600" cy="4593305"/>
          </a:xfrm>
        </p:spPr>
        <p:txBody>
          <a:bodyPr>
            <a:normAutofit/>
          </a:bodyPr>
          <a:lstStyle/>
          <a:p>
            <a:r>
              <a:rPr lang="fi-FI" dirty="0"/>
              <a:t>Jos kokelas on suorittanut tutkintoon vaadittavista viidestä kokeesta </a:t>
            </a:r>
            <a:r>
              <a:rPr lang="fi-FI" b="1" dirty="0"/>
              <a:t>yhden</a:t>
            </a:r>
            <a:r>
              <a:rPr lang="fi-FI" dirty="0"/>
              <a:t> kokeen hylätyllä arvosanalla ja neljä hyväksytyllä arvosanalla, hän saa näistä neljästä kokeesta kompensaatiopisteitä arvosanojen perusteella seuraavasti: </a:t>
            </a:r>
          </a:p>
          <a:p>
            <a:pPr marL="0" indent="0">
              <a:buNone/>
            </a:pPr>
            <a:r>
              <a:rPr lang="fi-FI" dirty="0"/>
              <a:t>		       L=7, E=6, M=5, C=4, B=3, A=2</a:t>
            </a:r>
          </a:p>
          <a:p>
            <a:r>
              <a:rPr lang="fi-FI" dirty="0"/>
              <a:t>Kokelaan saamat kompensaatiopisteet lasketaan yhteen. </a:t>
            </a:r>
            <a:r>
              <a:rPr lang="fi-FI" b="1" dirty="0">
                <a:solidFill>
                  <a:srgbClr val="D3656D"/>
                </a:solidFill>
              </a:rPr>
              <a:t>10     kompensaatiopistettä kompensoi hylätyn arvosanan. </a:t>
            </a:r>
          </a:p>
          <a:p>
            <a:pPr marL="0" indent="0">
              <a:buNone/>
            </a:pPr>
            <a:r>
              <a:rPr lang="fi-FI" dirty="0"/>
              <a:t>Jos siis kirjoitat esim. kaksi A:ta ja kaksi B:tä, ja viides aine on hylätty, niin sinulla on riittävä pistemäärä (10 p) hylätyn arvosanan kompensaatioon. Eli </a:t>
            </a:r>
            <a:r>
              <a:rPr lang="fi-FI" b="1" dirty="0">
                <a:solidFill>
                  <a:srgbClr val="D3656D"/>
                </a:solidFill>
              </a:rPr>
              <a:t>ABBA </a:t>
            </a:r>
            <a:r>
              <a:rPr lang="fi-FI" dirty="0"/>
              <a:t>riittää, jotta sinusta voi tulla ylioppilas!</a:t>
            </a:r>
          </a:p>
          <a:p>
            <a:pPr marL="0" indent="0">
              <a:buNone/>
            </a:pPr>
            <a:endParaRPr lang="fi-FI" dirty="0"/>
          </a:p>
        </p:txBody>
      </p:sp>
    </p:spTree>
    <p:extLst>
      <p:ext uri="{BB962C8B-B14F-4D97-AF65-F5344CB8AC3E}">
        <p14:creationId xmlns:p14="http://schemas.microsoft.com/office/powerpoint/2010/main" val="38586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C115723-3E86-4204-8012-B2805F87CD20}"/>
              </a:ext>
            </a:extLst>
          </p:cNvPr>
          <p:cNvSpPr txBox="1"/>
          <p:nvPr/>
        </p:nvSpPr>
        <p:spPr>
          <a:xfrm>
            <a:off x="1758462" y="4538560"/>
            <a:ext cx="2123353" cy="1477328"/>
          </a:xfrm>
          <a:prstGeom prst="rect">
            <a:avLst/>
          </a:prstGeom>
          <a:noFill/>
        </p:spPr>
        <p:txBody>
          <a:bodyPr wrap="square" rtlCol="0">
            <a:spAutoFit/>
          </a:bodyPr>
          <a:lstStyle/>
          <a:p>
            <a:r>
              <a:rPr lang="fi-FI"/>
              <a:t>Kolme kertaa koetta välittömästi seuraavien </a:t>
            </a:r>
            <a:r>
              <a:rPr lang="fi-FI" b="1"/>
              <a:t>kolmen</a:t>
            </a:r>
            <a:r>
              <a:rPr lang="fi-FI"/>
              <a:t> tutkintokerran aikana</a:t>
            </a:r>
          </a:p>
        </p:txBody>
      </p:sp>
      <p:sp>
        <p:nvSpPr>
          <p:cNvPr id="4" name="Tekstiruutu 3">
            <a:extLst>
              <a:ext uri="{FF2B5EF4-FFF2-40B4-BE49-F238E27FC236}">
                <a16:creationId xmlns:a16="http://schemas.microsoft.com/office/drawing/2014/main" id="{D9E280A3-26B2-4656-85B7-B225FE434B4D}"/>
              </a:ext>
            </a:extLst>
          </p:cNvPr>
          <p:cNvSpPr txBox="1"/>
          <p:nvPr/>
        </p:nvSpPr>
        <p:spPr>
          <a:xfrm>
            <a:off x="4271056" y="4548553"/>
            <a:ext cx="2414953" cy="923330"/>
          </a:xfrm>
          <a:prstGeom prst="rect">
            <a:avLst/>
          </a:prstGeom>
          <a:noFill/>
        </p:spPr>
        <p:txBody>
          <a:bodyPr wrap="square" rtlCol="0">
            <a:spAutoFit/>
          </a:bodyPr>
          <a:lstStyle/>
          <a:p>
            <a:r>
              <a:rPr lang="fi-FI" dirty="0"/>
              <a:t>Tutkinnon valmistumisen jälkeen rajattomasti</a:t>
            </a:r>
          </a:p>
        </p:txBody>
      </p:sp>
      <p:sp>
        <p:nvSpPr>
          <p:cNvPr id="6" name="Tekstiruutu 5">
            <a:extLst>
              <a:ext uri="{FF2B5EF4-FFF2-40B4-BE49-F238E27FC236}">
                <a16:creationId xmlns:a16="http://schemas.microsoft.com/office/drawing/2014/main" id="{268407F0-4C18-4349-A4D0-53C2107A2597}"/>
              </a:ext>
            </a:extLst>
          </p:cNvPr>
          <p:cNvSpPr txBox="1"/>
          <p:nvPr/>
        </p:nvSpPr>
        <p:spPr>
          <a:xfrm>
            <a:off x="6809522" y="4815559"/>
            <a:ext cx="3088433" cy="1200329"/>
          </a:xfrm>
          <a:prstGeom prst="rect">
            <a:avLst/>
          </a:prstGeom>
          <a:noFill/>
        </p:spPr>
        <p:txBody>
          <a:bodyPr wrap="square" rtlCol="0">
            <a:spAutoFit/>
          </a:bodyPr>
          <a:lstStyle/>
          <a:p>
            <a:r>
              <a:rPr lang="fi-FI"/>
              <a:t>Niin monta kertaa kun haluaa ilman aikarajoitusta (koskee kaikkia kokelaita riippumatta siitä, milloin koe on suoritettu)</a:t>
            </a:r>
          </a:p>
        </p:txBody>
      </p:sp>
      <p:sp>
        <p:nvSpPr>
          <p:cNvPr id="7" name="Suorakulmio: Taitettu kulma 6">
            <a:extLst>
              <a:ext uri="{FF2B5EF4-FFF2-40B4-BE49-F238E27FC236}">
                <a16:creationId xmlns:a16="http://schemas.microsoft.com/office/drawing/2014/main" id="{F73BA154-7911-40FA-B55D-E37CD8B0BEFA}"/>
              </a:ext>
            </a:extLst>
          </p:cNvPr>
          <p:cNvSpPr/>
          <p:nvPr/>
        </p:nvSpPr>
        <p:spPr>
          <a:xfrm>
            <a:off x="2212464" y="1810138"/>
            <a:ext cx="3269622" cy="1870907"/>
          </a:xfrm>
          <a:prstGeom prst="foldedCorner">
            <a:avLst/>
          </a:prstGeom>
          <a:solidFill>
            <a:srgbClr val="E7D6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a:t>HYLÄTTY KOE  </a:t>
            </a:r>
            <a:endParaRPr lang="fi-FI" sz="2400"/>
          </a:p>
        </p:txBody>
      </p:sp>
      <p:sp>
        <p:nvSpPr>
          <p:cNvPr id="8" name="Suorakulmio: Taitettu kulma 7">
            <a:extLst>
              <a:ext uri="{FF2B5EF4-FFF2-40B4-BE49-F238E27FC236}">
                <a16:creationId xmlns:a16="http://schemas.microsoft.com/office/drawing/2014/main" id="{0814F958-4DBE-4677-B3D1-657606B9D963}"/>
              </a:ext>
            </a:extLst>
          </p:cNvPr>
          <p:cNvSpPr/>
          <p:nvPr/>
        </p:nvSpPr>
        <p:spPr>
          <a:xfrm>
            <a:off x="6809522" y="1810138"/>
            <a:ext cx="2953098" cy="1870907"/>
          </a:xfrm>
          <a:prstGeom prst="foldedCorner">
            <a:avLst/>
          </a:prstGeom>
          <a:solidFill>
            <a:srgbClr val="E7D6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a:t>HYVÄKSYTTY KOE</a:t>
            </a:r>
          </a:p>
        </p:txBody>
      </p:sp>
      <p:sp>
        <p:nvSpPr>
          <p:cNvPr id="9" name="Otsikko 8">
            <a:extLst>
              <a:ext uri="{FF2B5EF4-FFF2-40B4-BE49-F238E27FC236}">
                <a16:creationId xmlns:a16="http://schemas.microsoft.com/office/drawing/2014/main" id="{759B8484-DC4F-4123-8C43-BA770F7294A6}"/>
              </a:ext>
            </a:extLst>
          </p:cNvPr>
          <p:cNvSpPr>
            <a:spLocks noGrp="1"/>
          </p:cNvSpPr>
          <p:nvPr>
            <p:ph type="title"/>
          </p:nvPr>
        </p:nvSpPr>
        <p:spPr>
          <a:xfrm>
            <a:off x="3681045" y="365125"/>
            <a:ext cx="6643077" cy="1325563"/>
          </a:xfrm>
        </p:spPr>
        <p:txBody>
          <a:bodyPr/>
          <a:lstStyle/>
          <a:p>
            <a:r>
              <a:rPr lang="fi-FI" b="1" dirty="0"/>
              <a:t>Kokeen uusiminen</a:t>
            </a:r>
          </a:p>
        </p:txBody>
      </p:sp>
      <p:sp>
        <p:nvSpPr>
          <p:cNvPr id="11" name="Nuoli: Alas 10">
            <a:extLst>
              <a:ext uri="{FF2B5EF4-FFF2-40B4-BE49-F238E27FC236}">
                <a16:creationId xmlns:a16="http://schemas.microsoft.com/office/drawing/2014/main" id="{7DB3BDDE-C1EA-4BD6-A906-EED799B903D5}"/>
              </a:ext>
            </a:extLst>
          </p:cNvPr>
          <p:cNvSpPr/>
          <p:nvPr/>
        </p:nvSpPr>
        <p:spPr>
          <a:xfrm>
            <a:off x="8169398" y="3883158"/>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
        <p:nvSpPr>
          <p:cNvPr id="12" name="Nuoli: Alas 11">
            <a:extLst>
              <a:ext uri="{FF2B5EF4-FFF2-40B4-BE49-F238E27FC236}">
                <a16:creationId xmlns:a16="http://schemas.microsoft.com/office/drawing/2014/main" id="{3E594962-7576-4213-9D15-510E6A6E9E05}"/>
              </a:ext>
            </a:extLst>
          </p:cNvPr>
          <p:cNvSpPr/>
          <p:nvPr/>
        </p:nvSpPr>
        <p:spPr>
          <a:xfrm>
            <a:off x="2429380" y="3813907"/>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
        <p:nvSpPr>
          <p:cNvPr id="13" name="Nuoli: Alas 12">
            <a:extLst>
              <a:ext uri="{FF2B5EF4-FFF2-40B4-BE49-F238E27FC236}">
                <a16:creationId xmlns:a16="http://schemas.microsoft.com/office/drawing/2014/main" id="{6B0D528A-BC1F-401B-873B-AACD13DF4BF1}"/>
              </a:ext>
            </a:extLst>
          </p:cNvPr>
          <p:cNvSpPr/>
          <p:nvPr/>
        </p:nvSpPr>
        <p:spPr>
          <a:xfrm>
            <a:off x="4623510" y="3800496"/>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Tree>
    <p:extLst>
      <p:ext uri="{BB962C8B-B14F-4D97-AF65-F5344CB8AC3E}">
        <p14:creationId xmlns:p14="http://schemas.microsoft.com/office/powerpoint/2010/main" val="352647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Taitettu kulma 2">
            <a:extLst>
              <a:ext uri="{FF2B5EF4-FFF2-40B4-BE49-F238E27FC236}">
                <a16:creationId xmlns:a16="http://schemas.microsoft.com/office/drawing/2014/main" id="{A77110BE-5BD9-4570-B31B-2B8FFB579C22}"/>
              </a:ext>
            </a:extLst>
          </p:cNvPr>
          <p:cNvSpPr/>
          <p:nvPr/>
        </p:nvSpPr>
        <p:spPr>
          <a:xfrm>
            <a:off x="1269124" y="409903"/>
            <a:ext cx="4461642" cy="1747143"/>
          </a:xfrm>
          <a:prstGeom prst="foldedCorner">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dirty="0">
              <a:solidFill>
                <a:schemeClr val="tx1"/>
              </a:solidFill>
            </a:endParaRPr>
          </a:p>
          <a:p>
            <a:pPr algn="ctr"/>
            <a:r>
              <a:rPr lang="fi-FI" sz="2000" dirty="0">
                <a:solidFill>
                  <a:schemeClr val="tx1"/>
                </a:solidFill>
              </a:rPr>
              <a:t>Jos epäilet virhettä arvioinnissa, voit tehdä </a:t>
            </a:r>
            <a:r>
              <a:rPr lang="fi-FI" sz="2000" b="1" dirty="0">
                <a:solidFill>
                  <a:schemeClr val="tx1"/>
                </a:solidFill>
              </a:rPr>
              <a:t>oikaisuvaatimuksen</a:t>
            </a:r>
            <a:r>
              <a:rPr lang="fi-FI" sz="2000" dirty="0">
                <a:solidFill>
                  <a:schemeClr val="tx1"/>
                </a:solidFill>
              </a:rPr>
              <a:t>. Se on tehtävä 14 vrk:n kuluessa siitä, kun olet saanut tiedon arvostelun tuloksesta </a:t>
            </a:r>
            <a:r>
              <a:rPr lang="fi-FI" sz="2000">
                <a:solidFill>
                  <a:schemeClr val="tx1"/>
                </a:solidFill>
              </a:rPr>
              <a:t>(syksyllä </a:t>
            </a:r>
            <a:r>
              <a:rPr lang="fi-FI" sz="2000" dirty="0">
                <a:solidFill>
                  <a:schemeClr val="tx1"/>
                </a:solidFill>
              </a:rPr>
              <a:t>2025 ajalla </a:t>
            </a:r>
            <a:r>
              <a:rPr lang="fi-FI" sz="2000">
                <a:solidFill>
                  <a:schemeClr val="tx1"/>
                </a:solidFill>
              </a:rPr>
              <a:t>14.-30.11.)</a:t>
            </a:r>
            <a:r>
              <a:rPr lang="fi-FI" sz="2400">
                <a:solidFill>
                  <a:schemeClr val="tx1"/>
                </a:solidFill>
              </a:rPr>
              <a:t>. </a:t>
            </a:r>
            <a:endParaRPr lang="fi-FI" sz="2400" dirty="0">
              <a:solidFill>
                <a:schemeClr val="tx1"/>
              </a:solidFill>
            </a:endParaRPr>
          </a:p>
        </p:txBody>
      </p:sp>
      <p:sp>
        <p:nvSpPr>
          <p:cNvPr id="4" name="Käärö: Pysty 3">
            <a:extLst>
              <a:ext uri="{FF2B5EF4-FFF2-40B4-BE49-F238E27FC236}">
                <a16:creationId xmlns:a16="http://schemas.microsoft.com/office/drawing/2014/main" id="{C88C0244-2B66-4FDD-939A-981B0A13E664}"/>
              </a:ext>
            </a:extLst>
          </p:cNvPr>
          <p:cNvSpPr/>
          <p:nvPr/>
        </p:nvSpPr>
        <p:spPr>
          <a:xfrm>
            <a:off x="6074977" y="417878"/>
            <a:ext cx="2840421" cy="2758966"/>
          </a:xfrm>
          <a:prstGeom prst="verticalScroll">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Maksu 56e oikaisuvaatimuksesta suoritetaan YTL:n sähköisessä asiointipalvelussa kokelas.ylioppilastutkinto.fi oikaisuvaatimuksen jättämisen yhteydessä.</a:t>
            </a:r>
          </a:p>
        </p:txBody>
      </p:sp>
      <p:sp>
        <p:nvSpPr>
          <p:cNvPr id="5" name="Tähti: 7-sakarainen 4">
            <a:extLst>
              <a:ext uri="{FF2B5EF4-FFF2-40B4-BE49-F238E27FC236}">
                <a16:creationId xmlns:a16="http://schemas.microsoft.com/office/drawing/2014/main" id="{589B5716-57A0-4AF6-97C7-C5844AE5B6E2}"/>
              </a:ext>
            </a:extLst>
          </p:cNvPr>
          <p:cNvSpPr/>
          <p:nvPr/>
        </p:nvSpPr>
        <p:spPr>
          <a:xfrm>
            <a:off x="8986345" y="323193"/>
            <a:ext cx="3082159" cy="2845676"/>
          </a:xfrm>
          <a:prstGeom prst="star7">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Lautakunta nimeää kokeelle 2 uutta arvostelijaa</a:t>
            </a:r>
          </a:p>
        </p:txBody>
      </p:sp>
      <p:sp>
        <p:nvSpPr>
          <p:cNvPr id="6" name="Käärö: Vaaka 5">
            <a:extLst>
              <a:ext uri="{FF2B5EF4-FFF2-40B4-BE49-F238E27FC236}">
                <a16:creationId xmlns:a16="http://schemas.microsoft.com/office/drawing/2014/main" id="{D5B4DA58-1E0F-474E-8B3E-FF5FBC89BA79}"/>
              </a:ext>
            </a:extLst>
          </p:cNvPr>
          <p:cNvSpPr/>
          <p:nvPr/>
        </p:nvSpPr>
        <p:spPr>
          <a:xfrm>
            <a:off x="5234152" y="4508938"/>
            <a:ext cx="2554014" cy="1474076"/>
          </a:xfrm>
          <a:prstGeom prst="horizontalScrol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Arvosana tai pistemäärä ei muutu – ei enää valitusoikeutta</a:t>
            </a:r>
          </a:p>
        </p:txBody>
      </p:sp>
      <p:sp>
        <p:nvSpPr>
          <p:cNvPr id="7" name="Käärö: Vaaka 6">
            <a:extLst>
              <a:ext uri="{FF2B5EF4-FFF2-40B4-BE49-F238E27FC236}">
                <a16:creationId xmlns:a16="http://schemas.microsoft.com/office/drawing/2014/main" id="{25C2AFC1-86B1-4150-94A9-B7EE8F58524D}"/>
              </a:ext>
            </a:extLst>
          </p:cNvPr>
          <p:cNvSpPr/>
          <p:nvPr/>
        </p:nvSpPr>
        <p:spPr>
          <a:xfrm>
            <a:off x="8313686" y="4377559"/>
            <a:ext cx="2554014" cy="1474076"/>
          </a:xfrm>
          <a:prstGeom prst="horizont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Arvosana tai vain pistemäärä muuttuu – maksun palautus</a:t>
            </a:r>
          </a:p>
        </p:txBody>
      </p:sp>
      <p:sp>
        <p:nvSpPr>
          <p:cNvPr id="8" name="Tekstiruutu 7">
            <a:extLst>
              <a:ext uri="{FF2B5EF4-FFF2-40B4-BE49-F238E27FC236}">
                <a16:creationId xmlns:a16="http://schemas.microsoft.com/office/drawing/2014/main" id="{E216B067-3874-42B6-A4A2-57B53C2069DB}"/>
              </a:ext>
            </a:extLst>
          </p:cNvPr>
          <p:cNvSpPr txBox="1"/>
          <p:nvPr/>
        </p:nvSpPr>
        <p:spPr>
          <a:xfrm>
            <a:off x="4879426" y="6074980"/>
            <a:ext cx="6676697" cy="646331"/>
          </a:xfrm>
          <a:prstGeom prst="rect">
            <a:avLst/>
          </a:prstGeom>
          <a:noFill/>
        </p:spPr>
        <p:txBody>
          <a:bodyPr wrap="square" rtlCol="0">
            <a:spAutoFit/>
          </a:bodyPr>
          <a:lstStyle/>
          <a:p>
            <a:pPr algn="ctr"/>
            <a:r>
              <a:rPr lang="fi-FI" dirty="0"/>
              <a:t>Myös rehtori tai opettaja voivat esittää tarkastuspyynnön havaitessaan ilmeisen virheen. Virhe korjataan tällöin välittömästi.</a:t>
            </a:r>
          </a:p>
        </p:txBody>
      </p:sp>
      <p:sp>
        <p:nvSpPr>
          <p:cNvPr id="9" name="Nuoli: Oikea 8">
            <a:extLst>
              <a:ext uri="{FF2B5EF4-FFF2-40B4-BE49-F238E27FC236}">
                <a16:creationId xmlns:a16="http://schemas.microsoft.com/office/drawing/2014/main" id="{03FF7E9A-7278-4AB1-92C7-FFDB29819F0D}"/>
              </a:ext>
            </a:extLst>
          </p:cNvPr>
          <p:cNvSpPr/>
          <p:nvPr/>
        </p:nvSpPr>
        <p:spPr>
          <a:xfrm>
            <a:off x="5801714" y="1362175"/>
            <a:ext cx="567556" cy="677917"/>
          </a:xfrm>
          <a:prstGeom prst="right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1" name="Nuoli: Oikea 10">
            <a:extLst>
              <a:ext uri="{FF2B5EF4-FFF2-40B4-BE49-F238E27FC236}">
                <a16:creationId xmlns:a16="http://schemas.microsoft.com/office/drawing/2014/main" id="{6C53FCD8-EFAB-4991-81DB-DEC20C9EA68F}"/>
              </a:ext>
            </a:extLst>
          </p:cNvPr>
          <p:cNvSpPr/>
          <p:nvPr/>
        </p:nvSpPr>
        <p:spPr>
          <a:xfrm>
            <a:off x="8655266" y="1545020"/>
            <a:ext cx="501870" cy="488731"/>
          </a:xfrm>
          <a:prstGeom prst="right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cxnSp>
        <p:nvCxnSpPr>
          <p:cNvPr id="13" name="Suora nuoliyhdysviiva 12">
            <a:extLst>
              <a:ext uri="{FF2B5EF4-FFF2-40B4-BE49-F238E27FC236}">
                <a16:creationId xmlns:a16="http://schemas.microsoft.com/office/drawing/2014/main" id="{51B47820-B588-40C1-8F57-6253B6CEA24A}"/>
              </a:ext>
            </a:extLst>
          </p:cNvPr>
          <p:cNvCxnSpPr>
            <a:cxnSpLocks/>
          </p:cNvCxnSpPr>
          <p:nvPr/>
        </p:nvCxnSpPr>
        <p:spPr>
          <a:xfrm flipH="1">
            <a:off x="7638393" y="3023900"/>
            <a:ext cx="1158765" cy="113031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3B876384-1127-4443-9BB1-71F980687BB0}"/>
              </a:ext>
            </a:extLst>
          </p:cNvPr>
          <p:cNvCxnSpPr/>
          <p:nvPr/>
        </p:nvCxnSpPr>
        <p:spPr>
          <a:xfrm>
            <a:off x="9278007" y="3023900"/>
            <a:ext cx="0" cy="135365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uorakulmio 1">
            <a:extLst>
              <a:ext uri="{FF2B5EF4-FFF2-40B4-BE49-F238E27FC236}">
                <a16:creationId xmlns:a16="http://schemas.microsoft.com/office/drawing/2014/main" id="{A6C060BF-BFE1-433C-99BF-504600F7152D}"/>
              </a:ext>
            </a:extLst>
          </p:cNvPr>
          <p:cNvSpPr/>
          <p:nvPr/>
        </p:nvSpPr>
        <p:spPr>
          <a:xfrm>
            <a:off x="1269124" y="2431831"/>
            <a:ext cx="4461642" cy="1747143"/>
          </a:xfrm>
          <a:prstGeom prst="rect">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solidFill>
                  <a:schemeClr val="tx1"/>
                </a:solidFill>
              </a:rPr>
              <a:t>Oikaisuvaatimuksessa tulee kertoa: </a:t>
            </a:r>
          </a:p>
          <a:p>
            <a:pPr algn="ctr"/>
            <a:r>
              <a:rPr lang="fi-FI" sz="2000">
                <a:solidFill>
                  <a:schemeClr val="tx1"/>
                </a:solidFill>
              </a:rPr>
              <a:t>1) mitä kokeen tehtävää/tehtäviä tai osaa vaatimus koskee,</a:t>
            </a:r>
          </a:p>
          <a:p>
            <a:pPr algn="ctr"/>
            <a:r>
              <a:rPr lang="fi-FI" sz="2000">
                <a:solidFill>
                  <a:schemeClr val="tx1"/>
                </a:solidFill>
              </a:rPr>
              <a:t>2) millä tavalla arvostelua tulisi oikaista sekä 3) perustelut, joilla vaadit oikaisua</a:t>
            </a:r>
          </a:p>
        </p:txBody>
      </p:sp>
    </p:spTree>
    <p:extLst>
      <p:ext uri="{BB962C8B-B14F-4D97-AF65-F5344CB8AC3E}">
        <p14:creationId xmlns:p14="http://schemas.microsoft.com/office/powerpoint/2010/main" val="324542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05382B6-28E4-4DE9-A274-41EE3899C9B8}"/>
              </a:ext>
            </a:extLst>
          </p:cNvPr>
          <p:cNvSpPr>
            <a:spLocks noGrp="1"/>
          </p:cNvSpPr>
          <p:nvPr>
            <p:ph type="title"/>
          </p:nvPr>
        </p:nvSpPr>
        <p:spPr/>
        <p:txBody>
          <a:bodyPr/>
          <a:lstStyle/>
          <a:p>
            <a:r>
              <a:rPr lang="fi-FI" b="1" dirty="0"/>
              <a:t>Erikoistapauksia</a:t>
            </a:r>
          </a:p>
        </p:txBody>
      </p:sp>
      <p:sp>
        <p:nvSpPr>
          <p:cNvPr id="4" name="Sisällön paikkamerkki 3">
            <a:extLst>
              <a:ext uri="{FF2B5EF4-FFF2-40B4-BE49-F238E27FC236}">
                <a16:creationId xmlns:a16="http://schemas.microsoft.com/office/drawing/2014/main" id="{2CB88A41-C9E7-480A-B6AC-D8244B064910}"/>
              </a:ext>
            </a:extLst>
          </p:cNvPr>
          <p:cNvSpPr>
            <a:spLocks noGrp="1"/>
          </p:cNvSpPr>
          <p:nvPr>
            <p:ph sz="half" idx="1"/>
          </p:nvPr>
        </p:nvSpPr>
        <p:spPr>
          <a:xfrm>
            <a:off x="838200" y="1825625"/>
            <a:ext cx="5181600" cy="4153935"/>
          </a:xfrm>
        </p:spPr>
        <p:txBody>
          <a:bodyPr>
            <a:normAutofit/>
          </a:bodyPr>
          <a:lstStyle/>
          <a:p>
            <a:r>
              <a:rPr lang="fi-FI" b="1" dirty="0">
                <a:solidFill>
                  <a:srgbClr val="D3656D"/>
                </a:solidFill>
              </a:rPr>
              <a:t>Jos tutkintoa ei ole suoritettu määräajassa (kolmella peräkkäisellä kirjoituskerralla), on tutkinto aloitettava alusta.</a:t>
            </a:r>
          </a:p>
          <a:p>
            <a:r>
              <a:rPr lang="fi-FI" dirty="0"/>
              <a:t>Uuteen</a:t>
            </a:r>
            <a:r>
              <a:rPr lang="fi-FI" dirty="0">
                <a:solidFill>
                  <a:schemeClr val="tx1">
                    <a:lumMod val="65000"/>
                    <a:lumOff val="35000"/>
                  </a:schemeClr>
                </a:solidFill>
              </a:rPr>
              <a:t> tut</a:t>
            </a:r>
            <a:r>
              <a:rPr lang="fi-FI" dirty="0"/>
              <a:t>kintoon voidaan sisällyttää hyväksyttyjä kokeita kuudesta edellisestä tutkintokerrasta.</a:t>
            </a:r>
          </a:p>
          <a:p>
            <a:pPr marL="0" indent="0">
              <a:buNone/>
            </a:pPr>
            <a:endParaRPr lang="fi-FI" dirty="0"/>
          </a:p>
        </p:txBody>
      </p:sp>
      <p:pic>
        <p:nvPicPr>
          <p:cNvPr id="6" name="Sisällön paikkamerkki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8374" y="1462626"/>
            <a:ext cx="4301317" cy="29510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5876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1C4D61-5E47-4D41-A1AB-51773399683C}"/>
              </a:ext>
            </a:extLst>
          </p:cNvPr>
          <p:cNvSpPr>
            <a:spLocks noGrp="1"/>
          </p:cNvSpPr>
          <p:nvPr>
            <p:ph type="title"/>
          </p:nvPr>
        </p:nvSpPr>
        <p:spPr/>
        <p:txBody>
          <a:bodyPr/>
          <a:lstStyle/>
          <a:p>
            <a:r>
              <a:rPr lang="fi-FI" b="1" dirty="0"/>
              <a:t>Syksyn lopulliset yo-tulokset ja yo-juhla</a:t>
            </a:r>
          </a:p>
        </p:txBody>
      </p:sp>
      <p:sp>
        <p:nvSpPr>
          <p:cNvPr id="3" name="Sisällön paikkamerkki 2">
            <a:extLst>
              <a:ext uri="{FF2B5EF4-FFF2-40B4-BE49-F238E27FC236}">
                <a16:creationId xmlns:a16="http://schemas.microsoft.com/office/drawing/2014/main" id="{C66929DB-7023-4CC0-B11D-B949EFE5AAE3}"/>
              </a:ext>
            </a:extLst>
          </p:cNvPr>
          <p:cNvSpPr>
            <a:spLocks noGrp="1"/>
          </p:cNvSpPr>
          <p:nvPr>
            <p:ph idx="1"/>
          </p:nvPr>
        </p:nvSpPr>
        <p:spPr>
          <a:xfrm>
            <a:off x="838200" y="1805076"/>
            <a:ext cx="11173146" cy="4351338"/>
          </a:xfrm>
        </p:spPr>
        <p:txBody>
          <a:bodyPr>
            <a:normAutofit fontScale="25000" lnSpcReduction="20000"/>
          </a:bodyPr>
          <a:lstStyle/>
          <a:p>
            <a:r>
              <a:rPr lang="fi-FI" sz="9600" dirty="0"/>
              <a:t>Syksyn kirjoitusten lopulliset tulokset YTL julkaisee </a:t>
            </a:r>
            <a:r>
              <a:rPr lang="fi-FI" sz="9600" b="1" dirty="0"/>
              <a:t>13.11.</a:t>
            </a:r>
          </a:p>
          <a:p>
            <a:r>
              <a:rPr lang="fi-FI" sz="9600" dirty="0"/>
              <a:t>Tuloksia voit kysyä Aikuislukion kansliasta joko käymällä paikan päällä tai soittamalla</a:t>
            </a:r>
          </a:p>
          <a:p>
            <a:r>
              <a:rPr lang="fi-FI" sz="9600" b="1" dirty="0"/>
              <a:t>Voit nähdä koesuorituksesi myös Oma Opintopolku-palvelussa seuraavana arkipäivänä tulosten julkaisemisesta</a:t>
            </a:r>
          </a:p>
          <a:p>
            <a:r>
              <a:rPr lang="fi-FI" sz="9600" dirty="0"/>
              <a:t>Paperisen yo-todistuksen lisäksi uudet ylioppilaat saavat myös digitaalisen todistuksen. Voit ladata digitaalisen todistuksen Oma Opintopolku –palvelusta</a:t>
            </a:r>
            <a:r>
              <a:rPr lang="fi-FI" sz="9600" b="1" dirty="0"/>
              <a:t>. </a:t>
            </a:r>
            <a:r>
              <a:rPr lang="fi-FI" sz="9600" dirty="0"/>
              <a:t>Digitaalisen todistuksen tiedot päivittyvät, jos uusit kokeita tai täydennät tutkintoasi.</a:t>
            </a:r>
          </a:p>
          <a:p>
            <a:r>
              <a:rPr lang="fi-FI" sz="9600" dirty="0"/>
              <a:t>Aikuislukion syksyn 2025 ylioppilasjuhla järjestetään </a:t>
            </a:r>
            <a:r>
              <a:rPr lang="fi-FI" sz="9600" b="1" dirty="0">
                <a:solidFill>
                  <a:srgbClr val="D3656D"/>
                </a:solidFill>
              </a:rPr>
              <a:t>pe 5.12. klo </a:t>
            </a:r>
            <a:r>
              <a:rPr lang="fi-FI" sz="9600" b="1" u="sng" dirty="0">
                <a:solidFill>
                  <a:srgbClr val="D3656D"/>
                </a:solidFill>
              </a:rPr>
              <a:t>15-16 urheilutalolla</a:t>
            </a:r>
            <a:r>
              <a:rPr lang="fi-FI" sz="9600" b="1" dirty="0">
                <a:solidFill>
                  <a:srgbClr val="D3656D"/>
                </a:solidFill>
              </a:rPr>
              <a:t> (ylioppilaat pyydetään paikalle n. puolta tuntia ennen harjoituksia varten, ota lakki mukaan ja lisää sisäpuolelle oma nimesi teipillä. Urheilutalolla on Lyseon lukion yo-juhla juuri ennen Aikuislukion yo-juhlaa.)</a:t>
            </a:r>
          </a:p>
          <a:p>
            <a:r>
              <a:rPr lang="fi-FI" sz="9600" dirty="0"/>
              <a:t>Saat juhlaan kutsun postissa</a:t>
            </a:r>
          </a:p>
          <a:p>
            <a:r>
              <a:rPr lang="fi-FI" sz="9600" dirty="0"/>
              <a:t>Ilmoita osallistumisestasi juhlaan koulusihteerille</a:t>
            </a:r>
          </a:p>
          <a:p>
            <a:endParaRPr lang="fi-FI" sz="8000"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b="1" dirty="0"/>
              <a:t>Voit nähdä koesuorituksesi myös Oma Opintopolku-palvelussa seuraavana arkipäivänä tulosten julkaisemisesta</a:t>
            </a:r>
          </a:p>
          <a:p>
            <a:r>
              <a:rPr lang="fi-FI" dirty="0"/>
              <a:t>Kevään yo-juhla järjestetään </a:t>
            </a:r>
            <a:r>
              <a:rPr lang="fi-FI" b="1" dirty="0">
                <a:solidFill>
                  <a:srgbClr val="D3656D"/>
                </a:solidFill>
              </a:rPr>
              <a:t>pe 31.5. klo 15-16 Motonet Areenalla (ylioppilaat paikalle ½ tuntia ennen harjoituksia varten)</a:t>
            </a:r>
          </a:p>
          <a:p>
            <a:r>
              <a:rPr lang="fi-FI" dirty="0"/>
              <a:t>Saat juhlaan kutsun postissa</a:t>
            </a:r>
          </a:p>
          <a:p>
            <a:r>
              <a:rPr lang="fi-FI" dirty="0"/>
              <a:t>Ilmoita osallistumisestasi juhlaan koulusihteerille</a:t>
            </a:r>
          </a:p>
        </p:txBody>
      </p:sp>
    </p:spTree>
    <p:extLst>
      <p:ext uri="{BB962C8B-B14F-4D97-AF65-F5344CB8AC3E}">
        <p14:creationId xmlns:p14="http://schemas.microsoft.com/office/powerpoint/2010/main" val="9968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662A85-E345-F09E-9242-BBC15BA0108E}"/>
              </a:ext>
            </a:extLst>
          </p:cNvPr>
          <p:cNvSpPr>
            <a:spLocks noGrp="1"/>
          </p:cNvSpPr>
          <p:nvPr>
            <p:ph type="title"/>
          </p:nvPr>
        </p:nvSpPr>
        <p:spPr/>
        <p:txBody>
          <a:bodyPr/>
          <a:lstStyle/>
          <a:p>
            <a:r>
              <a:rPr lang="fi-FI" b="1" dirty="0"/>
              <a:t>Estä jännitystä sotkemasta suoritustasi yo-kokeessa &lt;3</a:t>
            </a:r>
          </a:p>
        </p:txBody>
      </p:sp>
      <p:sp>
        <p:nvSpPr>
          <p:cNvPr id="3" name="Sisällön paikkamerkki 2">
            <a:extLst>
              <a:ext uri="{FF2B5EF4-FFF2-40B4-BE49-F238E27FC236}">
                <a16:creationId xmlns:a16="http://schemas.microsoft.com/office/drawing/2014/main" id="{74E74B71-46C6-E6EF-C6A6-DB28040B902D}"/>
              </a:ext>
            </a:extLst>
          </p:cNvPr>
          <p:cNvSpPr>
            <a:spLocks noGrp="1"/>
          </p:cNvSpPr>
          <p:nvPr>
            <p:ph idx="1"/>
          </p:nvPr>
        </p:nvSpPr>
        <p:spPr>
          <a:xfrm>
            <a:off x="838200" y="1193074"/>
            <a:ext cx="10515600" cy="5364480"/>
          </a:xfrm>
        </p:spPr>
        <p:txBody>
          <a:bodyPr>
            <a:normAutofit/>
          </a:bodyPr>
          <a:lstStyle/>
          <a:p>
            <a:pPr marL="0" indent="0">
              <a:buNone/>
            </a:pPr>
            <a:endParaRPr lang="fi-FI" dirty="0">
              <a:hlinkClick r:id="rId2"/>
            </a:endParaRPr>
          </a:p>
          <a:p>
            <a:pPr>
              <a:buFont typeface="Wingdings" panose="05000000000000000000" pitchFamily="2" charset="2"/>
              <a:buChar char="Ø"/>
            </a:pPr>
            <a:r>
              <a:rPr lang="fi-FI" dirty="0">
                <a:hlinkClick r:id="rId3"/>
              </a:rPr>
              <a:t>https://yle.fi/a/20-10006759</a:t>
            </a:r>
            <a:endParaRPr lang="fi-FI" dirty="0"/>
          </a:p>
          <a:p>
            <a:pPr marL="0" indent="0">
              <a:buNone/>
            </a:pPr>
            <a:r>
              <a:rPr lang="fi-FI" dirty="0"/>
              <a:t>Katso sivuilta video, jossa koejännitykseen erikoistunut psykologi Minna Martin antaa parhaat neuvot jännityksen hillintään.</a:t>
            </a:r>
          </a:p>
          <a:p>
            <a:pPr marL="0" indent="0">
              <a:buNone/>
            </a:pPr>
            <a:r>
              <a:rPr lang="fi-FI" dirty="0"/>
              <a:t>Kokeen pelko voi lamauttaa, mutta kehitä voittavia mielikuvia hankalien ajatusten tilalle </a:t>
            </a:r>
            <a:r>
              <a:rPr lang="fi-FI" dirty="0">
                <a:solidFill>
                  <a:srgbClr val="D3656D"/>
                </a:solidFill>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r>
              <a:rPr lang="fi-FI" dirty="0"/>
              <a:t>Hengitä rauhallisesti ja helpota lihasjännitystä. Rauhoita aistisi </a:t>
            </a:r>
            <a:r>
              <a:rPr lang="fi-FI" dirty="0">
                <a:solidFill>
                  <a:srgbClr val="D3656D"/>
                </a:solidFill>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r>
              <a:rPr lang="fi-FI" dirty="0">
                <a:ea typeface="Calibri" panose="020F0502020204030204" pitchFamily="34" charset="0"/>
                <a:cs typeface="Segoe UI Emoji" panose="020B0502040204020203" pitchFamily="34" charset="0"/>
              </a:rPr>
              <a:t>Aloita itsellesi helpoimmista tehtävistä </a:t>
            </a:r>
            <a:r>
              <a:rPr lang="fi-FI" dirty="0">
                <a:solidFill>
                  <a:srgbClr val="D3656D"/>
                </a:solidFill>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r>
              <a:rPr lang="fi-FI" dirty="0">
                <a:latin typeface="Calibri" panose="020F0502020204030204" pitchFamily="34" charset="0"/>
                <a:ea typeface="Calibri" panose="020F0502020204030204" pitchFamily="34" charset="0"/>
                <a:cs typeface="Calibri" panose="020F0502020204030204" pitchFamily="34" charset="0"/>
              </a:rPr>
              <a:t>Muistuta, että teet yo-tutkintoa itsesi vuoksi </a:t>
            </a:r>
            <a:r>
              <a:rPr lang="fi-FI" dirty="0">
                <a:solidFill>
                  <a:srgbClr val="D3656D"/>
                </a:solidFill>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r>
              <a:rPr lang="fi-FI" dirty="0">
                <a:ea typeface="Calibri" panose="020F0502020204030204" pitchFamily="34" charset="0"/>
                <a:cs typeface="Segoe UI Emoji" panose="020B0502040204020203" pitchFamily="34" charset="0"/>
              </a:rPr>
              <a:t>Ole itsellesi armollinen </a:t>
            </a:r>
            <a:r>
              <a:rPr lang="fi-FI" dirty="0">
                <a:solidFill>
                  <a:srgbClr val="D3656D"/>
                </a:solidFill>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r>
              <a:rPr lang="fi-FI" dirty="0">
                <a:ea typeface="Calibri" panose="020F0502020204030204" pitchFamily="34" charset="0"/>
                <a:cs typeface="Segoe UI Emoji" panose="020B0502040204020203" pitchFamily="34" charset="0"/>
              </a:rPr>
              <a:t>Onnea matkaan! T. Aikuislukion väki &lt;3</a:t>
            </a:r>
          </a:p>
          <a:p>
            <a:pPr marL="0" indent="0">
              <a:buNone/>
            </a:pPr>
            <a:endParaRPr lang="fi-FI" i="1" dirty="0"/>
          </a:p>
          <a:p>
            <a:pPr>
              <a:buFont typeface="Wingdings" panose="05000000000000000000" pitchFamily="2" charset="2"/>
              <a:buChar char="Ø"/>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a:p>
            <a:pPr marL="0" indent="0">
              <a:buNone/>
            </a:pPr>
            <a:endParaRPr lang="fi-FI" i="1" dirty="0"/>
          </a:p>
        </p:txBody>
      </p:sp>
    </p:spTree>
    <p:extLst>
      <p:ext uri="{BB962C8B-B14F-4D97-AF65-F5344CB8AC3E}">
        <p14:creationId xmlns:p14="http://schemas.microsoft.com/office/powerpoint/2010/main" val="125447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C9B068-ACB9-9CB2-224B-0DEAECBE4F4D}"/>
              </a:ext>
            </a:extLst>
          </p:cNvPr>
          <p:cNvSpPr>
            <a:spLocks noGrp="1"/>
          </p:cNvSpPr>
          <p:nvPr>
            <p:ph type="title"/>
          </p:nvPr>
        </p:nvSpPr>
        <p:spPr>
          <a:xfrm>
            <a:off x="838200" y="365126"/>
            <a:ext cx="10515600" cy="1244844"/>
          </a:xfrm>
        </p:spPr>
        <p:txBody>
          <a:bodyPr/>
          <a:lstStyle/>
          <a:p>
            <a:r>
              <a:rPr lang="fi-FI" b="1" dirty="0"/>
              <a:t>Seuraa Joensuun Aikuislukion </a:t>
            </a:r>
            <a:r>
              <a:rPr lang="fi-FI" b="1"/>
              <a:t>sivuja &lt;3</a:t>
            </a:r>
            <a:endParaRPr lang="fi-FI" b="1" dirty="0"/>
          </a:p>
        </p:txBody>
      </p:sp>
      <p:pic>
        <p:nvPicPr>
          <p:cNvPr id="5" name="Sisällön paikkamerkki 4">
            <a:extLst>
              <a:ext uri="{FF2B5EF4-FFF2-40B4-BE49-F238E27FC236}">
                <a16:creationId xmlns:a16="http://schemas.microsoft.com/office/drawing/2014/main" id="{C92E78B8-613E-7C1A-B8F1-B82D2E0DD351}"/>
              </a:ext>
            </a:extLst>
          </p:cNvPr>
          <p:cNvPicPr>
            <a:picLocks noGrp="1" noChangeAspect="1"/>
          </p:cNvPicPr>
          <p:nvPr>
            <p:ph idx="1"/>
          </p:nvPr>
        </p:nvPicPr>
        <p:blipFill>
          <a:blip r:embed="rId2"/>
          <a:stretch>
            <a:fillRect/>
          </a:stretch>
        </p:blipFill>
        <p:spPr>
          <a:xfrm>
            <a:off x="1062699" y="1473057"/>
            <a:ext cx="6268325" cy="2915057"/>
          </a:xfrm>
        </p:spPr>
      </p:pic>
      <p:pic>
        <p:nvPicPr>
          <p:cNvPr id="7" name="Kuva 6">
            <a:extLst>
              <a:ext uri="{FF2B5EF4-FFF2-40B4-BE49-F238E27FC236}">
                <a16:creationId xmlns:a16="http://schemas.microsoft.com/office/drawing/2014/main" id="{20BAC314-EA0E-70C2-A582-0EA234C82A6B}"/>
              </a:ext>
            </a:extLst>
          </p:cNvPr>
          <p:cNvPicPr>
            <a:picLocks noChangeAspect="1"/>
          </p:cNvPicPr>
          <p:nvPr/>
        </p:nvPicPr>
        <p:blipFill>
          <a:blip r:embed="rId3"/>
          <a:stretch>
            <a:fillRect/>
          </a:stretch>
        </p:blipFill>
        <p:spPr>
          <a:xfrm>
            <a:off x="5673969" y="2744822"/>
            <a:ext cx="5679831" cy="3286584"/>
          </a:xfrm>
          <a:prstGeom prst="rect">
            <a:avLst/>
          </a:prstGeom>
        </p:spPr>
      </p:pic>
    </p:spTree>
    <p:extLst>
      <p:ext uri="{BB962C8B-B14F-4D97-AF65-F5344CB8AC3E}">
        <p14:creationId xmlns:p14="http://schemas.microsoft.com/office/powerpoint/2010/main" val="291434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7CC05-CD51-4011-8537-D4184A126F66}"/>
              </a:ext>
            </a:extLst>
          </p:cNvPr>
          <p:cNvSpPr>
            <a:spLocks noGrp="1"/>
          </p:cNvSpPr>
          <p:nvPr>
            <p:ph type="title"/>
          </p:nvPr>
        </p:nvSpPr>
        <p:spPr>
          <a:xfrm>
            <a:off x="542441" y="124924"/>
            <a:ext cx="10897327" cy="1325563"/>
          </a:xfrm>
        </p:spPr>
        <p:txBody>
          <a:bodyPr/>
          <a:lstStyle/>
          <a:p>
            <a:r>
              <a:rPr lang="fi-FI" b="1" dirty="0">
                <a:solidFill>
                  <a:srgbClr val="D3656D"/>
                </a:solidFill>
              </a:rPr>
              <a:t>              </a:t>
            </a:r>
            <a:r>
              <a:rPr lang="fi-FI" b="1" dirty="0"/>
              <a:t>Osallistumisoikeus yo-kokeisiin</a:t>
            </a:r>
          </a:p>
        </p:txBody>
      </p:sp>
      <p:sp>
        <p:nvSpPr>
          <p:cNvPr id="3" name="Sisällön paikkamerkki 2">
            <a:extLst>
              <a:ext uri="{FF2B5EF4-FFF2-40B4-BE49-F238E27FC236}">
                <a16:creationId xmlns:a16="http://schemas.microsoft.com/office/drawing/2014/main" id="{08F780BE-D311-4A02-A853-CC307292B1E3}"/>
              </a:ext>
            </a:extLst>
          </p:cNvPr>
          <p:cNvSpPr>
            <a:spLocks noGrp="1"/>
          </p:cNvSpPr>
          <p:nvPr>
            <p:ph sz="half" idx="1"/>
          </p:nvPr>
        </p:nvSpPr>
        <p:spPr>
          <a:xfrm>
            <a:off x="416168" y="1262918"/>
            <a:ext cx="5525477" cy="5470158"/>
          </a:xfrm>
        </p:spPr>
        <p:txBody>
          <a:bodyPr>
            <a:normAutofit fontScale="70000" lnSpcReduction="20000"/>
          </a:bodyPr>
          <a:lstStyle/>
          <a:p>
            <a:r>
              <a:rPr lang="fi-FI" sz="4500" b="1" dirty="0"/>
              <a:t>Aikuislukion tutkinto-opiskelija</a:t>
            </a:r>
          </a:p>
          <a:p>
            <a:pPr marL="0" indent="0">
              <a:buNone/>
            </a:pPr>
            <a:r>
              <a:rPr lang="fi-FI" dirty="0"/>
              <a:t>Lukiokoulutuksen oppimäärää suorittava voi osallistua ylioppilastutkinnon kokeeseen opiskeltuaan valtioneuvoston tuntijakoa koskevassa asetuksessa säädetyt </a:t>
            </a:r>
            <a:r>
              <a:rPr lang="fi-FI" b="1" dirty="0">
                <a:solidFill>
                  <a:srgbClr val="D3656D"/>
                </a:solidFill>
              </a:rPr>
              <a:t>pakolliset opinnot oppiaineessa, jonka kokeeseen hän osallistuu</a:t>
            </a:r>
            <a:r>
              <a:rPr lang="fi-FI" dirty="0"/>
              <a:t> (L 714/2018). </a:t>
            </a:r>
          </a:p>
          <a:p>
            <a:pPr marL="0" indent="0">
              <a:buNone/>
            </a:pPr>
            <a:r>
              <a:rPr lang="fi-FI" dirty="0"/>
              <a:t>Reaaliaineen kokeeseen, jossa ei ole pakollisia opintoja, voi osallistua opiskeltuaan neljä opintopistettä oppiaineen opintoja. </a:t>
            </a:r>
          </a:p>
          <a:p>
            <a:pPr marL="0" indent="0">
              <a:buNone/>
            </a:pPr>
            <a:r>
              <a:rPr lang="fi-FI" dirty="0"/>
              <a:t>Jos vieraan kielen koe perustuu oppimäärään, jossa ei ole pakollisia opintoja, lukiokoulutuksen oppimäärää suorittava voi osallistua kokeeseen opiskeltuaan kuusi opintopistettä oppiaineen opintoja. </a:t>
            </a:r>
          </a:p>
          <a:p>
            <a:pPr marL="0" indent="0">
              <a:buNone/>
            </a:pPr>
            <a:r>
              <a:rPr lang="fi-FI" dirty="0"/>
              <a:t>Rehtorin päätöksellä kokeeseen voi erityisestä syystä osallistua myös lukion oppimäärää suorittava, joka ei ole opiskellut ensimmäisessä kappaleessa mainittuja vaadittavia opintoja, mutta jolla muutoin voidaan katsoa olevan riittävät edellytykset kokeesta suoriutumiseen (L 502/2019, 7§ </a:t>
            </a:r>
          </a:p>
        </p:txBody>
      </p:sp>
      <p:sp>
        <p:nvSpPr>
          <p:cNvPr id="4" name="Sisällön paikkamerkki 3">
            <a:extLst>
              <a:ext uri="{FF2B5EF4-FFF2-40B4-BE49-F238E27FC236}">
                <a16:creationId xmlns:a16="http://schemas.microsoft.com/office/drawing/2014/main" id="{CF658BE2-406A-461A-8274-768AE8AD65A4}"/>
              </a:ext>
            </a:extLst>
          </p:cNvPr>
          <p:cNvSpPr>
            <a:spLocks noGrp="1"/>
          </p:cNvSpPr>
          <p:nvPr>
            <p:ph sz="half" idx="2"/>
          </p:nvPr>
        </p:nvSpPr>
        <p:spPr>
          <a:xfrm>
            <a:off x="6250357" y="1259743"/>
            <a:ext cx="5525477" cy="5234842"/>
          </a:xfrm>
        </p:spPr>
        <p:txBody>
          <a:bodyPr>
            <a:normAutofit fontScale="70000" lnSpcReduction="20000"/>
          </a:bodyPr>
          <a:lstStyle/>
          <a:p>
            <a:r>
              <a:rPr lang="fi-FI" sz="4500" b="1" dirty="0"/>
              <a:t>Kahden tutkinnon opiskelija</a:t>
            </a:r>
          </a:p>
          <a:p>
            <a:pPr marL="0" indent="0">
              <a:buNone/>
            </a:pPr>
            <a:r>
              <a:rPr lang="fi-FI" dirty="0"/>
              <a:t>Henkilöllä on vähintään 180 osaamispisteen laajuisen ammatillisen perustutkinnon tai sitä vastaavan aiemman tutkinnon perusteella oikeus osallistua ylioppilastutkintoon ja siihen kuuluviin kokeisiin ilman lisäopintoja (L 502/2019, 5 §, laki ammatillisesta koulutuksesta 531/2017).</a:t>
            </a:r>
          </a:p>
          <a:p>
            <a:pPr marL="0" indent="0">
              <a:buNone/>
            </a:pPr>
            <a:r>
              <a:rPr lang="fi-FI" dirty="0"/>
              <a:t>Henkilö, joka suorittaa 180 osaamispisteen laajuista ammatillista perustutkintoa, voi osallistua ylioppilastutkintoon opintojen ollessa vielä kesken. Häneltä edellytetään kuitenkin </a:t>
            </a:r>
            <a:r>
              <a:rPr lang="fi-FI" dirty="0">
                <a:solidFill>
                  <a:schemeClr val="tx1">
                    <a:lumMod val="95000"/>
                    <a:lumOff val="5000"/>
                  </a:schemeClr>
                </a:solidFill>
              </a:rPr>
              <a:t>vähintään 90 osaamispistettä vastaavan osaamisen suorittamista </a:t>
            </a:r>
            <a:r>
              <a:rPr lang="fi-FI" dirty="0"/>
              <a:t>ennen tutkintoon osallistumista (L 502/2019, 7 §). Muita suoritettuja opintoja ei edellytetä osallistumisoikeuden saamiseksi. </a:t>
            </a:r>
          </a:p>
          <a:p>
            <a:pPr marL="0" indent="0">
              <a:buNone/>
            </a:pPr>
            <a:r>
              <a:rPr lang="fi-FI" b="1" dirty="0">
                <a:solidFill>
                  <a:srgbClr val="D3656D"/>
                </a:solidFill>
              </a:rPr>
              <a:t>Hyvä muistaa: Ylioppilaskirjoitukset pohjautuvat oppiaineen paitsi pakollisiin myös soveltaviin opintojaksoihin. Valmiudet ylioppilaskirjoituksiin tulee hankkia opiskelemalla, kannattaa käydä myös kirjoituksiin valmentavat abikertaukset!</a:t>
            </a:r>
          </a:p>
        </p:txBody>
      </p:sp>
    </p:spTree>
    <p:extLst>
      <p:ext uri="{BB962C8B-B14F-4D97-AF65-F5344CB8AC3E}">
        <p14:creationId xmlns:p14="http://schemas.microsoft.com/office/powerpoint/2010/main" val="271623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Yo-tutkinto enintään kolmen peräkkäisen tutkintokerran aikana </a:t>
            </a:r>
          </a:p>
        </p:txBody>
      </p:sp>
      <p:sp>
        <p:nvSpPr>
          <p:cNvPr id="4" name="Content Placeholder 3">
            <a:extLst>
              <a:ext uri="{FF2B5EF4-FFF2-40B4-BE49-F238E27FC236}">
                <a16:creationId xmlns:a16="http://schemas.microsoft.com/office/drawing/2014/main" id="{5518317F-4F35-4422-9237-41210512A47C}"/>
              </a:ext>
            </a:extLst>
          </p:cNvPr>
          <p:cNvSpPr>
            <a:spLocks noGrp="1"/>
          </p:cNvSpPr>
          <p:nvPr>
            <p:ph sz="half" idx="1"/>
          </p:nvPr>
        </p:nvSpPr>
        <p:spPr>
          <a:xfrm>
            <a:off x="262111" y="2409987"/>
            <a:ext cx="4263707" cy="3828082"/>
          </a:xfrm>
        </p:spPr>
        <p:txBody>
          <a:bodyPr vert="horz" lIns="91440" tIns="45720" rIns="91440" bIns="45720" rtlCol="0" anchor="t">
            <a:normAutofit fontScale="92500" lnSpcReduction="10000"/>
          </a:bodyPr>
          <a:lstStyle/>
          <a:p>
            <a:r>
              <a:rPr lang="en-US" sz="2200" b="1" dirty="0" err="1">
                <a:cs typeface="Calibri"/>
              </a:rPr>
              <a:t>Tutkintoon</a:t>
            </a:r>
            <a:r>
              <a:rPr lang="en-US" sz="2200" b="1" dirty="0">
                <a:cs typeface="Calibri"/>
              </a:rPr>
              <a:t> </a:t>
            </a:r>
            <a:r>
              <a:rPr lang="en-US" sz="2200" b="1" dirty="0" err="1">
                <a:cs typeface="Calibri"/>
              </a:rPr>
              <a:t>vaadittavat</a:t>
            </a:r>
            <a:r>
              <a:rPr lang="en-US" sz="2200" b="1" dirty="0">
                <a:cs typeface="Calibri"/>
              </a:rPr>
              <a:t> </a:t>
            </a:r>
            <a:r>
              <a:rPr lang="en-US" sz="2200" b="1" dirty="0" err="1">
                <a:cs typeface="Calibri"/>
              </a:rPr>
              <a:t>kokeet</a:t>
            </a:r>
            <a:r>
              <a:rPr lang="en-US" sz="2200" b="1" dirty="0">
                <a:cs typeface="Calibri"/>
              </a:rPr>
              <a:t> </a:t>
            </a:r>
            <a:r>
              <a:rPr lang="en-US" sz="2200" b="1" dirty="0" err="1">
                <a:cs typeface="Calibri"/>
              </a:rPr>
              <a:t>suoritetaan</a:t>
            </a:r>
            <a:r>
              <a:rPr lang="en-US" sz="2200" b="1" dirty="0">
                <a:cs typeface="Calibri"/>
              </a:rPr>
              <a:t> </a:t>
            </a:r>
            <a:r>
              <a:rPr lang="en-US" sz="2200" b="1" dirty="0" err="1">
                <a:cs typeface="Calibri"/>
              </a:rPr>
              <a:t>enintään</a:t>
            </a:r>
            <a:r>
              <a:rPr lang="en-US" sz="2200" b="1" dirty="0">
                <a:cs typeface="Calibri"/>
              </a:rPr>
              <a:t> </a:t>
            </a:r>
            <a:r>
              <a:rPr lang="en-US" sz="2200" b="1" dirty="0" err="1">
                <a:cs typeface="Calibri"/>
              </a:rPr>
              <a:t>kolmena</a:t>
            </a:r>
            <a:r>
              <a:rPr lang="en-US" sz="2200" b="1" dirty="0">
                <a:cs typeface="Calibri"/>
              </a:rPr>
              <a:t> </a:t>
            </a:r>
            <a:r>
              <a:rPr lang="en-US" sz="2200" b="1" dirty="0" err="1">
                <a:cs typeface="Calibri"/>
              </a:rPr>
              <a:t>peräkkäisenä</a:t>
            </a:r>
            <a:r>
              <a:rPr lang="en-US" sz="2200" b="1" dirty="0">
                <a:cs typeface="Calibri"/>
              </a:rPr>
              <a:t> </a:t>
            </a:r>
            <a:r>
              <a:rPr lang="en-US" sz="2200" b="1" dirty="0" err="1">
                <a:cs typeface="Calibri"/>
              </a:rPr>
              <a:t>tutkintokertana</a:t>
            </a:r>
            <a:r>
              <a:rPr lang="en-US" sz="2200" b="1" dirty="0">
                <a:cs typeface="Calibri"/>
              </a:rPr>
              <a:t> (</a:t>
            </a:r>
            <a:r>
              <a:rPr lang="en-US" sz="2200" b="1" dirty="0" err="1">
                <a:cs typeface="Calibri"/>
              </a:rPr>
              <a:t>syksy-kevät-syksy</a:t>
            </a:r>
            <a:r>
              <a:rPr lang="en-US" sz="2200" b="1" dirty="0">
                <a:cs typeface="Calibri"/>
              </a:rPr>
              <a:t> tai </a:t>
            </a:r>
            <a:r>
              <a:rPr lang="en-US" sz="2200" b="1" dirty="0" err="1">
                <a:cs typeface="Calibri"/>
              </a:rPr>
              <a:t>kevät-syksy-kevät</a:t>
            </a:r>
            <a:r>
              <a:rPr lang="en-US" sz="2200" b="1" dirty="0">
                <a:cs typeface="Calibri"/>
              </a:rPr>
              <a:t>)</a:t>
            </a:r>
          </a:p>
          <a:p>
            <a:r>
              <a:rPr lang="en-US" sz="2200" dirty="0" err="1">
                <a:cs typeface="Calibri"/>
              </a:rPr>
              <a:t>Hylätyn</a:t>
            </a:r>
            <a:r>
              <a:rPr lang="en-US" sz="2200" dirty="0">
                <a:cs typeface="Calibri"/>
              </a:rPr>
              <a:t> </a:t>
            </a:r>
            <a:r>
              <a:rPr lang="en-US" sz="2200" dirty="0" err="1">
                <a:cs typeface="Calibri"/>
              </a:rPr>
              <a:t>kokeen</a:t>
            </a:r>
            <a:r>
              <a:rPr lang="en-US" sz="2200" dirty="0">
                <a:cs typeface="Calibri"/>
              </a:rPr>
              <a:t> </a:t>
            </a:r>
            <a:r>
              <a:rPr lang="en-US" sz="2200" dirty="0" err="1">
                <a:cs typeface="Calibri"/>
              </a:rPr>
              <a:t>voi</a:t>
            </a:r>
            <a:r>
              <a:rPr lang="en-US" sz="2200" dirty="0">
                <a:cs typeface="Calibri"/>
              </a:rPr>
              <a:t> </a:t>
            </a:r>
            <a:r>
              <a:rPr lang="en-US" sz="2200" dirty="0" err="1">
                <a:cs typeface="Calibri"/>
              </a:rPr>
              <a:t>uusia</a:t>
            </a:r>
            <a:r>
              <a:rPr lang="en-US" sz="2200" dirty="0">
                <a:cs typeface="Calibri"/>
              </a:rPr>
              <a:t> </a:t>
            </a:r>
            <a:r>
              <a:rPr lang="en-US" sz="2200" b="1" dirty="0" err="1">
                <a:cs typeface="Calibri"/>
              </a:rPr>
              <a:t>kolme</a:t>
            </a:r>
            <a:r>
              <a:rPr lang="en-US" sz="2200" dirty="0">
                <a:cs typeface="Calibri"/>
              </a:rPr>
              <a:t> </a:t>
            </a:r>
            <a:r>
              <a:rPr lang="en-US" sz="2200" dirty="0" err="1">
                <a:cs typeface="Calibri"/>
              </a:rPr>
              <a:t>kertaa</a:t>
            </a:r>
            <a:r>
              <a:rPr lang="en-US" sz="2200" dirty="0">
                <a:cs typeface="Calibri"/>
              </a:rPr>
              <a:t> </a:t>
            </a:r>
            <a:r>
              <a:rPr lang="en-US" sz="2200" dirty="0" err="1">
                <a:cs typeface="Calibri"/>
              </a:rPr>
              <a:t>välittömästi</a:t>
            </a:r>
            <a:r>
              <a:rPr lang="en-US" sz="2200" dirty="0">
                <a:cs typeface="Calibri"/>
              </a:rPr>
              <a:t> </a:t>
            </a:r>
            <a:r>
              <a:rPr lang="en-US" sz="2200" dirty="0" err="1">
                <a:cs typeface="Calibri"/>
              </a:rPr>
              <a:t>seuraavien</a:t>
            </a:r>
            <a:r>
              <a:rPr lang="en-US" sz="2200" dirty="0">
                <a:cs typeface="Calibri"/>
              </a:rPr>
              <a:t> </a:t>
            </a:r>
            <a:r>
              <a:rPr lang="en-US" sz="2200" dirty="0" err="1">
                <a:cs typeface="Calibri"/>
              </a:rPr>
              <a:t>kolmen</a:t>
            </a:r>
            <a:r>
              <a:rPr lang="en-US" sz="2200" dirty="0">
                <a:cs typeface="Calibri"/>
              </a:rPr>
              <a:t> </a:t>
            </a:r>
            <a:r>
              <a:rPr lang="en-US" sz="2200" dirty="0" err="1">
                <a:cs typeface="Calibri"/>
              </a:rPr>
              <a:t>tutkintokerran</a:t>
            </a:r>
            <a:r>
              <a:rPr lang="en-US" sz="2200" dirty="0">
                <a:cs typeface="Calibri"/>
              </a:rPr>
              <a:t> </a:t>
            </a:r>
            <a:r>
              <a:rPr lang="en-US" sz="2200" dirty="0" err="1">
                <a:cs typeface="Calibri"/>
              </a:rPr>
              <a:t>aikana</a:t>
            </a:r>
            <a:r>
              <a:rPr lang="en-US" sz="2200" dirty="0">
                <a:cs typeface="Calibri"/>
              </a:rPr>
              <a:t>.</a:t>
            </a:r>
          </a:p>
          <a:p>
            <a:pPr marL="0" indent="0">
              <a:buNone/>
            </a:pPr>
            <a:r>
              <a:rPr lang="en-US" sz="2200" dirty="0">
                <a:cs typeface="Calibri"/>
              </a:rPr>
              <a:t>Huom. </a:t>
            </a:r>
            <a:r>
              <a:rPr lang="en-US" sz="2200" dirty="0" err="1">
                <a:cs typeface="Calibri"/>
              </a:rPr>
              <a:t>kaksari</a:t>
            </a:r>
            <a:r>
              <a:rPr lang="en-US" sz="2200" dirty="0">
                <a:cs typeface="Calibri"/>
              </a:rPr>
              <a:t>! </a:t>
            </a:r>
            <a:r>
              <a:rPr lang="en-US" sz="2200" b="1" dirty="0" err="1">
                <a:cs typeface="Calibri"/>
              </a:rPr>
              <a:t>Ennen</a:t>
            </a:r>
            <a:r>
              <a:rPr lang="en-US" sz="2200" b="1" dirty="0">
                <a:cs typeface="Calibri"/>
              </a:rPr>
              <a:t> </a:t>
            </a:r>
            <a:r>
              <a:rPr lang="en-US" sz="2200" b="1" dirty="0" err="1">
                <a:cs typeface="Calibri"/>
              </a:rPr>
              <a:t>kuin</a:t>
            </a:r>
            <a:r>
              <a:rPr lang="en-US" sz="2200" b="1" dirty="0">
                <a:cs typeface="Calibri"/>
              </a:rPr>
              <a:t> </a:t>
            </a:r>
            <a:r>
              <a:rPr lang="en-US" sz="2200" b="1" dirty="0" err="1">
                <a:cs typeface="Calibri"/>
              </a:rPr>
              <a:t>opiskelija</a:t>
            </a:r>
            <a:r>
              <a:rPr lang="en-US" sz="2200" b="1" dirty="0">
                <a:cs typeface="Calibri"/>
              </a:rPr>
              <a:t> </a:t>
            </a:r>
            <a:r>
              <a:rPr lang="en-US" sz="2200" b="1" dirty="0" err="1">
                <a:cs typeface="Calibri"/>
              </a:rPr>
              <a:t>voi</a:t>
            </a:r>
            <a:r>
              <a:rPr lang="en-US" sz="2200" b="1" dirty="0">
                <a:cs typeface="Calibri"/>
              </a:rPr>
              <a:t> </a:t>
            </a:r>
            <a:r>
              <a:rPr lang="en-US" sz="2200" b="1" dirty="0" err="1">
                <a:cs typeface="Calibri"/>
              </a:rPr>
              <a:t>saada</a:t>
            </a:r>
            <a:r>
              <a:rPr lang="en-US" sz="2200" b="1" dirty="0">
                <a:cs typeface="Calibri"/>
              </a:rPr>
              <a:t> </a:t>
            </a:r>
            <a:r>
              <a:rPr lang="en-US" sz="2200" b="1" dirty="0" err="1">
                <a:cs typeface="Calibri"/>
              </a:rPr>
              <a:t>ylioppilastutkinto-todistuksen</a:t>
            </a:r>
            <a:r>
              <a:rPr lang="en-US" sz="2200" b="1" dirty="0">
                <a:cs typeface="Calibri"/>
              </a:rPr>
              <a:t>, </a:t>
            </a:r>
            <a:r>
              <a:rPr lang="en-US" sz="2200" b="1" dirty="0" err="1">
                <a:cs typeface="Calibri"/>
              </a:rPr>
              <a:t>hänen</a:t>
            </a:r>
            <a:r>
              <a:rPr lang="en-US" sz="2200" b="1" dirty="0">
                <a:cs typeface="Calibri"/>
              </a:rPr>
              <a:t> on </a:t>
            </a:r>
            <a:r>
              <a:rPr lang="en-US" sz="2200" b="1" dirty="0" err="1">
                <a:cs typeface="Calibri"/>
              </a:rPr>
              <a:t>suoritettava</a:t>
            </a:r>
            <a:r>
              <a:rPr lang="en-US" sz="2200" b="1" dirty="0">
                <a:cs typeface="Calibri"/>
              </a:rPr>
              <a:t> </a:t>
            </a:r>
            <a:r>
              <a:rPr lang="en-US" sz="2200" b="1" dirty="0" err="1">
                <a:cs typeface="Calibri"/>
              </a:rPr>
              <a:t>ammatillinen</a:t>
            </a:r>
            <a:r>
              <a:rPr lang="en-US" sz="2200" b="1" dirty="0">
                <a:cs typeface="Calibri"/>
              </a:rPr>
              <a:t> </a:t>
            </a:r>
            <a:r>
              <a:rPr lang="en-US" sz="2200" b="1" dirty="0" err="1">
                <a:cs typeface="Calibri"/>
              </a:rPr>
              <a:t>tutkinto</a:t>
            </a:r>
            <a:r>
              <a:rPr lang="en-US" sz="2200" b="1" dirty="0">
                <a:cs typeface="Calibri"/>
              </a:rPr>
              <a:t> </a:t>
            </a:r>
            <a:r>
              <a:rPr lang="en-US" sz="2200" b="1" dirty="0" err="1">
                <a:cs typeface="Calibri"/>
              </a:rPr>
              <a:t>loppuun</a:t>
            </a:r>
            <a:r>
              <a:rPr lang="en-US" sz="2200" b="1" dirty="0">
                <a:cs typeface="Calibri"/>
              </a:rPr>
              <a:t>, </a:t>
            </a:r>
            <a:r>
              <a:rPr lang="en-US" sz="2200" b="1" dirty="0" err="1">
                <a:cs typeface="Calibri"/>
              </a:rPr>
              <a:t>vaikka</a:t>
            </a:r>
            <a:r>
              <a:rPr lang="en-US" sz="2200" b="1" dirty="0">
                <a:cs typeface="Calibri"/>
              </a:rPr>
              <a:t> </a:t>
            </a:r>
            <a:r>
              <a:rPr lang="en-US" sz="2200" b="1" dirty="0" err="1">
                <a:cs typeface="Calibri"/>
              </a:rPr>
              <a:t>yo-kokeisiin</a:t>
            </a:r>
            <a:r>
              <a:rPr lang="en-US" sz="2200" b="1" dirty="0">
                <a:cs typeface="Calibri"/>
              </a:rPr>
              <a:t> </a:t>
            </a:r>
            <a:r>
              <a:rPr lang="en-US" sz="2200" b="1" dirty="0" err="1">
                <a:cs typeface="Calibri"/>
              </a:rPr>
              <a:t>voikin</a:t>
            </a:r>
            <a:r>
              <a:rPr lang="en-US" sz="2200" b="1" dirty="0">
                <a:cs typeface="Calibri"/>
              </a:rPr>
              <a:t> </a:t>
            </a:r>
            <a:r>
              <a:rPr lang="en-US" sz="2200" b="1" dirty="0" err="1">
                <a:cs typeface="Calibri"/>
              </a:rPr>
              <a:t>osallistua</a:t>
            </a:r>
            <a:r>
              <a:rPr lang="en-US" sz="2200" b="1" dirty="0">
                <a:cs typeface="Calibri"/>
              </a:rPr>
              <a:t> jo </a:t>
            </a:r>
            <a:r>
              <a:rPr lang="en-US" sz="2200" b="1" dirty="0" err="1">
                <a:cs typeface="Calibri"/>
              </a:rPr>
              <a:t>opintojen</a:t>
            </a:r>
            <a:r>
              <a:rPr lang="en-US" sz="2200" b="1" dirty="0">
                <a:cs typeface="Calibri"/>
              </a:rPr>
              <a:t> </a:t>
            </a:r>
            <a:r>
              <a:rPr lang="en-US" sz="2200" b="1" dirty="0" err="1">
                <a:cs typeface="Calibri"/>
              </a:rPr>
              <a:t>aikana</a:t>
            </a:r>
            <a:r>
              <a:rPr lang="en-US" sz="2200" b="1" dirty="0">
                <a:cs typeface="Calibri"/>
              </a:rPr>
              <a:t>.</a:t>
            </a:r>
          </a:p>
        </p:txBody>
      </p:sp>
      <p:sp>
        <p:nvSpPr>
          <p:cNvPr id="6" name="Teardrop 5">
            <a:extLst>
              <a:ext uri="{FF2B5EF4-FFF2-40B4-BE49-F238E27FC236}">
                <a16:creationId xmlns:a16="http://schemas.microsoft.com/office/drawing/2014/main" id="{446DC599-9050-4F24-9265-D5C046D3F3F2}"/>
              </a:ext>
            </a:extLst>
          </p:cNvPr>
          <p:cNvSpPr/>
          <p:nvPr/>
        </p:nvSpPr>
        <p:spPr>
          <a:xfrm>
            <a:off x="4219993" y="2844875"/>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cs typeface="Calibri"/>
              </a:rPr>
              <a:t>kevät</a:t>
            </a:r>
            <a:endParaRPr lang="en-US" sz="2800" b="1" dirty="0">
              <a:solidFill>
                <a:schemeClr val="tx1"/>
              </a:solidFill>
              <a:cs typeface="Calibri"/>
            </a:endParaRPr>
          </a:p>
        </p:txBody>
      </p:sp>
      <p:sp>
        <p:nvSpPr>
          <p:cNvPr id="7" name="Teardrop 6">
            <a:extLst>
              <a:ext uri="{FF2B5EF4-FFF2-40B4-BE49-F238E27FC236}">
                <a16:creationId xmlns:a16="http://schemas.microsoft.com/office/drawing/2014/main" id="{CBBB6470-83DB-4609-8A34-48D7EDE8C3E2}"/>
              </a:ext>
            </a:extLst>
          </p:cNvPr>
          <p:cNvSpPr/>
          <p:nvPr/>
        </p:nvSpPr>
        <p:spPr>
          <a:xfrm>
            <a:off x="5825890"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syksy</a:t>
            </a:r>
            <a:endParaRPr lang="en-US" sz="2800" b="1" err="1"/>
          </a:p>
        </p:txBody>
      </p:sp>
      <p:sp>
        <p:nvSpPr>
          <p:cNvPr id="11" name="Teardrop 10">
            <a:extLst>
              <a:ext uri="{FF2B5EF4-FFF2-40B4-BE49-F238E27FC236}">
                <a16:creationId xmlns:a16="http://schemas.microsoft.com/office/drawing/2014/main" id="{1090C4D4-9E0B-48E1-BCF1-15245C510857}"/>
              </a:ext>
            </a:extLst>
          </p:cNvPr>
          <p:cNvSpPr/>
          <p:nvPr/>
        </p:nvSpPr>
        <p:spPr>
          <a:xfrm>
            <a:off x="7430146"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kevät</a:t>
            </a:r>
          </a:p>
        </p:txBody>
      </p:sp>
      <p:sp>
        <p:nvSpPr>
          <p:cNvPr id="12" name="Teardrop 11">
            <a:extLst>
              <a:ext uri="{FF2B5EF4-FFF2-40B4-BE49-F238E27FC236}">
                <a16:creationId xmlns:a16="http://schemas.microsoft.com/office/drawing/2014/main" id="{589C4A63-B8A2-423E-9CDE-BBBD250EF667}"/>
              </a:ext>
            </a:extLst>
          </p:cNvPr>
          <p:cNvSpPr/>
          <p:nvPr/>
        </p:nvSpPr>
        <p:spPr>
          <a:xfrm>
            <a:off x="8997196"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syksy</a:t>
            </a:r>
            <a:endParaRPr lang="en-US" sz="2800" b="1" err="1"/>
          </a:p>
        </p:txBody>
      </p:sp>
      <p:sp>
        <p:nvSpPr>
          <p:cNvPr id="13" name="Teardrop 12">
            <a:extLst>
              <a:ext uri="{FF2B5EF4-FFF2-40B4-BE49-F238E27FC236}">
                <a16:creationId xmlns:a16="http://schemas.microsoft.com/office/drawing/2014/main" id="{44C543FC-8404-42BE-8CE8-A583BCA63A63}"/>
              </a:ext>
            </a:extLst>
          </p:cNvPr>
          <p:cNvSpPr/>
          <p:nvPr/>
        </p:nvSpPr>
        <p:spPr>
          <a:xfrm>
            <a:off x="10558991"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kevät</a:t>
            </a:r>
          </a:p>
        </p:txBody>
      </p:sp>
      <p:sp>
        <p:nvSpPr>
          <p:cNvPr id="15" name="Oval 14">
            <a:extLst>
              <a:ext uri="{FF2B5EF4-FFF2-40B4-BE49-F238E27FC236}">
                <a16:creationId xmlns:a16="http://schemas.microsoft.com/office/drawing/2014/main" id="{3B3BA288-0E74-4270-9DC7-0FD63E5A2C46}"/>
              </a:ext>
            </a:extLst>
          </p:cNvPr>
          <p:cNvSpPr/>
          <p:nvPr/>
        </p:nvSpPr>
        <p:spPr>
          <a:xfrm>
            <a:off x="5824249" y="2280480"/>
            <a:ext cx="4630508" cy="229703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E7B855-99B0-4980-BA53-494D3BC2F78D}"/>
              </a:ext>
            </a:extLst>
          </p:cNvPr>
          <p:cNvSpPr txBox="1"/>
          <p:nvPr/>
        </p:nvSpPr>
        <p:spPr>
          <a:xfrm>
            <a:off x="6701132" y="4577519"/>
            <a:ext cx="3753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dirty="0" err="1">
                <a:solidFill>
                  <a:srgbClr val="41719C"/>
                </a:solidFill>
              </a:rPr>
              <a:t>kolme</a:t>
            </a:r>
            <a:r>
              <a:rPr lang="en-US" sz="2000" b="1" i="1" dirty="0">
                <a:solidFill>
                  <a:srgbClr val="41719C"/>
                </a:solidFill>
              </a:rPr>
              <a:t> </a:t>
            </a:r>
            <a:r>
              <a:rPr lang="en-US" sz="2000" b="1" i="1" dirty="0" err="1">
                <a:solidFill>
                  <a:srgbClr val="41719C"/>
                </a:solidFill>
              </a:rPr>
              <a:t>peräkkäistä</a:t>
            </a:r>
            <a:r>
              <a:rPr lang="en-US" sz="2000" b="1" i="1" dirty="0">
                <a:solidFill>
                  <a:srgbClr val="41719C"/>
                </a:solidFill>
              </a:rPr>
              <a:t> </a:t>
            </a:r>
            <a:r>
              <a:rPr lang="en-US" sz="2000" b="1" i="1" dirty="0" err="1">
                <a:solidFill>
                  <a:srgbClr val="41719C"/>
                </a:solidFill>
              </a:rPr>
              <a:t>tutkintokertaa</a:t>
            </a:r>
            <a:endParaRPr lang="en-US" sz="2000" b="1" i="1" dirty="0">
              <a:solidFill>
                <a:srgbClr val="41719C"/>
              </a:solidFill>
              <a:cs typeface="Calibri"/>
            </a:endParaRPr>
          </a:p>
        </p:txBody>
      </p:sp>
    </p:spTree>
    <p:extLst>
      <p:ext uri="{BB962C8B-B14F-4D97-AF65-F5344CB8AC3E}">
        <p14:creationId xmlns:p14="http://schemas.microsoft.com/office/powerpoint/2010/main" val="267318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C5110-B108-4A8E-C2DA-7FF100CAA956}"/>
              </a:ext>
            </a:extLst>
          </p:cNvPr>
          <p:cNvSpPr>
            <a:spLocks noGrp="1"/>
          </p:cNvSpPr>
          <p:nvPr>
            <p:ph type="title"/>
          </p:nvPr>
        </p:nvSpPr>
        <p:spPr/>
        <p:txBody>
          <a:bodyPr/>
          <a:lstStyle/>
          <a:p>
            <a:r>
              <a:rPr lang="fi-FI" b="1"/>
              <a:t>Viisi kirjoitettavaa koetta: ÄI kaikille pakollinen</a:t>
            </a:r>
            <a:endParaRPr lang="fi-FI" dirty="0"/>
          </a:p>
        </p:txBody>
      </p:sp>
      <p:pic>
        <p:nvPicPr>
          <p:cNvPr id="5" name="Sisällön paikkamerkki 4">
            <a:extLst>
              <a:ext uri="{FF2B5EF4-FFF2-40B4-BE49-F238E27FC236}">
                <a16:creationId xmlns:a16="http://schemas.microsoft.com/office/drawing/2014/main" id="{AD51316E-94F7-7037-FFB2-47B6A889FAD6}"/>
              </a:ext>
            </a:extLst>
          </p:cNvPr>
          <p:cNvPicPr>
            <a:picLocks noGrp="1" noChangeAspect="1"/>
          </p:cNvPicPr>
          <p:nvPr>
            <p:ph idx="1"/>
          </p:nvPr>
        </p:nvPicPr>
        <p:blipFill>
          <a:blip r:embed="rId2"/>
          <a:stretch>
            <a:fillRect/>
          </a:stretch>
        </p:blipFill>
        <p:spPr>
          <a:xfrm>
            <a:off x="3013564" y="1824464"/>
            <a:ext cx="5695950" cy="2010417"/>
          </a:xfrm>
        </p:spPr>
      </p:pic>
      <p:pic>
        <p:nvPicPr>
          <p:cNvPr id="7" name="Kuva 6">
            <a:extLst>
              <a:ext uri="{FF2B5EF4-FFF2-40B4-BE49-F238E27FC236}">
                <a16:creationId xmlns:a16="http://schemas.microsoft.com/office/drawing/2014/main" id="{69BFF753-1939-4FC3-AF1A-7D684458A8AE}"/>
              </a:ext>
            </a:extLst>
          </p:cNvPr>
          <p:cNvPicPr>
            <a:picLocks noChangeAspect="1"/>
          </p:cNvPicPr>
          <p:nvPr/>
        </p:nvPicPr>
        <p:blipFill>
          <a:blip r:embed="rId3"/>
          <a:stretch>
            <a:fillRect/>
          </a:stretch>
        </p:blipFill>
        <p:spPr>
          <a:xfrm>
            <a:off x="2700337" y="4264090"/>
            <a:ext cx="6791325" cy="1698171"/>
          </a:xfrm>
          <a:prstGeom prst="rect">
            <a:avLst/>
          </a:prstGeom>
        </p:spPr>
      </p:pic>
    </p:spTree>
    <p:extLst>
      <p:ext uri="{BB962C8B-B14F-4D97-AF65-F5344CB8AC3E}">
        <p14:creationId xmlns:p14="http://schemas.microsoft.com/office/powerpoint/2010/main" val="225360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8CB8962-E343-478E-9E2F-588DF3323587}"/>
              </a:ext>
            </a:extLst>
          </p:cNvPr>
          <p:cNvSpPr>
            <a:spLocks noGrp="1"/>
          </p:cNvSpPr>
          <p:nvPr>
            <p:ph type="title"/>
          </p:nvPr>
        </p:nvSpPr>
        <p:spPr>
          <a:xfrm>
            <a:off x="640080" y="325369"/>
            <a:ext cx="4368602" cy="1956841"/>
          </a:xfrm>
        </p:spPr>
        <p:txBody>
          <a:bodyPr anchor="b">
            <a:normAutofit/>
          </a:bodyPr>
          <a:lstStyle/>
          <a:p>
            <a:r>
              <a:rPr lang="fi-FI" sz="5400" b="1"/>
              <a:t>Tutkintomaksut</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142C41C-0530-47E5-B3EE-43E2B6083DC8}"/>
              </a:ext>
            </a:extLst>
          </p:cNvPr>
          <p:cNvSpPr>
            <a:spLocks noGrp="1"/>
          </p:cNvSpPr>
          <p:nvPr>
            <p:ph idx="1"/>
          </p:nvPr>
        </p:nvSpPr>
        <p:spPr>
          <a:xfrm>
            <a:off x="640080" y="2872899"/>
            <a:ext cx="4538410" cy="3320668"/>
          </a:xfrm>
        </p:spPr>
        <p:txBody>
          <a:bodyPr>
            <a:noAutofit/>
          </a:bodyPr>
          <a:lstStyle/>
          <a:p>
            <a:r>
              <a:rPr lang="fi-FI" sz="1800" dirty="0"/>
              <a:t>Koekohtainen maksu </a:t>
            </a:r>
            <a:r>
              <a:rPr lang="fi-FI" sz="1800" b="1" dirty="0"/>
              <a:t>38e</a:t>
            </a:r>
          </a:p>
          <a:p>
            <a:r>
              <a:rPr lang="fi-FI" sz="1800" dirty="0"/>
              <a:t>Maksu oikaisuvaatimuksesta/aine </a:t>
            </a:r>
            <a:r>
              <a:rPr lang="fi-FI" sz="1800" b="1" dirty="0"/>
              <a:t>56e</a:t>
            </a:r>
          </a:p>
          <a:p>
            <a:pPr marL="0" indent="0">
              <a:buNone/>
            </a:pPr>
            <a:r>
              <a:rPr lang="fi-FI" sz="1800" dirty="0"/>
              <a:t>Ilmoittautuminen yo-kokeeseen on sitova. Sitoudut samalla maksamaan yo-tutkintoon liittyvät maksut, vaikka et saapuisi kokeeseen. Kokeesta pois jääminen tulkitaan käytetyksi koekerraksi.  </a:t>
            </a:r>
            <a:r>
              <a:rPr lang="fi-FI" sz="1800" b="1" dirty="0"/>
              <a:t>Jos ilmoittautuminen kokeeseen hakemuksesta mitätöidään, koekohtainen tutkintomaksu palautetaan sinulle takaisin (etkä menetä koekertaa).</a:t>
            </a:r>
            <a:endParaRPr lang="fi-FI" sz="1800" dirty="0"/>
          </a:p>
          <a:p>
            <a:pPr marL="0" indent="0">
              <a:buNone/>
            </a:pPr>
            <a:r>
              <a:rPr lang="fi-FI" sz="1800" b="1" i="0" dirty="0">
                <a:effectLst/>
                <a:latin typeface="museo-sans"/>
              </a:rPr>
              <a:t>Jos olet oikeutettu oppivelvollisuuslain mukaiseen maksuttomaan koulutukseen, voit suorittaa myös yo-kokeita maksutta. </a:t>
            </a:r>
            <a:endParaRPr lang="fi-FI" sz="1800" dirty="0"/>
          </a:p>
        </p:txBody>
      </p:sp>
      <p:pic>
        <p:nvPicPr>
          <p:cNvPr id="16" name="Picture 15" descr="Rakennukset vedenalaisteemainen">
            <a:extLst>
              <a:ext uri="{FF2B5EF4-FFF2-40B4-BE49-F238E27FC236}">
                <a16:creationId xmlns:a16="http://schemas.microsoft.com/office/drawing/2014/main" id="{2DF6821E-CFE9-AA8D-41DA-FFBD3D2BB2E2}"/>
              </a:ext>
            </a:extLst>
          </p:cNvPr>
          <p:cNvPicPr>
            <a:picLocks noChangeAspect="1"/>
          </p:cNvPicPr>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541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921EC47-EF98-180B-0D60-9F1E9AB7C524}"/>
              </a:ext>
            </a:extLst>
          </p:cNvPr>
          <p:cNvSpPr>
            <a:spLocks noGrp="1"/>
          </p:cNvSpPr>
          <p:nvPr>
            <p:ph type="title"/>
          </p:nvPr>
        </p:nvSpPr>
        <p:spPr>
          <a:xfrm>
            <a:off x="5297762" y="329184"/>
            <a:ext cx="6251110" cy="1783080"/>
          </a:xfrm>
        </p:spPr>
        <p:txBody>
          <a:bodyPr anchor="b">
            <a:normAutofit/>
          </a:bodyPr>
          <a:lstStyle/>
          <a:p>
            <a:r>
              <a:rPr lang="fi-FI" sz="3800" b="1" dirty="0"/>
              <a:t>Uutta lyhyen matikan yo-kokeessa jo syksyllä -24, tiesithän tämän?</a:t>
            </a:r>
          </a:p>
        </p:txBody>
      </p:sp>
      <p:pic>
        <p:nvPicPr>
          <p:cNvPr id="5" name="Picture 4" descr="Blackboard kirjoitetut kaavat">
            <a:extLst>
              <a:ext uri="{FF2B5EF4-FFF2-40B4-BE49-F238E27FC236}">
                <a16:creationId xmlns:a16="http://schemas.microsoft.com/office/drawing/2014/main" id="{5C90CECF-266C-758A-18F0-2A813B163F59}"/>
              </a:ext>
            </a:extLst>
          </p:cNvPr>
          <p:cNvPicPr>
            <a:picLocks noChangeAspect="1"/>
          </p:cNvPicPr>
          <p:nvPr/>
        </p:nvPicPr>
        <p:blipFill>
          <a:blip r:embed="rId2"/>
          <a:srcRect l="25435" r="2923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5610EE1C-C7E5-6BE3-5A15-6735F094F99F}"/>
              </a:ext>
            </a:extLst>
          </p:cNvPr>
          <p:cNvSpPr>
            <a:spLocks noGrp="1"/>
          </p:cNvSpPr>
          <p:nvPr>
            <p:ph idx="1"/>
          </p:nvPr>
        </p:nvSpPr>
        <p:spPr>
          <a:xfrm>
            <a:off x="5297762" y="2706624"/>
            <a:ext cx="6251110" cy="3483864"/>
          </a:xfrm>
        </p:spPr>
        <p:txBody>
          <a:bodyPr>
            <a:normAutofit lnSpcReduction="10000"/>
          </a:bodyPr>
          <a:lstStyle/>
          <a:p>
            <a:r>
              <a:rPr lang="fi-FI" sz="2400" dirty="0"/>
              <a:t>Lyhyessä matematiikassa A-osan painoarvoa nostettiin niin, että siinä on kuusi tehtävää, joista valitaan viisi</a:t>
            </a:r>
          </a:p>
          <a:p>
            <a:r>
              <a:rPr lang="fi-FI" sz="2400" dirty="0"/>
              <a:t>B1- ja B2-osa yhdistettiin yhdeksi B-osaksi, jossa on viisi tehtävää, ja joista valitaan neljä</a:t>
            </a:r>
          </a:p>
          <a:p>
            <a:r>
              <a:rPr lang="fi-FI" sz="2400" dirty="0"/>
              <a:t>Näistä viidestä tehtävästä kolme on 12 pisteen tehtäviä ja kaksi 18 pisteen tehtäviä</a:t>
            </a:r>
          </a:p>
          <a:p>
            <a:r>
              <a:rPr lang="fi-FI" sz="2400" dirty="0"/>
              <a:t>Kokelaalla on mahdollisuus valita joko kaksi 12 pisteen ja kaksi 18 pisteen tehtävää tai kolme 12 pisteen ja yksi 18 pisteen tehtävä </a:t>
            </a:r>
          </a:p>
          <a:p>
            <a:pPr marL="0" indent="0">
              <a:buNone/>
            </a:pPr>
            <a:endParaRPr lang="fi-FI" sz="2000" dirty="0"/>
          </a:p>
        </p:txBody>
      </p:sp>
    </p:spTree>
    <p:extLst>
      <p:ext uri="{BB962C8B-B14F-4D97-AF65-F5344CB8AC3E}">
        <p14:creationId xmlns:p14="http://schemas.microsoft.com/office/powerpoint/2010/main" val="419057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40D00-0823-86D9-A0C5-48C00F3FC483}"/>
              </a:ext>
            </a:extLst>
          </p:cNvPr>
          <p:cNvSpPr>
            <a:spLocks noGrp="1"/>
          </p:cNvSpPr>
          <p:nvPr>
            <p:ph type="title"/>
          </p:nvPr>
        </p:nvSpPr>
        <p:spPr/>
        <p:txBody>
          <a:bodyPr/>
          <a:lstStyle/>
          <a:p>
            <a:r>
              <a:rPr lang="fi-FI" b="1" dirty="0"/>
              <a:t>Lyhyen matematiikan yo-kokeiden rakenne  </a:t>
            </a:r>
          </a:p>
        </p:txBody>
      </p:sp>
      <p:pic>
        <p:nvPicPr>
          <p:cNvPr id="5" name="Sisällön paikkamerkki 4">
            <a:extLst>
              <a:ext uri="{FF2B5EF4-FFF2-40B4-BE49-F238E27FC236}">
                <a16:creationId xmlns:a16="http://schemas.microsoft.com/office/drawing/2014/main" id="{071F52CF-D143-2D7D-5C8B-8EFECAACDBA6}"/>
              </a:ext>
            </a:extLst>
          </p:cNvPr>
          <p:cNvPicPr>
            <a:picLocks noGrp="1" noChangeAspect="1"/>
          </p:cNvPicPr>
          <p:nvPr>
            <p:ph idx="1"/>
          </p:nvPr>
        </p:nvPicPr>
        <p:blipFill>
          <a:blip r:embed="rId2"/>
          <a:stretch>
            <a:fillRect/>
          </a:stretch>
        </p:blipFill>
        <p:spPr>
          <a:xfrm>
            <a:off x="838200" y="1997463"/>
            <a:ext cx="10515600" cy="4007662"/>
          </a:xfrm>
        </p:spPr>
      </p:pic>
    </p:spTree>
    <p:extLst>
      <p:ext uri="{BB962C8B-B14F-4D97-AF65-F5344CB8AC3E}">
        <p14:creationId xmlns:p14="http://schemas.microsoft.com/office/powerpoint/2010/main" val="214251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1886" y="365126"/>
            <a:ext cx="10961914" cy="1011020"/>
          </a:xfrm>
        </p:spPr>
        <p:txBody>
          <a:bodyPr/>
          <a:lstStyle/>
          <a:p>
            <a:r>
              <a:rPr lang="fi-FI" b="1" dirty="0"/>
              <a:t>Koepäivät</a:t>
            </a:r>
          </a:p>
        </p:txBody>
      </p:sp>
      <p:sp>
        <p:nvSpPr>
          <p:cNvPr id="3" name="Sisällön paikkamerkki 2"/>
          <p:cNvSpPr>
            <a:spLocks noGrp="1"/>
          </p:cNvSpPr>
          <p:nvPr>
            <p:ph idx="1"/>
          </p:nvPr>
        </p:nvSpPr>
        <p:spPr>
          <a:xfrm>
            <a:off x="3488022" y="507782"/>
            <a:ext cx="8596604" cy="1325563"/>
          </a:xfrm>
        </p:spPr>
        <p:txBody>
          <a:bodyPr>
            <a:normAutofit/>
          </a:bodyPr>
          <a:lstStyle/>
          <a:p>
            <a:pPr marL="0" indent="0">
              <a:buNone/>
            </a:pPr>
            <a:r>
              <a:rPr lang="fi-FI" sz="2100" b="1" dirty="0"/>
              <a:t>Saavu koetilan eteen viimeistään </a:t>
            </a:r>
            <a:r>
              <a:rPr lang="fi-FI" sz="2100" b="1" u="sng" dirty="0"/>
              <a:t>klo 8.20</a:t>
            </a:r>
            <a:r>
              <a:rPr lang="fi-FI" sz="2100" b="1" dirty="0"/>
              <a:t>. </a:t>
            </a:r>
          </a:p>
          <a:p>
            <a:pPr marL="0" indent="0">
              <a:buNone/>
            </a:pPr>
            <a:r>
              <a:rPr lang="fi-FI" sz="2100" b="1" u="sng" dirty="0">
                <a:solidFill>
                  <a:srgbClr val="D3656D"/>
                </a:solidFill>
              </a:rPr>
              <a:t>Jos sinulla on erityisjärjestelyjä, saavu 210 (2. krs.) eteen klo 8.20. </a:t>
            </a:r>
            <a:endParaRPr lang="fi-FI" sz="2100" dirty="0"/>
          </a:p>
          <a:p>
            <a:pPr marL="0" indent="0">
              <a:buNone/>
            </a:pPr>
            <a:r>
              <a:rPr lang="fi-FI" sz="1200" b="1" dirty="0"/>
              <a:t>		</a:t>
            </a:r>
          </a:p>
        </p:txBody>
      </p:sp>
      <p:graphicFrame>
        <p:nvGraphicFramePr>
          <p:cNvPr id="4" name="Taulukko 3">
            <a:extLst>
              <a:ext uri="{FF2B5EF4-FFF2-40B4-BE49-F238E27FC236}">
                <a16:creationId xmlns:a16="http://schemas.microsoft.com/office/drawing/2014/main" id="{9B7E5CA7-1A6C-43BA-B06B-4539197DEC95}"/>
              </a:ext>
            </a:extLst>
          </p:cNvPr>
          <p:cNvGraphicFramePr>
            <a:graphicFrameLocks noGrp="1"/>
          </p:cNvGraphicFramePr>
          <p:nvPr>
            <p:extLst>
              <p:ext uri="{D42A27DB-BD31-4B8C-83A1-F6EECF244321}">
                <p14:modId xmlns:p14="http://schemas.microsoft.com/office/powerpoint/2010/main" val="2602513208"/>
              </p:ext>
            </p:extLst>
          </p:nvPr>
        </p:nvGraphicFramePr>
        <p:xfrm>
          <a:off x="391886" y="1376147"/>
          <a:ext cx="11363339" cy="5674857"/>
        </p:xfrm>
        <a:graphic>
          <a:graphicData uri="http://schemas.openxmlformats.org/drawingml/2006/table">
            <a:tbl>
              <a:tblPr/>
              <a:tblGrid>
                <a:gridCol w="3108530">
                  <a:extLst>
                    <a:ext uri="{9D8B030D-6E8A-4147-A177-3AD203B41FA5}">
                      <a16:colId xmlns:a16="http://schemas.microsoft.com/office/drawing/2014/main" val="3955071496"/>
                    </a:ext>
                  </a:extLst>
                </a:gridCol>
                <a:gridCol w="8254809">
                  <a:extLst>
                    <a:ext uri="{9D8B030D-6E8A-4147-A177-3AD203B41FA5}">
                      <a16:colId xmlns:a16="http://schemas.microsoft.com/office/drawing/2014/main" val="1698164403"/>
                    </a:ext>
                  </a:extLst>
                </a:gridCol>
              </a:tblGrid>
              <a:tr h="309353">
                <a:tc>
                  <a:txBody>
                    <a:bodyPr/>
                    <a:lstStyle/>
                    <a:p>
                      <a:r>
                        <a:rPr lang="fi-FI" sz="1800" b="1" dirty="0"/>
                        <a:t>ma 15.9. </a:t>
                      </a:r>
                    </a:p>
                  </a:txBody>
                  <a:tcPr marL="42660" marR="42660" marT="21330" marB="21330" anchor="ctr">
                    <a:lnL>
                      <a:noFill/>
                    </a:lnL>
                    <a:lnR>
                      <a:noFill/>
                    </a:lnR>
                    <a:lnT>
                      <a:noFill/>
                    </a:lnT>
                    <a:lnB>
                      <a:noFill/>
                    </a:lnB>
                  </a:tcPr>
                </a:tc>
                <a:tc>
                  <a:txBody>
                    <a:bodyPr/>
                    <a:lstStyle/>
                    <a:p>
                      <a:r>
                        <a:rPr lang="fi-FI" sz="1800" b="0" dirty="0"/>
                        <a:t>Äidinkieli lukutaito </a:t>
                      </a:r>
                      <a:r>
                        <a:rPr lang="fi-FI" sz="1800" b="1" dirty="0"/>
                        <a:t>(</a:t>
                      </a:r>
                      <a:r>
                        <a:rPr lang="fi-FI" sz="1800" b="1" u="sng" dirty="0"/>
                        <a:t>Joensuu</a:t>
                      </a:r>
                      <a:r>
                        <a:rPr lang="fi-FI" sz="1800" b="1" dirty="0"/>
                        <a:t>-Sali, 3. krs + 210, 2. krs) </a:t>
                      </a:r>
                    </a:p>
                  </a:txBody>
                  <a:tcPr marL="42660" marR="42660" marT="21330" marB="21330" anchor="ctr">
                    <a:lnL>
                      <a:noFill/>
                    </a:lnL>
                    <a:lnR>
                      <a:noFill/>
                    </a:lnR>
                    <a:lnT>
                      <a:noFill/>
                    </a:lnT>
                    <a:lnB>
                      <a:noFill/>
                    </a:lnB>
                  </a:tcPr>
                </a:tc>
                <a:extLst>
                  <a:ext uri="{0D108BD9-81ED-4DB2-BD59-A6C34878D82A}">
                    <a16:rowId xmlns:a16="http://schemas.microsoft.com/office/drawing/2014/main" val="416397302"/>
                  </a:ext>
                </a:extLst>
              </a:tr>
              <a:tr h="622556">
                <a:tc>
                  <a:txBody>
                    <a:bodyPr/>
                    <a:lstStyle/>
                    <a:p>
                      <a:r>
                        <a:rPr lang="fi-FI" sz="1800" b="1" dirty="0"/>
                        <a:t>ke 17.9.</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REAALI </a:t>
                      </a:r>
                      <a:r>
                        <a:rPr lang="fi-FI" sz="1800" b="0" dirty="0"/>
                        <a:t>psykologia, filosofia, historia, fysiikka, biologia </a:t>
                      </a:r>
                      <a:r>
                        <a:rPr lang="fi-FI" sz="1800" kern="1200" dirty="0">
                          <a:solidFill>
                            <a:schemeClr val="tx1"/>
                          </a:solidFill>
                          <a:effectLst/>
                          <a:latin typeface="+mn-lt"/>
                          <a:ea typeface="+mn-ea"/>
                          <a:cs typeface="+mn-cs"/>
                        </a:rPr>
                        <a:t>(</a:t>
                      </a:r>
                      <a:r>
                        <a:rPr lang="fi-FI" sz="1800" b="1" u="sng" kern="1200" dirty="0">
                          <a:solidFill>
                            <a:schemeClr val="tx1"/>
                          </a:solidFill>
                          <a:effectLst/>
                          <a:latin typeface="+mn-lt"/>
                          <a:ea typeface="+mn-ea"/>
                          <a:cs typeface="+mn-cs"/>
                        </a:rPr>
                        <a:t>Louhela</a:t>
                      </a:r>
                      <a:r>
                        <a:rPr lang="fi-FI" sz="1800" b="1" kern="1200" dirty="0">
                          <a:solidFill>
                            <a:schemeClr val="tx1"/>
                          </a:solidFill>
                          <a:effectLst/>
                          <a:latin typeface="+mn-lt"/>
                          <a:ea typeface="+mn-ea"/>
                          <a:cs typeface="+mn-cs"/>
                        </a:rPr>
                        <a:t>-Sali, 1. krs + 210, 2. krs)</a:t>
                      </a:r>
                      <a:endParaRPr lang="fi-FI" sz="1800" b="0" dirty="0"/>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1923137854"/>
                  </a:ext>
                </a:extLst>
              </a:tr>
              <a:tr h="734918">
                <a:tc>
                  <a:txBody>
                    <a:bodyPr/>
                    <a:lstStyle/>
                    <a:p>
                      <a:r>
                        <a:rPr lang="fi-FI" sz="1800" b="1" dirty="0"/>
                        <a:t>pe 19.9.</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Pitkä kieli englanti, ranska, espanja, saksa, venäjä (</a:t>
                      </a:r>
                      <a:r>
                        <a:rPr lang="fi-FI" sz="1800" b="1" u="sng" dirty="0"/>
                        <a:t>Louhela</a:t>
                      </a:r>
                      <a:r>
                        <a:rPr lang="fi-FI" sz="1800" b="1" dirty="0"/>
                        <a:t>-Sali, 1. krs, + 210, 2. krs</a:t>
                      </a:r>
                      <a:r>
                        <a:rPr lang="fi-FI" sz="1800" b="0" dirty="0"/>
                        <a:t>) </a:t>
                      </a:r>
                    </a:p>
                  </a:txBody>
                  <a:tcPr marL="42660" marR="42660" marT="21330" marB="21330" anchor="ctr">
                    <a:lnL>
                      <a:noFill/>
                    </a:lnL>
                    <a:lnR>
                      <a:noFill/>
                    </a:lnR>
                    <a:lnT>
                      <a:noFill/>
                    </a:lnT>
                    <a:lnB>
                      <a:noFill/>
                    </a:lnB>
                  </a:tcPr>
                </a:tc>
                <a:extLst>
                  <a:ext uri="{0D108BD9-81ED-4DB2-BD59-A6C34878D82A}">
                    <a16:rowId xmlns:a16="http://schemas.microsoft.com/office/drawing/2014/main" val="2223218544"/>
                  </a:ext>
                </a:extLst>
              </a:tr>
              <a:tr h="828385">
                <a:tc>
                  <a:txBody>
                    <a:bodyPr/>
                    <a:lstStyle/>
                    <a:p>
                      <a:r>
                        <a:rPr lang="fi-FI" sz="1800" b="1" dirty="0"/>
                        <a:t>ma 22.9.</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Ruotsi, keskipitkä ja pitkä oppimäärä </a:t>
                      </a:r>
                      <a:r>
                        <a:rPr lang="fi-FI" sz="1800" b="1" u="sng" dirty="0"/>
                        <a:t>JYKILLÄ</a:t>
                      </a:r>
                      <a:r>
                        <a:rPr lang="fi-FI" sz="1800" b="0" dirty="0"/>
                        <a:t>, Papinkatu 4</a:t>
                      </a:r>
                      <a:endParaRPr lang="fi-FI" sz="1800" b="1" dirty="0"/>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2003765815"/>
                  </a:ext>
                </a:extLst>
              </a:tr>
              <a:tr h="1112513">
                <a:tc>
                  <a:txBody>
                    <a:bodyPr/>
                    <a:lstStyle/>
                    <a:p>
                      <a:r>
                        <a:rPr lang="fi-FI" sz="1800" b="1" dirty="0"/>
                        <a:t>ti 23.9.</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kern="1200" dirty="0">
                          <a:solidFill>
                            <a:schemeClr val="tx1"/>
                          </a:solidFill>
                          <a:effectLst/>
                          <a:latin typeface="+mn-lt"/>
                          <a:ea typeface="+mn-ea"/>
                          <a:cs typeface="+mn-cs"/>
                        </a:rPr>
                        <a:t>REAALI uskonto, elämänkatsomustieto, yhteiskuntaoppi, kemia, maantiede, terveystieto (</a:t>
                      </a:r>
                      <a:r>
                        <a:rPr lang="fi-FI" sz="1800" b="1" u="sng" kern="1200" dirty="0">
                          <a:solidFill>
                            <a:schemeClr val="tx1"/>
                          </a:solidFill>
                          <a:effectLst/>
                          <a:latin typeface="+mn-lt"/>
                          <a:ea typeface="+mn-ea"/>
                          <a:cs typeface="+mn-cs"/>
                        </a:rPr>
                        <a:t>Louhela</a:t>
                      </a:r>
                      <a:r>
                        <a:rPr lang="fi-FI" sz="1800" b="1" kern="1200" dirty="0">
                          <a:solidFill>
                            <a:schemeClr val="tx1"/>
                          </a:solidFill>
                          <a:effectLst/>
                          <a:latin typeface="+mn-lt"/>
                          <a:ea typeface="+mn-ea"/>
                          <a:cs typeface="+mn-cs"/>
                        </a:rPr>
                        <a:t>-Sali, 1. krs, + 210, 2 krs.)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200" dirty="0">
                        <a:solidFill>
                          <a:schemeClr val="tx1"/>
                        </a:solidFill>
                        <a:effectLst/>
                        <a:latin typeface="+mn-lt"/>
                        <a:ea typeface="+mn-ea"/>
                        <a:cs typeface="+mn-cs"/>
                      </a:endParaRPr>
                    </a:p>
                  </a:txBody>
                  <a:tcPr marL="42660" marR="42660" marT="21330" marB="21330" anchor="ctr">
                    <a:lnL>
                      <a:noFill/>
                    </a:lnL>
                    <a:lnR>
                      <a:noFill/>
                    </a:lnR>
                    <a:lnT>
                      <a:noFill/>
                    </a:lnT>
                    <a:lnB>
                      <a:noFill/>
                    </a:lnB>
                  </a:tcPr>
                </a:tc>
                <a:extLst>
                  <a:ext uri="{0D108BD9-81ED-4DB2-BD59-A6C34878D82A}">
                    <a16:rowId xmlns:a16="http://schemas.microsoft.com/office/drawing/2014/main" val="500656631"/>
                  </a:ext>
                </a:extLst>
              </a:tr>
              <a:tr h="502018">
                <a:tc>
                  <a:txBody>
                    <a:bodyPr/>
                    <a:lstStyle/>
                    <a:p>
                      <a:r>
                        <a:rPr lang="fi-FI" sz="1800" b="1" dirty="0"/>
                        <a:t>to 25.9.</a:t>
                      </a:r>
                      <a:endParaRPr lang="fi-FI" sz="1400" b="1" dirty="0"/>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Matematiikka, lyhyt ja pitkä oppimäärä (</a:t>
                      </a:r>
                      <a:r>
                        <a:rPr lang="fi-FI" sz="1800" b="1" u="sng" kern="1200" dirty="0">
                          <a:solidFill>
                            <a:schemeClr val="tx1"/>
                          </a:solidFill>
                          <a:effectLst/>
                          <a:latin typeface="+mn-lt"/>
                          <a:ea typeface="+mn-ea"/>
                          <a:cs typeface="+mn-cs"/>
                        </a:rPr>
                        <a:t>Joensuu</a:t>
                      </a:r>
                      <a:r>
                        <a:rPr lang="fi-FI" sz="1800" b="1" kern="1200" dirty="0">
                          <a:solidFill>
                            <a:schemeClr val="tx1"/>
                          </a:solidFill>
                          <a:effectLst/>
                          <a:latin typeface="+mn-lt"/>
                          <a:ea typeface="+mn-ea"/>
                          <a:cs typeface="+mn-cs"/>
                        </a:rPr>
                        <a:t>-Sali, 3. krs + 210, 2. krs</a:t>
                      </a:r>
                      <a:r>
                        <a:rPr lang="fi-FI" sz="1800" kern="1200" dirty="0">
                          <a:solidFill>
                            <a:schemeClr val="tx1"/>
                          </a:solidFill>
                          <a:effectLst/>
                          <a:latin typeface="+mn-lt"/>
                          <a:ea typeface="+mn-ea"/>
                          <a:cs typeface="+mn-cs"/>
                        </a:rPr>
                        <a:t>)</a:t>
                      </a:r>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3175548539"/>
                  </a:ext>
                </a:extLst>
              </a:tr>
              <a:tr h="309353">
                <a:tc>
                  <a:txBody>
                    <a:bodyPr/>
                    <a:lstStyle/>
                    <a:p>
                      <a:r>
                        <a:rPr lang="fi-FI" sz="1800" b="1" dirty="0"/>
                        <a:t>pe 26.9.</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Äidinkieli kirjoitustaito ja suomi toisena kielenä -koe (</a:t>
                      </a:r>
                      <a:r>
                        <a:rPr lang="fi-FI" sz="1800" b="1" u="sng" kern="1200" dirty="0">
                          <a:solidFill>
                            <a:schemeClr val="tx1"/>
                          </a:solidFill>
                          <a:effectLst/>
                          <a:latin typeface="+mn-lt"/>
                          <a:ea typeface="+mn-ea"/>
                          <a:cs typeface="+mn-cs"/>
                        </a:rPr>
                        <a:t>Joensuu</a:t>
                      </a:r>
                      <a:r>
                        <a:rPr lang="fi-FI" sz="1800" b="1" kern="1200" dirty="0">
                          <a:solidFill>
                            <a:schemeClr val="tx1"/>
                          </a:solidFill>
                          <a:effectLst/>
                          <a:latin typeface="+mn-lt"/>
                          <a:ea typeface="+mn-ea"/>
                          <a:cs typeface="+mn-cs"/>
                        </a:rPr>
                        <a:t>-Sali, 3. krs. + 210, 2. krs</a:t>
                      </a:r>
                      <a:r>
                        <a:rPr lang="fi-FI" sz="1800" kern="1200" dirty="0">
                          <a:solidFill>
                            <a:schemeClr val="tx1"/>
                          </a:solidFill>
                          <a:effectLst/>
                          <a:latin typeface="+mn-lt"/>
                          <a:ea typeface="+mn-ea"/>
                          <a:cs typeface="+mn-cs"/>
                        </a:rPr>
                        <a:t>)</a:t>
                      </a:r>
                    </a:p>
                  </a:txBody>
                  <a:tcPr marL="42660" marR="42660" marT="21330" marB="21330" anchor="ctr">
                    <a:lnL>
                      <a:noFill/>
                    </a:lnL>
                    <a:lnR>
                      <a:noFill/>
                    </a:lnR>
                    <a:lnT>
                      <a:noFill/>
                    </a:lnT>
                    <a:lnB>
                      <a:noFill/>
                    </a:lnB>
                  </a:tcPr>
                </a:tc>
                <a:extLst>
                  <a:ext uri="{0D108BD9-81ED-4DB2-BD59-A6C34878D82A}">
                    <a16:rowId xmlns:a16="http://schemas.microsoft.com/office/drawing/2014/main" val="1588830878"/>
                  </a:ext>
                </a:extLst>
              </a:tr>
              <a:tr h="577074">
                <a:tc>
                  <a:txBody>
                    <a:bodyPr/>
                    <a:lstStyle/>
                    <a:p>
                      <a:r>
                        <a:rPr lang="fi-FI" sz="1800" b="1" dirty="0"/>
                        <a:t>ma 29.9.</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Vieras kieli, lyhyt oppimäärä (englanti, saksa, espanja, ranska venäjä) </a:t>
                      </a:r>
                      <a:r>
                        <a:rPr lang="fi-FI" sz="1800" b="1" u="sng" kern="1200" dirty="0">
                          <a:solidFill>
                            <a:schemeClr val="tx1"/>
                          </a:solidFill>
                          <a:effectLst/>
                          <a:latin typeface="+mn-lt"/>
                          <a:ea typeface="+mn-ea"/>
                          <a:cs typeface="+mn-cs"/>
                        </a:rPr>
                        <a:t>Joensuu</a:t>
                      </a:r>
                      <a:r>
                        <a:rPr lang="fi-FI" sz="1800" b="1" u="none" kern="1200" dirty="0">
                          <a:solidFill>
                            <a:schemeClr val="tx1"/>
                          </a:solidFill>
                          <a:effectLst/>
                          <a:latin typeface="+mn-lt"/>
                          <a:ea typeface="+mn-ea"/>
                          <a:cs typeface="+mn-cs"/>
                        </a:rPr>
                        <a:t>-Sali, 3. krs. + 211, 2. krs</a:t>
                      </a:r>
                      <a:endParaRPr lang="fi-FI" sz="1800" u="none" kern="1200" dirty="0">
                        <a:solidFill>
                          <a:schemeClr val="tx1"/>
                        </a:solidFill>
                        <a:effectLst/>
                        <a:latin typeface="+mn-lt"/>
                        <a:ea typeface="+mn-ea"/>
                        <a:cs typeface="+mn-cs"/>
                      </a:endParaRPr>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1124474892"/>
                  </a:ext>
                </a:extLst>
              </a:tr>
              <a:tr h="606820">
                <a:tc>
                  <a:txBody>
                    <a:bodyPr/>
                    <a:lstStyle/>
                    <a:p>
                      <a:endParaRPr lang="fi-FI" sz="1800" b="0" dirty="0"/>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dirty="0"/>
                        <a:t>KOKEET JÄRJESTETÄÄN TIEDEPUISTOLLA, PAITSI </a:t>
                      </a:r>
                      <a:r>
                        <a:rPr lang="fi-FI" sz="2000" b="1" u="sng" dirty="0"/>
                        <a:t>RUOTSI JYKILLÄ</a:t>
                      </a:r>
                      <a:r>
                        <a:rPr lang="fi-FI" sz="20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1" dirty="0"/>
                    </a:p>
                  </a:txBody>
                  <a:tcPr marL="42660" marR="42660" marT="21330" marB="21330" anchor="ctr">
                    <a:lnL>
                      <a:noFill/>
                    </a:lnL>
                    <a:lnR>
                      <a:noFill/>
                    </a:lnR>
                    <a:lnT>
                      <a:noFill/>
                    </a:lnT>
                    <a:lnB>
                      <a:noFill/>
                    </a:lnB>
                  </a:tcPr>
                </a:tc>
                <a:extLst>
                  <a:ext uri="{0D108BD9-81ED-4DB2-BD59-A6C34878D82A}">
                    <a16:rowId xmlns:a16="http://schemas.microsoft.com/office/drawing/2014/main" val="2183698065"/>
                  </a:ext>
                </a:extLst>
              </a:tr>
            </a:tbl>
          </a:graphicData>
        </a:graphic>
      </p:graphicFrame>
      <p:sp>
        <p:nvSpPr>
          <p:cNvPr id="5" name="Rectangle 1">
            <a:extLst>
              <a:ext uri="{FF2B5EF4-FFF2-40B4-BE49-F238E27FC236}">
                <a16:creationId xmlns:a16="http://schemas.microsoft.com/office/drawing/2014/main" id="{1EC9DB45-90D6-47B8-98E1-46F1E1FDD649}"/>
              </a:ext>
            </a:extLst>
          </p:cNvPr>
          <p:cNvSpPr>
            <a:spLocks noChangeArrowheads="1"/>
          </p:cNvSpPr>
          <p:nvPr/>
        </p:nvSpPr>
        <p:spPr bwMode="auto">
          <a:xfrm>
            <a:off x="36433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b="0" i="1" u="none" strike="noStrike" cap="none" normalizeH="0" baseline="0" dirty="0">
                <a:ln>
                  <a:noFill/>
                </a:ln>
                <a:solidFill>
                  <a:schemeClr val="tx1"/>
                </a:solidFill>
                <a:effectLst/>
                <a:latin typeface="Arial" panose="020B0604020202020204" pitchFamily="34" charset="0"/>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1017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C25747493C1C4885B5CF2778AE0516" ma:contentTypeVersion="6" ma:contentTypeDescription="Create a new document." ma:contentTypeScope="" ma:versionID="13bb16136c5e3c06b156952d57cfc8c9">
  <xsd:schema xmlns:xsd="http://www.w3.org/2001/XMLSchema" xmlns:xs="http://www.w3.org/2001/XMLSchema" xmlns:p="http://schemas.microsoft.com/office/2006/metadata/properties" xmlns:ns3="54ea20e2-ef88-4132-9ba0-b80add794f43" xmlns:ns4="9d995065-dbc1-41aa-b9a1-75bdc063fe5d" targetNamespace="http://schemas.microsoft.com/office/2006/metadata/properties" ma:root="true" ma:fieldsID="c2906d486bd021353f1ad350ebba502e" ns3:_="" ns4:_="">
    <xsd:import namespace="54ea20e2-ef88-4132-9ba0-b80add794f43"/>
    <xsd:import namespace="9d995065-dbc1-41aa-b9a1-75bdc063fe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a20e2-ef88-4132-9ba0-b80add794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995065-dbc1-41aa-b9a1-75bdc063fe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96E80-EF04-462D-AE54-74297E2E110D}">
  <ds:schemaRefs>
    <ds:schemaRef ds:uri="http://schemas.microsoft.com/sharepoint/v3/contenttype/forms"/>
  </ds:schemaRefs>
</ds:datastoreItem>
</file>

<file path=customXml/itemProps2.xml><?xml version="1.0" encoding="utf-8"?>
<ds:datastoreItem xmlns:ds="http://schemas.openxmlformats.org/officeDocument/2006/customXml" ds:itemID="{CE3CCE71-2146-422C-82A5-3333852B84B2}">
  <ds:schemaRefs>
    <ds:schemaRef ds:uri="http://schemas.microsoft.com/office/2006/metadata/properties"/>
    <ds:schemaRef ds:uri="http://purl.org/dc/dcmitype/"/>
    <ds:schemaRef ds:uri="54ea20e2-ef88-4132-9ba0-b80add794f43"/>
    <ds:schemaRef ds:uri="http://schemas.microsoft.com/office/2006/documentManagement/types"/>
    <ds:schemaRef ds:uri="http://purl.org/dc/terms/"/>
    <ds:schemaRef ds:uri="9d995065-dbc1-41aa-b9a1-75bdc063fe5d"/>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7AC7F5A4-7ECB-4B12-ADA7-6D5972BE3EB3}">
  <ds:schemaRefs>
    <ds:schemaRef ds:uri="54ea20e2-ef88-4132-9ba0-b80add794f43"/>
    <ds:schemaRef ds:uri="9d995065-dbc1-41aa-b9a1-75bdc063fe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709</TotalTime>
  <Words>2126</Words>
  <Application>Microsoft Office PowerPoint</Application>
  <PresentationFormat>Laajakuva</PresentationFormat>
  <Paragraphs>2642</Paragraphs>
  <Slides>26</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26</vt:i4>
      </vt:variant>
    </vt:vector>
  </HeadingPairs>
  <TitlesOfParts>
    <vt:vector size="35" baseType="lpstr">
      <vt:lpstr>Arial</vt:lpstr>
      <vt:lpstr>BesleyVariable</vt:lpstr>
      <vt:lpstr>Calibri</vt:lpstr>
      <vt:lpstr>Calibri Light</vt:lpstr>
      <vt:lpstr>museo-sans</vt:lpstr>
      <vt:lpstr>Segoe UI Emoji</vt:lpstr>
      <vt:lpstr>Times New Roman</vt:lpstr>
      <vt:lpstr>Wingdings</vt:lpstr>
      <vt:lpstr>Office-teema</vt:lpstr>
      <vt:lpstr>PowerPoint-esitys</vt:lpstr>
      <vt:lpstr>Tutustu YTL:n ohjeisiin, abikirjeeseen ja tarkista koneen toimivuus Abitissa!</vt:lpstr>
      <vt:lpstr>              Osallistumisoikeus yo-kokeisiin</vt:lpstr>
      <vt:lpstr>Yo-tutkinto enintään kolmen peräkkäisen tutkintokerran aikana </vt:lpstr>
      <vt:lpstr>Viisi kirjoitettavaa koetta: ÄI kaikille pakollinen</vt:lpstr>
      <vt:lpstr>Tutkintomaksut</vt:lpstr>
      <vt:lpstr>Uutta lyhyen matikan yo-kokeessa jo syksyllä -24, tiesithän tämän?</vt:lpstr>
      <vt:lpstr>Lyhyen matematiikan yo-kokeiden rakenne  </vt:lpstr>
      <vt:lpstr>Koepäivät</vt:lpstr>
      <vt:lpstr>Kokeeseen mukaan</vt:lpstr>
      <vt:lpstr>”Eväsohje” </vt:lpstr>
      <vt:lpstr>Verensokerin mittaaminen puhelimen sovelluksella</vt:lpstr>
      <vt:lpstr>Sairastuminen koepäivänä -&gt; yhteys koululle ja jäädään kotiin</vt:lpstr>
      <vt:lpstr>Vaihtoehdot kokeesta pois jääville (jos esim. sairastut)</vt:lpstr>
      <vt:lpstr>Kokeeseen saapuminen Tiedepuistolle (Huom!  ruotsi ma 22.9. JYKILLÄ)</vt:lpstr>
      <vt:lpstr>Kokeen alkaminen</vt:lpstr>
      <vt:lpstr>Kokeen aikana….         …ja lopuksi</vt:lpstr>
      <vt:lpstr>Vilppi kokeessa</vt:lpstr>
      <vt:lpstr>Arvostelu ja arvosanat</vt:lpstr>
      <vt:lpstr>Ylioppilaskokeen kompensaatio</vt:lpstr>
      <vt:lpstr>Kokeen uusiminen</vt:lpstr>
      <vt:lpstr>PowerPoint-esitys</vt:lpstr>
      <vt:lpstr>Erikoistapauksia</vt:lpstr>
      <vt:lpstr>Syksyn lopulliset yo-tulokset ja yo-juhla</vt:lpstr>
      <vt:lpstr>Estä jännitystä sotkemasta suoritustasi yo-kokeessa &lt;3</vt:lpstr>
      <vt:lpstr>Seuraa Joensuun Aikuislukion sivuja &lt;3</vt:lpstr>
    </vt:vector>
  </TitlesOfParts>
  <Company>PKMKV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Petrelius Mari</dc:creator>
  <cp:lastModifiedBy>Pesonen Mari</cp:lastModifiedBy>
  <cp:revision>30</cp:revision>
  <cp:lastPrinted>2024-02-21T07:53:04Z</cp:lastPrinted>
  <dcterms:created xsi:type="dcterms:W3CDTF">2019-07-20T06:00:39Z</dcterms:created>
  <dcterms:modified xsi:type="dcterms:W3CDTF">2025-09-09T09:08:00Z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0x01010067C25747493C1C4885B5CF2778AE0516</vt:lpwstr>
  </property>
</Properties>
</file>