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5B9A5D-591E-4DD6-891F-EBAABED3F796}" type="datetimeFigureOut">
              <a:rPr lang="sv-SE" smtClean="0"/>
              <a:pPr/>
              <a:t>2012-11-01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F35E7-DB63-46B0-9460-B3300D4BB58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709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6F35E7-DB63-46B0-9460-B3300D4BB58C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9404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ätvinklig triangel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ubrik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7" name="Underrubrik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grpSp>
        <p:nvGrpSpPr>
          <p:cNvPr id="2" name="Grup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ihandsfigu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ihandsfigu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ihandsfigu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latshållare fö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584550-56C3-4975-9D28-12D758B0FD2F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510245-A4A4-4C18-B61E-6506DC0E565E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3753-06E3-48BE-ACFB-86413C2BC627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06DDA-6F6D-4EE4-97C4-BFBCC64ED5CC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DC3114-C610-43BC-B95D-79BBE6CEDE2A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V-form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V-form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0FD4E-1406-4C73-9C47-06658DB7BBEE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758907-E817-4C2C-AA6D-D42D08263FE8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B8925B-8D11-427C-9A7A-17D02BEA9149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6417C6-7916-474A-88C1-0BD61994A6D3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E18E963-51BF-4684-BA34-01693FCDC91A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38DC60-F439-40D5-A344-16BF1AC2DB38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Frihandsfigu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ihandsfigu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ätvinklig triangel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-form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V-form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ihandsfigu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ihandsfigu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ätvinklig triangel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rubrik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0" name="Platshållare för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E19DA3-C96E-4C36-B479-7F1F0583009A}" type="datetime1">
              <a:rPr lang="sv-SE" smtClean="0"/>
              <a:pPr/>
              <a:t>2012-11-01</a:t>
            </a:fld>
            <a:endParaRPr lang="sv-SE"/>
          </a:p>
        </p:txBody>
      </p:sp>
      <p:sp>
        <p:nvSpPr>
          <p:cNvPr id="2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FE0368-071E-4AE6-AD9F-E5C6D8568009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wmf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sv-SE" altLang="ja-JP" sz="2400" b="1" dirty="0" smtClean="0">
              <a:solidFill>
                <a:schemeClr val="tx2"/>
              </a:solidFill>
              <a:latin typeface="+mj-lt"/>
              <a:ea typeface="ＭＳ Ｐゴシック" pitchFamily="34" charset="-128"/>
            </a:endParaRPr>
          </a:p>
          <a:p>
            <a:r>
              <a:rPr kumimoji="1" lang="sv-SE" altLang="ja-JP" sz="2800" b="1" dirty="0" smtClean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The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bachelor</a:t>
            </a:r>
            <a:r>
              <a:rPr kumimoji="1" lang="sv-SE" altLang="ja-JP" sz="2800" b="1" dirty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of</a:t>
            </a:r>
            <a:r>
              <a:rPr kumimoji="1" lang="sv-SE" altLang="ja-JP" sz="2800" b="1" dirty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Education</a:t>
            </a:r>
            <a:r>
              <a:rPr kumimoji="1" lang="sv-SE" altLang="ja-JP" sz="2800" b="1" dirty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 in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Career</a:t>
            </a:r>
            <a:r>
              <a:rPr kumimoji="1" lang="sv-SE" altLang="ja-JP" sz="2800" b="1" dirty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Counselling</a:t>
            </a:r>
            <a:endParaRPr kumimoji="1" lang="sv-SE" altLang="ja-JP" sz="2800" b="1" dirty="0">
              <a:solidFill>
                <a:schemeClr val="tx2"/>
              </a:solidFill>
              <a:latin typeface="+mj-lt"/>
              <a:ea typeface="ＭＳ Ｐゴシック" pitchFamily="34" charset="-128"/>
            </a:endParaRPr>
          </a:p>
          <a:p>
            <a:endParaRPr kumimoji="1" lang="sv-SE" altLang="ja-JP" sz="2800" b="1" dirty="0">
              <a:solidFill>
                <a:schemeClr val="tx2"/>
              </a:solidFill>
              <a:latin typeface="+mj-lt"/>
              <a:ea typeface="ＭＳ Ｐゴシック" pitchFamily="34" charset="-128"/>
            </a:endParaRPr>
          </a:p>
          <a:p>
            <a:r>
              <a:rPr kumimoji="1" lang="sv-SE" altLang="ja-JP" sz="2800" b="1" dirty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Three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years</a:t>
            </a:r>
            <a:r>
              <a:rPr kumimoji="1" lang="sv-SE" altLang="ja-JP" sz="2800" b="1" dirty="0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, 180 </a:t>
            </a:r>
            <a:r>
              <a:rPr kumimoji="1" lang="sv-SE" altLang="ja-JP" sz="2800" b="1" dirty="0" err="1">
                <a:solidFill>
                  <a:schemeClr val="tx2"/>
                </a:solidFill>
                <a:latin typeface="+mj-lt"/>
                <a:ea typeface="ＭＳ Ｐゴシック" pitchFamily="34" charset="-128"/>
              </a:rPr>
              <a:t>ects</a:t>
            </a:r>
            <a:endParaRPr kumimoji="1" lang="sv-SE" altLang="ja-JP" sz="2800" b="1" dirty="0">
              <a:solidFill>
                <a:schemeClr val="tx2"/>
              </a:solidFill>
              <a:latin typeface="+mj-lt"/>
              <a:ea typeface="ＭＳ Ｐゴシック" pitchFamily="34" charset="-128"/>
            </a:endParaRPr>
          </a:p>
          <a:p>
            <a:endParaRPr kumimoji="1" lang="sv-SE" altLang="ja-JP" sz="2800" b="1" dirty="0">
              <a:solidFill>
                <a:schemeClr val="tx2"/>
              </a:solidFill>
              <a:latin typeface="+mj-lt"/>
              <a:ea typeface="ＭＳ Ｐゴシック" pitchFamily="34" charset="-128"/>
            </a:endParaRPr>
          </a:p>
          <a:p>
            <a:pPr marL="109728" indent="0">
              <a:buNone/>
            </a:pPr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Counselling</a:t>
            </a:r>
            <a:r>
              <a:rPr lang="sv-SE" dirty="0" smtClean="0"/>
              <a:t> Program </a:t>
            </a:r>
            <a:endParaRPr lang="sv-SE" dirty="0"/>
          </a:p>
        </p:txBody>
      </p:sp>
      <p:pic>
        <p:nvPicPr>
          <p:cNvPr id="6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795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sz="2800" b="1" dirty="0" smtClean="0"/>
              <a:t>Practical </a:t>
            </a:r>
            <a:r>
              <a:rPr lang="sv-SE" sz="2800" b="1" dirty="0" err="1" smtClean="0"/>
              <a:t>training</a:t>
            </a:r>
            <a:r>
              <a:rPr lang="sv-SE" sz="2800" b="1" dirty="0" smtClean="0"/>
              <a:t>- </a:t>
            </a:r>
            <a:r>
              <a:rPr lang="sv-SE" b="1" dirty="0" err="1" smtClean="0"/>
              <a:t>preparing</a:t>
            </a:r>
            <a:r>
              <a:rPr lang="sv-SE" b="1" dirty="0" smtClean="0"/>
              <a:t> at the </a:t>
            </a:r>
            <a:r>
              <a:rPr lang="sv-SE" b="1" dirty="0" err="1" smtClean="0"/>
              <a:t>university</a:t>
            </a:r>
            <a:endParaRPr lang="sv-SE" b="1" dirty="0" smtClean="0"/>
          </a:p>
          <a:p>
            <a:r>
              <a:rPr lang="sv-SE" dirty="0" err="1" smtClean="0"/>
              <a:t>Theoretical</a:t>
            </a:r>
            <a:r>
              <a:rPr lang="sv-SE" dirty="0" smtClean="0"/>
              <a:t> studies</a:t>
            </a:r>
          </a:p>
          <a:p>
            <a:r>
              <a:rPr lang="sv-SE" dirty="0" err="1" smtClean="0"/>
              <a:t>Seminars</a:t>
            </a:r>
            <a:endParaRPr lang="sv-SE" dirty="0" smtClean="0"/>
          </a:p>
          <a:p>
            <a:r>
              <a:rPr lang="sv-SE" dirty="0" err="1" smtClean="0"/>
              <a:t>Methological</a:t>
            </a:r>
            <a:r>
              <a:rPr lang="sv-SE" dirty="0" smtClean="0"/>
              <a:t> </a:t>
            </a:r>
            <a:r>
              <a:rPr lang="sv-SE" dirty="0" err="1" smtClean="0"/>
              <a:t>training</a:t>
            </a:r>
            <a:r>
              <a:rPr lang="sv-SE" dirty="0" smtClean="0"/>
              <a:t> </a:t>
            </a:r>
          </a:p>
          <a:p>
            <a:r>
              <a:rPr lang="sv-SE" dirty="0" smtClean="0"/>
              <a:t>Small </a:t>
            </a:r>
            <a:r>
              <a:rPr lang="sv-SE" dirty="0" err="1" smtClean="0"/>
              <a:t>groups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students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teacher</a:t>
            </a:r>
            <a:endParaRPr lang="sv-SE" dirty="0" smtClean="0"/>
          </a:p>
          <a:p>
            <a:r>
              <a:rPr lang="sv-SE" dirty="0" smtClean="0"/>
              <a:t>Feedback</a:t>
            </a:r>
          </a:p>
          <a:p>
            <a:r>
              <a:rPr lang="sv-SE" dirty="0" smtClean="0"/>
              <a:t>Record- video/audio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Documents and Settings\marian\Lokala inställningar\Temporary Internet Files\Content.IE5\7M4X1X9Z\MC9002975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440" y="4581128"/>
            <a:ext cx="275316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50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 smtClean="0"/>
              <a:t>Practical </a:t>
            </a:r>
            <a:r>
              <a:rPr lang="sv-SE" b="1" dirty="0" err="1" smtClean="0"/>
              <a:t>training</a:t>
            </a:r>
            <a:r>
              <a:rPr lang="sv-SE" b="1" dirty="0" smtClean="0"/>
              <a:t>- </a:t>
            </a:r>
            <a:r>
              <a:rPr lang="sv-SE" b="1" dirty="0" err="1" smtClean="0"/>
              <a:t>field</a:t>
            </a:r>
            <a:r>
              <a:rPr lang="sv-SE" b="1" dirty="0" smtClean="0"/>
              <a:t> </a:t>
            </a:r>
            <a:r>
              <a:rPr lang="sv-SE" b="1" dirty="0" err="1" smtClean="0"/>
              <a:t>based</a:t>
            </a:r>
            <a:endParaRPr lang="sv-SE" b="1" dirty="0" smtClean="0"/>
          </a:p>
          <a:p>
            <a:r>
              <a:rPr lang="sv-SE" dirty="0" smtClean="0"/>
              <a:t>5 </a:t>
            </a:r>
            <a:r>
              <a:rPr lang="sv-SE" dirty="0" err="1" smtClean="0"/>
              <a:t>weeks</a:t>
            </a:r>
            <a:endParaRPr lang="sv-SE" dirty="0" smtClean="0"/>
          </a:p>
          <a:p>
            <a:r>
              <a:rPr lang="sv-SE" dirty="0" err="1" smtClean="0"/>
              <a:t>Supervisor</a:t>
            </a:r>
            <a:r>
              <a:rPr lang="sv-SE" dirty="0" smtClean="0"/>
              <a:t>- Feedback</a:t>
            </a:r>
          </a:p>
          <a:p>
            <a:r>
              <a:rPr lang="sv-SE" dirty="0" smtClean="0"/>
              <a:t> F. i. </a:t>
            </a:r>
            <a:r>
              <a:rPr lang="sv-SE" dirty="0" err="1" smtClean="0"/>
              <a:t>Secondary</a:t>
            </a:r>
            <a:r>
              <a:rPr lang="sv-SE" dirty="0" smtClean="0"/>
              <a:t>, </a:t>
            </a:r>
            <a:r>
              <a:rPr lang="sv-SE" dirty="0" err="1" smtClean="0"/>
              <a:t>Upper</a:t>
            </a:r>
            <a:r>
              <a:rPr lang="sv-SE" dirty="0" smtClean="0"/>
              <a:t> </a:t>
            </a:r>
            <a:r>
              <a:rPr lang="sv-SE" dirty="0" err="1" smtClean="0"/>
              <a:t>secondary</a:t>
            </a:r>
            <a:r>
              <a:rPr lang="sv-SE" dirty="0" smtClean="0"/>
              <a:t>, Adult </a:t>
            </a:r>
            <a:r>
              <a:rPr lang="sv-SE" dirty="0" err="1" smtClean="0"/>
              <a:t>education</a:t>
            </a:r>
            <a:r>
              <a:rPr lang="sv-SE" dirty="0" smtClean="0"/>
              <a:t>, Immigrant </a:t>
            </a:r>
            <a:r>
              <a:rPr lang="sv-SE" dirty="0" err="1" smtClean="0"/>
              <a:t>education</a:t>
            </a:r>
            <a:r>
              <a:rPr lang="sv-SE" dirty="0" smtClean="0"/>
              <a:t>, </a:t>
            </a:r>
            <a:r>
              <a:rPr lang="sv-SE" dirty="0" err="1" smtClean="0"/>
              <a:t>Higher</a:t>
            </a:r>
            <a:r>
              <a:rPr lang="sv-SE" dirty="0" smtClean="0"/>
              <a:t> </a:t>
            </a:r>
            <a:r>
              <a:rPr lang="sv-SE" dirty="0" err="1" smtClean="0"/>
              <a:t>education</a:t>
            </a:r>
            <a:r>
              <a:rPr lang="sv-SE" dirty="0" smtClean="0"/>
              <a:t>, </a:t>
            </a:r>
            <a:r>
              <a:rPr lang="sv-SE" dirty="0" err="1"/>
              <a:t>E</a:t>
            </a:r>
            <a:r>
              <a:rPr lang="sv-SE" dirty="0" err="1" smtClean="0"/>
              <a:t>mployment</a:t>
            </a:r>
            <a:r>
              <a:rPr lang="sv-SE" dirty="0" smtClean="0"/>
              <a:t> services</a:t>
            </a:r>
          </a:p>
          <a:p>
            <a:r>
              <a:rPr lang="sv-SE" dirty="0" smtClean="0"/>
              <a:t>Tasks</a:t>
            </a:r>
          </a:p>
          <a:p>
            <a:r>
              <a:rPr lang="sv-SE" dirty="0" smtClean="0"/>
              <a:t>Examination –</a:t>
            </a:r>
            <a:r>
              <a:rPr lang="sv-SE" dirty="0" err="1" smtClean="0"/>
              <a:t>Teacher</a:t>
            </a:r>
            <a:r>
              <a:rPr lang="sv-SE" dirty="0" smtClean="0"/>
              <a:t> from departement</a:t>
            </a: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718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 smtClean="0"/>
              <a:t>Practical </a:t>
            </a:r>
            <a:r>
              <a:rPr lang="sv-SE" b="1" dirty="0" err="1" smtClean="0"/>
              <a:t>training</a:t>
            </a:r>
            <a:r>
              <a:rPr lang="sv-SE" b="1" dirty="0" smtClean="0"/>
              <a:t>-examination</a:t>
            </a:r>
          </a:p>
          <a:p>
            <a:r>
              <a:rPr lang="sv-SE" dirty="0" err="1" smtClean="0"/>
              <a:t>Examinating</a:t>
            </a:r>
            <a:r>
              <a:rPr lang="sv-SE" dirty="0" smtClean="0"/>
              <a:t> </a:t>
            </a:r>
            <a:r>
              <a:rPr lang="sv-SE" dirty="0" err="1" smtClean="0"/>
              <a:t>seminar</a:t>
            </a:r>
            <a:endParaRPr lang="sv-SE" dirty="0" smtClean="0"/>
          </a:p>
          <a:p>
            <a:r>
              <a:rPr lang="sv-SE" dirty="0" err="1" smtClean="0"/>
              <a:t>Teacher</a:t>
            </a:r>
            <a:r>
              <a:rPr lang="sv-SE" dirty="0" smtClean="0"/>
              <a:t> fr. departement, </a:t>
            </a:r>
            <a:r>
              <a:rPr lang="sv-SE" dirty="0" err="1" smtClean="0"/>
              <a:t>supervisor</a:t>
            </a:r>
            <a:r>
              <a:rPr lang="sv-SE" dirty="0" smtClean="0"/>
              <a:t>, student</a:t>
            </a:r>
          </a:p>
          <a:p>
            <a:r>
              <a:rPr lang="sv-SE" dirty="0" smtClean="0"/>
              <a:t>Campus students – on  </a:t>
            </a:r>
            <a:r>
              <a:rPr lang="sv-SE" dirty="0" err="1" smtClean="0"/>
              <a:t>placement</a:t>
            </a:r>
            <a:endParaRPr lang="sv-SE" dirty="0" smtClean="0"/>
          </a:p>
          <a:p>
            <a:r>
              <a:rPr lang="sv-SE" dirty="0" err="1" smtClean="0"/>
              <a:t>Distance</a:t>
            </a:r>
            <a:r>
              <a:rPr lang="sv-SE" dirty="0" smtClean="0"/>
              <a:t> students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telephone</a:t>
            </a:r>
            <a:endParaRPr lang="sv-SE" dirty="0" smtClean="0"/>
          </a:p>
          <a:p>
            <a:r>
              <a:rPr lang="sv-SE" dirty="0" err="1" smtClean="0"/>
              <a:t>Criterias</a:t>
            </a:r>
            <a:endParaRPr lang="sv-SE" dirty="0" smtClean="0"/>
          </a:p>
          <a:p>
            <a:r>
              <a:rPr lang="sv-SE" dirty="0" smtClean="0"/>
              <a:t>Narrative</a:t>
            </a:r>
          </a:p>
          <a:p>
            <a:r>
              <a:rPr lang="sv-SE" dirty="0" err="1" smtClean="0"/>
              <a:t>Questions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947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/>
              <a:t>Practical </a:t>
            </a:r>
            <a:r>
              <a:rPr lang="sv-SE" b="1" dirty="0" err="1" smtClean="0"/>
              <a:t>training</a:t>
            </a:r>
            <a:r>
              <a:rPr lang="sv-SE" b="1" dirty="0" smtClean="0"/>
              <a:t>-examination, </a:t>
            </a:r>
            <a:r>
              <a:rPr lang="sv-SE" b="1" dirty="0" err="1" smtClean="0"/>
              <a:t>distance</a:t>
            </a:r>
            <a:endParaRPr lang="sv-SE" b="1" dirty="0"/>
          </a:p>
          <a:p>
            <a:pPr marL="109728" indent="0">
              <a:buNone/>
            </a:pP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04" y="2276872"/>
            <a:ext cx="2362200" cy="182880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376" y="3429000"/>
            <a:ext cx="2325557" cy="2506588"/>
          </a:xfrm>
          <a:prstGeom prst="rect">
            <a:avLst/>
          </a:prstGeom>
        </p:spPr>
      </p:pic>
      <p:sp>
        <p:nvSpPr>
          <p:cNvPr id="7" name="Frihandsfigur 6"/>
          <p:cNvSpPr/>
          <p:nvPr/>
        </p:nvSpPr>
        <p:spPr>
          <a:xfrm>
            <a:off x="3800819" y="2963537"/>
            <a:ext cx="2965508" cy="1663547"/>
          </a:xfrm>
          <a:custGeom>
            <a:avLst/>
            <a:gdLst>
              <a:gd name="connsiteX0" fmla="*/ 0 w 2965508"/>
              <a:gd name="connsiteY0" fmla="*/ 99152 h 1663547"/>
              <a:gd name="connsiteX1" fmla="*/ 55085 w 2965508"/>
              <a:gd name="connsiteY1" fmla="*/ 66102 h 1663547"/>
              <a:gd name="connsiteX2" fmla="*/ 110169 w 2965508"/>
              <a:gd name="connsiteY2" fmla="*/ 22034 h 1663547"/>
              <a:gd name="connsiteX3" fmla="*/ 187287 w 2965508"/>
              <a:gd name="connsiteY3" fmla="*/ 0 h 1663547"/>
              <a:gd name="connsiteX4" fmla="*/ 319489 w 2965508"/>
              <a:gd name="connsiteY4" fmla="*/ 11017 h 1663547"/>
              <a:gd name="connsiteX5" fmla="*/ 363557 w 2965508"/>
              <a:gd name="connsiteY5" fmla="*/ 44068 h 1663547"/>
              <a:gd name="connsiteX6" fmla="*/ 451692 w 2965508"/>
              <a:gd name="connsiteY6" fmla="*/ 121186 h 1663547"/>
              <a:gd name="connsiteX7" fmla="*/ 440675 w 2965508"/>
              <a:gd name="connsiteY7" fmla="*/ 165253 h 1663547"/>
              <a:gd name="connsiteX8" fmla="*/ 396608 w 2965508"/>
              <a:gd name="connsiteY8" fmla="*/ 231355 h 1663547"/>
              <a:gd name="connsiteX9" fmla="*/ 330506 w 2965508"/>
              <a:gd name="connsiteY9" fmla="*/ 209321 h 1663547"/>
              <a:gd name="connsiteX10" fmla="*/ 352540 w 2965508"/>
              <a:gd name="connsiteY10" fmla="*/ 110169 h 1663547"/>
              <a:gd name="connsiteX11" fmla="*/ 440675 w 2965508"/>
              <a:gd name="connsiteY11" fmla="*/ 22034 h 1663547"/>
              <a:gd name="connsiteX12" fmla="*/ 583894 w 2965508"/>
              <a:gd name="connsiteY12" fmla="*/ 55085 h 1663547"/>
              <a:gd name="connsiteX13" fmla="*/ 661012 w 2965508"/>
              <a:gd name="connsiteY13" fmla="*/ 121186 h 1663547"/>
              <a:gd name="connsiteX14" fmla="*/ 705080 w 2965508"/>
              <a:gd name="connsiteY14" fmla="*/ 154236 h 1663547"/>
              <a:gd name="connsiteX15" fmla="*/ 716097 w 2965508"/>
              <a:gd name="connsiteY15" fmla="*/ 297456 h 1663547"/>
              <a:gd name="connsiteX16" fmla="*/ 705080 w 2965508"/>
              <a:gd name="connsiteY16" fmla="*/ 330506 h 1663547"/>
              <a:gd name="connsiteX17" fmla="*/ 683046 w 2965508"/>
              <a:gd name="connsiteY17" fmla="*/ 253388 h 1663547"/>
              <a:gd name="connsiteX18" fmla="*/ 771181 w 2965508"/>
              <a:gd name="connsiteY18" fmla="*/ 231355 h 1663547"/>
              <a:gd name="connsiteX19" fmla="*/ 991518 w 2965508"/>
              <a:gd name="connsiteY19" fmla="*/ 220338 h 1663547"/>
              <a:gd name="connsiteX20" fmla="*/ 1112704 w 2965508"/>
              <a:gd name="connsiteY20" fmla="*/ 242371 h 1663547"/>
              <a:gd name="connsiteX21" fmla="*/ 1167788 w 2965508"/>
              <a:gd name="connsiteY21" fmla="*/ 275422 h 1663547"/>
              <a:gd name="connsiteX22" fmla="*/ 1189822 w 2965508"/>
              <a:gd name="connsiteY22" fmla="*/ 308473 h 1663547"/>
              <a:gd name="connsiteX23" fmla="*/ 1200839 w 2965508"/>
              <a:gd name="connsiteY23" fmla="*/ 352540 h 1663547"/>
              <a:gd name="connsiteX24" fmla="*/ 1222873 w 2965508"/>
              <a:gd name="connsiteY24" fmla="*/ 429658 h 1663547"/>
              <a:gd name="connsiteX25" fmla="*/ 1134738 w 2965508"/>
              <a:gd name="connsiteY25" fmla="*/ 539827 h 1663547"/>
              <a:gd name="connsiteX26" fmla="*/ 1068636 w 2965508"/>
              <a:gd name="connsiteY26" fmla="*/ 561861 h 1663547"/>
              <a:gd name="connsiteX27" fmla="*/ 991518 w 2965508"/>
              <a:gd name="connsiteY27" fmla="*/ 550844 h 1663547"/>
              <a:gd name="connsiteX28" fmla="*/ 1024569 w 2965508"/>
              <a:gd name="connsiteY28" fmla="*/ 407624 h 1663547"/>
              <a:gd name="connsiteX29" fmla="*/ 1068636 w 2965508"/>
              <a:gd name="connsiteY29" fmla="*/ 385591 h 1663547"/>
              <a:gd name="connsiteX30" fmla="*/ 1145754 w 2965508"/>
              <a:gd name="connsiteY30" fmla="*/ 396608 h 1663547"/>
              <a:gd name="connsiteX31" fmla="*/ 1443210 w 2965508"/>
              <a:gd name="connsiteY31" fmla="*/ 407624 h 1663547"/>
              <a:gd name="connsiteX32" fmla="*/ 1531345 w 2965508"/>
              <a:gd name="connsiteY32" fmla="*/ 451692 h 1663547"/>
              <a:gd name="connsiteX33" fmla="*/ 1564395 w 2965508"/>
              <a:gd name="connsiteY33" fmla="*/ 550844 h 1663547"/>
              <a:gd name="connsiteX34" fmla="*/ 1542362 w 2965508"/>
              <a:gd name="connsiteY34" fmla="*/ 649996 h 1663547"/>
              <a:gd name="connsiteX35" fmla="*/ 1531345 w 2965508"/>
              <a:gd name="connsiteY35" fmla="*/ 694063 h 1663547"/>
              <a:gd name="connsiteX36" fmla="*/ 1498294 w 2965508"/>
              <a:gd name="connsiteY36" fmla="*/ 738130 h 1663547"/>
              <a:gd name="connsiteX37" fmla="*/ 1476261 w 2965508"/>
              <a:gd name="connsiteY37" fmla="*/ 782198 h 1663547"/>
              <a:gd name="connsiteX38" fmla="*/ 1432193 w 2965508"/>
              <a:gd name="connsiteY38" fmla="*/ 793215 h 1663547"/>
              <a:gd name="connsiteX39" fmla="*/ 1388126 w 2965508"/>
              <a:gd name="connsiteY39" fmla="*/ 771181 h 1663547"/>
              <a:gd name="connsiteX40" fmla="*/ 1399142 w 2965508"/>
              <a:gd name="connsiteY40" fmla="*/ 727114 h 1663547"/>
              <a:gd name="connsiteX41" fmla="*/ 1432193 w 2965508"/>
              <a:gd name="connsiteY41" fmla="*/ 683046 h 1663547"/>
              <a:gd name="connsiteX42" fmla="*/ 1487277 w 2965508"/>
              <a:gd name="connsiteY42" fmla="*/ 661012 h 1663547"/>
              <a:gd name="connsiteX43" fmla="*/ 1531345 w 2965508"/>
              <a:gd name="connsiteY43" fmla="*/ 638979 h 1663547"/>
              <a:gd name="connsiteX44" fmla="*/ 1707615 w 2965508"/>
              <a:gd name="connsiteY44" fmla="*/ 661012 h 1663547"/>
              <a:gd name="connsiteX45" fmla="*/ 1729648 w 2965508"/>
              <a:gd name="connsiteY45" fmla="*/ 694063 h 1663547"/>
              <a:gd name="connsiteX46" fmla="*/ 1773716 w 2965508"/>
              <a:gd name="connsiteY46" fmla="*/ 716097 h 1663547"/>
              <a:gd name="connsiteX47" fmla="*/ 1817783 w 2965508"/>
              <a:gd name="connsiteY47" fmla="*/ 771181 h 1663547"/>
              <a:gd name="connsiteX48" fmla="*/ 1894901 w 2965508"/>
              <a:gd name="connsiteY48" fmla="*/ 892367 h 1663547"/>
              <a:gd name="connsiteX49" fmla="*/ 1894901 w 2965508"/>
              <a:gd name="connsiteY49" fmla="*/ 991518 h 1663547"/>
              <a:gd name="connsiteX50" fmla="*/ 1861851 w 2965508"/>
              <a:gd name="connsiteY50" fmla="*/ 1013552 h 1663547"/>
              <a:gd name="connsiteX51" fmla="*/ 1795750 w 2965508"/>
              <a:gd name="connsiteY51" fmla="*/ 1068636 h 1663547"/>
              <a:gd name="connsiteX52" fmla="*/ 1762699 w 2965508"/>
              <a:gd name="connsiteY52" fmla="*/ 1057620 h 1663547"/>
              <a:gd name="connsiteX53" fmla="*/ 1762699 w 2965508"/>
              <a:gd name="connsiteY53" fmla="*/ 980502 h 1663547"/>
              <a:gd name="connsiteX54" fmla="*/ 1795750 w 2965508"/>
              <a:gd name="connsiteY54" fmla="*/ 947451 h 1663547"/>
              <a:gd name="connsiteX55" fmla="*/ 1883885 w 2965508"/>
              <a:gd name="connsiteY55" fmla="*/ 936434 h 1663547"/>
              <a:gd name="connsiteX56" fmla="*/ 2060154 w 2965508"/>
              <a:gd name="connsiteY56" fmla="*/ 947451 h 1663547"/>
              <a:gd name="connsiteX57" fmla="*/ 2104222 w 2965508"/>
              <a:gd name="connsiteY57" fmla="*/ 969485 h 1663547"/>
              <a:gd name="connsiteX58" fmla="*/ 2137273 w 2965508"/>
              <a:gd name="connsiteY58" fmla="*/ 980502 h 1663547"/>
              <a:gd name="connsiteX59" fmla="*/ 2181340 w 2965508"/>
              <a:gd name="connsiteY59" fmla="*/ 1035586 h 1663547"/>
              <a:gd name="connsiteX60" fmla="*/ 2148289 w 2965508"/>
              <a:gd name="connsiteY60" fmla="*/ 1189822 h 1663547"/>
              <a:gd name="connsiteX61" fmla="*/ 2093205 w 2965508"/>
              <a:gd name="connsiteY61" fmla="*/ 1200839 h 1663547"/>
              <a:gd name="connsiteX62" fmla="*/ 2060154 w 2965508"/>
              <a:gd name="connsiteY62" fmla="*/ 1189822 h 1663547"/>
              <a:gd name="connsiteX63" fmla="*/ 2137273 w 2965508"/>
              <a:gd name="connsiteY63" fmla="*/ 1134738 h 1663547"/>
              <a:gd name="connsiteX64" fmla="*/ 2313542 w 2965508"/>
              <a:gd name="connsiteY64" fmla="*/ 1112704 h 1663547"/>
              <a:gd name="connsiteX65" fmla="*/ 2412694 w 2965508"/>
              <a:gd name="connsiteY65" fmla="*/ 1134738 h 1663547"/>
              <a:gd name="connsiteX66" fmla="*/ 2489812 w 2965508"/>
              <a:gd name="connsiteY66" fmla="*/ 1222873 h 1663547"/>
              <a:gd name="connsiteX67" fmla="*/ 2511846 w 2965508"/>
              <a:gd name="connsiteY67" fmla="*/ 1255923 h 1663547"/>
              <a:gd name="connsiteX68" fmla="*/ 2533880 w 2965508"/>
              <a:gd name="connsiteY68" fmla="*/ 1311008 h 1663547"/>
              <a:gd name="connsiteX69" fmla="*/ 2522863 w 2965508"/>
              <a:gd name="connsiteY69" fmla="*/ 1564396 h 1663547"/>
              <a:gd name="connsiteX70" fmla="*/ 2500829 w 2965508"/>
              <a:gd name="connsiteY70" fmla="*/ 1597446 h 1663547"/>
              <a:gd name="connsiteX71" fmla="*/ 2456762 w 2965508"/>
              <a:gd name="connsiteY71" fmla="*/ 1586429 h 1663547"/>
              <a:gd name="connsiteX72" fmla="*/ 2467779 w 2965508"/>
              <a:gd name="connsiteY72" fmla="*/ 1553379 h 1663547"/>
              <a:gd name="connsiteX73" fmla="*/ 2555914 w 2965508"/>
              <a:gd name="connsiteY73" fmla="*/ 1509311 h 1663547"/>
              <a:gd name="connsiteX74" fmla="*/ 2875403 w 2965508"/>
              <a:gd name="connsiteY74" fmla="*/ 1542362 h 1663547"/>
              <a:gd name="connsiteX75" fmla="*/ 2919470 w 2965508"/>
              <a:gd name="connsiteY75" fmla="*/ 1575412 h 1663547"/>
              <a:gd name="connsiteX76" fmla="*/ 2952521 w 2965508"/>
              <a:gd name="connsiteY76" fmla="*/ 1608463 h 1663547"/>
              <a:gd name="connsiteX77" fmla="*/ 2952521 w 2965508"/>
              <a:gd name="connsiteY77" fmla="*/ 1663547 h 166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2965508" h="1663547">
                <a:moveTo>
                  <a:pt x="0" y="99152"/>
                </a:moveTo>
                <a:cubicBezTo>
                  <a:pt x="18362" y="88135"/>
                  <a:pt x="37543" y="78382"/>
                  <a:pt x="55085" y="66102"/>
                </a:cubicBezTo>
                <a:cubicBezTo>
                  <a:pt x="74349" y="52618"/>
                  <a:pt x="90229" y="34497"/>
                  <a:pt x="110169" y="22034"/>
                </a:cubicBezTo>
                <a:cubicBezTo>
                  <a:pt x="120705" y="15449"/>
                  <a:pt x="180037" y="1812"/>
                  <a:pt x="187287" y="0"/>
                </a:cubicBezTo>
                <a:cubicBezTo>
                  <a:pt x="231354" y="3672"/>
                  <a:pt x="276589" y="292"/>
                  <a:pt x="319489" y="11017"/>
                </a:cubicBezTo>
                <a:cubicBezTo>
                  <a:pt x="337302" y="15470"/>
                  <a:pt x="348615" y="33395"/>
                  <a:pt x="363557" y="44068"/>
                </a:cubicBezTo>
                <a:cubicBezTo>
                  <a:pt x="427323" y="89615"/>
                  <a:pt x="369381" y="38875"/>
                  <a:pt x="451692" y="121186"/>
                </a:cubicBezTo>
                <a:cubicBezTo>
                  <a:pt x="448020" y="135875"/>
                  <a:pt x="447446" y="151710"/>
                  <a:pt x="440675" y="165253"/>
                </a:cubicBezTo>
                <a:cubicBezTo>
                  <a:pt x="428832" y="188939"/>
                  <a:pt x="396608" y="231355"/>
                  <a:pt x="396608" y="231355"/>
                </a:cubicBezTo>
                <a:cubicBezTo>
                  <a:pt x="374574" y="224010"/>
                  <a:pt x="338443" y="231149"/>
                  <a:pt x="330506" y="209321"/>
                </a:cubicBezTo>
                <a:cubicBezTo>
                  <a:pt x="318936" y="177503"/>
                  <a:pt x="343816" y="142883"/>
                  <a:pt x="352540" y="110169"/>
                </a:cubicBezTo>
                <a:cubicBezTo>
                  <a:pt x="375470" y="24184"/>
                  <a:pt x="358989" y="49263"/>
                  <a:pt x="440675" y="22034"/>
                </a:cubicBezTo>
                <a:cubicBezTo>
                  <a:pt x="493446" y="29573"/>
                  <a:pt x="535500" y="30888"/>
                  <a:pt x="583894" y="55085"/>
                </a:cubicBezTo>
                <a:cubicBezTo>
                  <a:pt x="622562" y="74419"/>
                  <a:pt x="630137" y="94722"/>
                  <a:pt x="661012" y="121186"/>
                </a:cubicBezTo>
                <a:cubicBezTo>
                  <a:pt x="674953" y="133135"/>
                  <a:pt x="690391" y="143219"/>
                  <a:pt x="705080" y="154236"/>
                </a:cubicBezTo>
                <a:cubicBezTo>
                  <a:pt x="732127" y="235378"/>
                  <a:pt x="733974" y="208072"/>
                  <a:pt x="716097" y="297456"/>
                </a:cubicBezTo>
                <a:cubicBezTo>
                  <a:pt x="713820" y="308843"/>
                  <a:pt x="708752" y="319489"/>
                  <a:pt x="705080" y="330506"/>
                </a:cubicBezTo>
                <a:cubicBezTo>
                  <a:pt x="678939" y="321793"/>
                  <a:pt x="616064" y="312928"/>
                  <a:pt x="683046" y="253388"/>
                </a:cubicBezTo>
                <a:cubicBezTo>
                  <a:pt x="705679" y="233269"/>
                  <a:pt x="740936" y="232867"/>
                  <a:pt x="771181" y="231355"/>
                </a:cubicBezTo>
                <a:lnTo>
                  <a:pt x="991518" y="220338"/>
                </a:lnTo>
                <a:cubicBezTo>
                  <a:pt x="1021887" y="224134"/>
                  <a:pt x="1078742" y="225390"/>
                  <a:pt x="1112704" y="242371"/>
                </a:cubicBezTo>
                <a:cubicBezTo>
                  <a:pt x="1131856" y="251947"/>
                  <a:pt x="1149427" y="264405"/>
                  <a:pt x="1167788" y="275422"/>
                </a:cubicBezTo>
                <a:cubicBezTo>
                  <a:pt x="1175133" y="286439"/>
                  <a:pt x="1184606" y="296303"/>
                  <a:pt x="1189822" y="308473"/>
                </a:cubicBezTo>
                <a:cubicBezTo>
                  <a:pt x="1195786" y="322390"/>
                  <a:pt x="1196679" y="337981"/>
                  <a:pt x="1200839" y="352540"/>
                </a:cubicBezTo>
                <a:cubicBezTo>
                  <a:pt x="1232449" y="463174"/>
                  <a:pt x="1188433" y="291899"/>
                  <a:pt x="1222873" y="429658"/>
                </a:cubicBezTo>
                <a:cubicBezTo>
                  <a:pt x="1201831" y="492784"/>
                  <a:pt x="1209485" y="514911"/>
                  <a:pt x="1134738" y="539827"/>
                </a:cubicBezTo>
                <a:lnTo>
                  <a:pt x="1068636" y="561861"/>
                </a:lnTo>
                <a:cubicBezTo>
                  <a:pt x="1042930" y="558189"/>
                  <a:pt x="1003952" y="573640"/>
                  <a:pt x="991518" y="550844"/>
                </a:cubicBezTo>
                <a:cubicBezTo>
                  <a:pt x="978738" y="527414"/>
                  <a:pt x="991073" y="435537"/>
                  <a:pt x="1024569" y="407624"/>
                </a:cubicBezTo>
                <a:cubicBezTo>
                  <a:pt x="1037185" y="397110"/>
                  <a:pt x="1053947" y="392935"/>
                  <a:pt x="1068636" y="385591"/>
                </a:cubicBezTo>
                <a:cubicBezTo>
                  <a:pt x="1094342" y="389263"/>
                  <a:pt x="1119832" y="395083"/>
                  <a:pt x="1145754" y="396608"/>
                </a:cubicBezTo>
                <a:cubicBezTo>
                  <a:pt x="1244803" y="402434"/>
                  <a:pt x="1344987" y="393592"/>
                  <a:pt x="1443210" y="407624"/>
                </a:cubicBezTo>
                <a:cubicBezTo>
                  <a:pt x="1475726" y="412269"/>
                  <a:pt x="1531345" y="451692"/>
                  <a:pt x="1531345" y="451692"/>
                </a:cubicBezTo>
                <a:cubicBezTo>
                  <a:pt x="1536352" y="464208"/>
                  <a:pt x="1565926" y="530946"/>
                  <a:pt x="1564395" y="550844"/>
                </a:cubicBezTo>
                <a:cubicBezTo>
                  <a:pt x="1561798" y="584601"/>
                  <a:pt x="1549975" y="617006"/>
                  <a:pt x="1542362" y="649996"/>
                </a:cubicBezTo>
                <a:cubicBezTo>
                  <a:pt x="1538957" y="664749"/>
                  <a:pt x="1538116" y="680520"/>
                  <a:pt x="1531345" y="694063"/>
                </a:cubicBezTo>
                <a:cubicBezTo>
                  <a:pt x="1523133" y="710486"/>
                  <a:pt x="1508025" y="722560"/>
                  <a:pt x="1498294" y="738130"/>
                </a:cubicBezTo>
                <a:cubicBezTo>
                  <a:pt x="1489590" y="752057"/>
                  <a:pt x="1488877" y="771684"/>
                  <a:pt x="1476261" y="782198"/>
                </a:cubicBezTo>
                <a:cubicBezTo>
                  <a:pt x="1464629" y="791891"/>
                  <a:pt x="1446882" y="789543"/>
                  <a:pt x="1432193" y="793215"/>
                </a:cubicBezTo>
                <a:cubicBezTo>
                  <a:pt x="1417504" y="785870"/>
                  <a:pt x="1395471" y="785870"/>
                  <a:pt x="1388126" y="771181"/>
                </a:cubicBezTo>
                <a:cubicBezTo>
                  <a:pt x="1381355" y="757639"/>
                  <a:pt x="1392371" y="740657"/>
                  <a:pt x="1399142" y="727114"/>
                </a:cubicBezTo>
                <a:cubicBezTo>
                  <a:pt x="1407354" y="710691"/>
                  <a:pt x="1417504" y="694063"/>
                  <a:pt x="1432193" y="683046"/>
                </a:cubicBezTo>
                <a:cubicBezTo>
                  <a:pt x="1448014" y="671180"/>
                  <a:pt x="1469206" y="669044"/>
                  <a:pt x="1487277" y="661012"/>
                </a:cubicBezTo>
                <a:cubicBezTo>
                  <a:pt x="1502285" y="654342"/>
                  <a:pt x="1516656" y="646323"/>
                  <a:pt x="1531345" y="638979"/>
                </a:cubicBezTo>
                <a:cubicBezTo>
                  <a:pt x="1590102" y="646323"/>
                  <a:pt x="1650561" y="645164"/>
                  <a:pt x="1707615" y="661012"/>
                </a:cubicBezTo>
                <a:cubicBezTo>
                  <a:pt x="1720373" y="664556"/>
                  <a:pt x="1719476" y="685586"/>
                  <a:pt x="1729648" y="694063"/>
                </a:cubicBezTo>
                <a:cubicBezTo>
                  <a:pt x="1742265" y="704577"/>
                  <a:pt x="1759027" y="708752"/>
                  <a:pt x="1773716" y="716097"/>
                </a:cubicBezTo>
                <a:cubicBezTo>
                  <a:pt x="1788405" y="734458"/>
                  <a:pt x="1803953" y="752164"/>
                  <a:pt x="1817783" y="771181"/>
                </a:cubicBezTo>
                <a:cubicBezTo>
                  <a:pt x="1849760" y="815149"/>
                  <a:pt x="1867608" y="846878"/>
                  <a:pt x="1894901" y="892367"/>
                </a:cubicBezTo>
                <a:cubicBezTo>
                  <a:pt x="1904067" y="929032"/>
                  <a:pt x="1916793" y="953207"/>
                  <a:pt x="1894901" y="991518"/>
                </a:cubicBezTo>
                <a:cubicBezTo>
                  <a:pt x="1888332" y="1003014"/>
                  <a:pt x="1871213" y="1004189"/>
                  <a:pt x="1861851" y="1013552"/>
                </a:cubicBezTo>
                <a:cubicBezTo>
                  <a:pt x="1801825" y="1073579"/>
                  <a:pt x="1858873" y="1047596"/>
                  <a:pt x="1795750" y="1068636"/>
                </a:cubicBezTo>
                <a:cubicBezTo>
                  <a:pt x="1784733" y="1064964"/>
                  <a:pt x="1769954" y="1066688"/>
                  <a:pt x="1762699" y="1057620"/>
                </a:cubicBezTo>
                <a:cubicBezTo>
                  <a:pt x="1746272" y="1037087"/>
                  <a:pt x="1748883" y="1001226"/>
                  <a:pt x="1762699" y="980502"/>
                </a:cubicBezTo>
                <a:cubicBezTo>
                  <a:pt x="1771342" y="967538"/>
                  <a:pt x="1781108" y="952776"/>
                  <a:pt x="1795750" y="947451"/>
                </a:cubicBezTo>
                <a:cubicBezTo>
                  <a:pt x="1823574" y="937333"/>
                  <a:pt x="1854507" y="940106"/>
                  <a:pt x="1883885" y="936434"/>
                </a:cubicBezTo>
                <a:cubicBezTo>
                  <a:pt x="1942641" y="940106"/>
                  <a:pt x="2001934" y="938718"/>
                  <a:pt x="2060154" y="947451"/>
                </a:cubicBezTo>
                <a:cubicBezTo>
                  <a:pt x="2076395" y="949887"/>
                  <a:pt x="2089127" y="963016"/>
                  <a:pt x="2104222" y="969485"/>
                </a:cubicBezTo>
                <a:cubicBezTo>
                  <a:pt x="2114896" y="974060"/>
                  <a:pt x="2126256" y="976830"/>
                  <a:pt x="2137273" y="980502"/>
                </a:cubicBezTo>
                <a:cubicBezTo>
                  <a:pt x="2151962" y="998863"/>
                  <a:pt x="2177007" y="1012475"/>
                  <a:pt x="2181340" y="1035586"/>
                </a:cubicBezTo>
                <a:cubicBezTo>
                  <a:pt x="2181461" y="1036230"/>
                  <a:pt x="2188795" y="1166675"/>
                  <a:pt x="2148289" y="1189822"/>
                </a:cubicBezTo>
                <a:cubicBezTo>
                  <a:pt x="2132031" y="1199112"/>
                  <a:pt x="2111566" y="1197167"/>
                  <a:pt x="2093205" y="1200839"/>
                </a:cubicBezTo>
                <a:cubicBezTo>
                  <a:pt x="2082188" y="1197167"/>
                  <a:pt x="2060154" y="1201435"/>
                  <a:pt x="2060154" y="1189822"/>
                </a:cubicBezTo>
                <a:cubicBezTo>
                  <a:pt x="2060154" y="1170598"/>
                  <a:pt x="2126349" y="1136923"/>
                  <a:pt x="2137273" y="1134738"/>
                </a:cubicBezTo>
                <a:cubicBezTo>
                  <a:pt x="2195337" y="1123125"/>
                  <a:pt x="2254786" y="1120049"/>
                  <a:pt x="2313542" y="1112704"/>
                </a:cubicBezTo>
                <a:cubicBezTo>
                  <a:pt x="2318517" y="1113533"/>
                  <a:pt x="2396185" y="1122946"/>
                  <a:pt x="2412694" y="1134738"/>
                </a:cubicBezTo>
                <a:cubicBezTo>
                  <a:pt x="2440972" y="1154937"/>
                  <a:pt x="2469730" y="1194758"/>
                  <a:pt x="2489812" y="1222873"/>
                </a:cubicBezTo>
                <a:cubicBezTo>
                  <a:pt x="2497508" y="1233647"/>
                  <a:pt x="2505925" y="1244080"/>
                  <a:pt x="2511846" y="1255923"/>
                </a:cubicBezTo>
                <a:cubicBezTo>
                  <a:pt x="2520690" y="1273611"/>
                  <a:pt x="2526535" y="1292646"/>
                  <a:pt x="2533880" y="1311008"/>
                </a:cubicBezTo>
                <a:cubicBezTo>
                  <a:pt x="2550208" y="1425302"/>
                  <a:pt x="2555103" y="1411257"/>
                  <a:pt x="2522863" y="1564396"/>
                </a:cubicBezTo>
                <a:cubicBezTo>
                  <a:pt x="2520135" y="1577352"/>
                  <a:pt x="2508174" y="1586429"/>
                  <a:pt x="2500829" y="1597446"/>
                </a:cubicBezTo>
                <a:cubicBezTo>
                  <a:pt x="2486140" y="1593774"/>
                  <a:pt x="2465847" y="1598542"/>
                  <a:pt x="2456762" y="1586429"/>
                </a:cubicBezTo>
                <a:cubicBezTo>
                  <a:pt x="2449794" y="1577139"/>
                  <a:pt x="2460525" y="1562447"/>
                  <a:pt x="2467779" y="1553379"/>
                </a:cubicBezTo>
                <a:cubicBezTo>
                  <a:pt x="2483311" y="1533964"/>
                  <a:pt x="2539277" y="1515966"/>
                  <a:pt x="2555914" y="1509311"/>
                </a:cubicBezTo>
                <a:cubicBezTo>
                  <a:pt x="2655120" y="1513445"/>
                  <a:pt x="2779882" y="1489295"/>
                  <a:pt x="2875403" y="1542362"/>
                </a:cubicBezTo>
                <a:cubicBezTo>
                  <a:pt x="2891454" y="1551279"/>
                  <a:pt x="2905529" y="1563463"/>
                  <a:pt x="2919470" y="1575412"/>
                </a:cubicBezTo>
                <a:cubicBezTo>
                  <a:pt x="2931300" y="1585552"/>
                  <a:pt x="2941504" y="1597446"/>
                  <a:pt x="2952521" y="1608463"/>
                </a:cubicBezTo>
                <a:cubicBezTo>
                  <a:pt x="2964798" y="1657568"/>
                  <a:pt x="2974244" y="1641824"/>
                  <a:pt x="2952521" y="166354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51" name="Picture 3" descr="C:\Documents and Settings\marian\Lokala inställningar\Temporary Internet Files\Content.IE5\YRHLR343\MC90030125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549" y="2993233"/>
            <a:ext cx="1842516" cy="178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Documents and Settings\marian\Lokala inställningar\Temporary Internet Files\Content.IE5\4DS8MN2G\MP900399879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525717"/>
            <a:ext cx="1337832" cy="200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39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sv-SE" b="1" dirty="0"/>
              <a:t>Practical </a:t>
            </a:r>
            <a:r>
              <a:rPr lang="sv-SE" b="1" dirty="0" err="1" smtClean="0"/>
              <a:t>training</a:t>
            </a:r>
            <a:r>
              <a:rPr lang="sv-SE" b="1" dirty="0" smtClean="0"/>
              <a:t> II -</a:t>
            </a:r>
            <a:r>
              <a:rPr lang="sv-SE" b="1" dirty="0" err="1" smtClean="0"/>
              <a:t>Criterias</a:t>
            </a:r>
            <a:r>
              <a:rPr lang="sv-SE" b="1" dirty="0" smtClean="0"/>
              <a:t>  To pass:</a:t>
            </a:r>
          </a:p>
          <a:p>
            <a:pPr marL="109728" indent="0">
              <a:buNone/>
            </a:pPr>
            <a:endParaRPr lang="sv-SE" b="1" dirty="0" smtClean="0"/>
          </a:p>
          <a:p>
            <a:r>
              <a:rPr lang="sv-SE" dirty="0" smtClean="0"/>
              <a:t>Show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he</a:t>
            </a:r>
            <a:r>
              <a:rPr lang="sv-SE" dirty="0" smtClean="0"/>
              <a:t>/</a:t>
            </a:r>
            <a:r>
              <a:rPr lang="sv-SE" dirty="0" err="1" smtClean="0"/>
              <a:t>she</a:t>
            </a:r>
            <a:r>
              <a:rPr lang="sv-SE" dirty="0" smtClean="0"/>
              <a:t> has </a:t>
            </a:r>
            <a:r>
              <a:rPr lang="sv-SE" dirty="0" err="1" smtClean="0"/>
              <a:t>aquiered</a:t>
            </a:r>
            <a:r>
              <a:rPr lang="sv-SE" dirty="0" smtClean="0"/>
              <a:t> </a:t>
            </a:r>
            <a:r>
              <a:rPr lang="sv-SE" dirty="0" err="1" smtClean="0"/>
              <a:t>knowledge</a:t>
            </a:r>
            <a:r>
              <a:rPr lang="sv-SE" dirty="0"/>
              <a:t> </a:t>
            </a:r>
            <a:r>
              <a:rPr lang="sv-SE" dirty="0" smtClean="0"/>
              <a:t>and has got </a:t>
            </a:r>
            <a:r>
              <a:rPr lang="sv-SE" dirty="0" err="1" smtClean="0"/>
              <a:t>ability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remake</a:t>
            </a:r>
            <a:r>
              <a:rPr lang="sv-SE" dirty="0" smtClean="0"/>
              <a:t> it in terms </a:t>
            </a:r>
            <a:r>
              <a:rPr lang="sv-SE" dirty="0" err="1" smtClean="0"/>
              <a:t>of</a:t>
            </a:r>
            <a:r>
              <a:rPr lang="sv-SE" dirty="0" smtClean="0"/>
              <a:t> information and  </a:t>
            </a:r>
            <a:r>
              <a:rPr lang="sv-SE" dirty="0" err="1" smtClean="0"/>
              <a:t>teaching</a:t>
            </a:r>
            <a:r>
              <a:rPr lang="sv-SE" dirty="0" smtClean="0"/>
              <a:t> from the </a:t>
            </a:r>
            <a:r>
              <a:rPr lang="sv-SE" dirty="0" err="1" smtClean="0"/>
              <a:t>point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reciepients</a:t>
            </a:r>
            <a:r>
              <a:rPr lang="sv-SE" dirty="0" smtClean="0"/>
              <a:t> </a:t>
            </a:r>
            <a:r>
              <a:rPr lang="sv-SE" dirty="0" err="1" smtClean="0"/>
              <a:t>needs</a:t>
            </a:r>
            <a:r>
              <a:rPr lang="sv-SE" dirty="0" smtClean="0"/>
              <a:t> and </a:t>
            </a:r>
            <a:r>
              <a:rPr lang="sv-SE" dirty="0" err="1" smtClean="0"/>
              <a:t>understanding</a:t>
            </a:r>
            <a:r>
              <a:rPr lang="sv-SE" dirty="0" smtClean="0"/>
              <a:t>.</a:t>
            </a:r>
          </a:p>
          <a:p>
            <a:pPr marL="109728" indent="0">
              <a:buNone/>
            </a:pPr>
            <a:endParaRPr lang="sv-SE" dirty="0" smtClean="0"/>
          </a:p>
          <a:p>
            <a:r>
              <a:rPr lang="sv-SE" dirty="0" smtClean="0"/>
              <a:t>Show </a:t>
            </a:r>
            <a:r>
              <a:rPr lang="sv-SE" dirty="0" err="1" smtClean="0"/>
              <a:t>leadership</a:t>
            </a:r>
            <a:r>
              <a:rPr lang="sv-SE" dirty="0" smtClean="0"/>
              <a:t> and </a:t>
            </a:r>
            <a:r>
              <a:rPr lang="sv-SE" dirty="0" err="1" smtClean="0"/>
              <a:t>ability</a:t>
            </a:r>
            <a:r>
              <a:rPr lang="sv-SE" dirty="0" smtClean="0"/>
              <a:t> in planning and  </a:t>
            </a:r>
            <a:r>
              <a:rPr lang="sv-SE" dirty="0" err="1" smtClean="0"/>
              <a:t>performing</a:t>
            </a:r>
            <a:r>
              <a:rPr lang="sv-SE" dirty="0" smtClean="0"/>
              <a:t> in </a:t>
            </a:r>
            <a:r>
              <a:rPr lang="sv-SE" dirty="0" err="1" smtClean="0"/>
              <a:t>classroom</a:t>
            </a:r>
            <a:endParaRPr lang="sv-SE" dirty="0" smtClean="0"/>
          </a:p>
          <a:p>
            <a:endParaRPr lang="sv-SE" b="1" dirty="0" smtClean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52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/>
              <a:t>Practical </a:t>
            </a:r>
            <a:r>
              <a:rPr lang="sv-SE" b="1" dirty="0" err="1"/>
              <a:t>training</a:t>
            </a:r>
            <a:r>
              <a:rPr lang="sv-SE" b="1" dirty="0"/>
              <a:t> II -</a:t>
            </a:r>
            <a:r>
              <a:rPr lang="sv-SE" b="1" dirty="0" err="1"/>
              <a:t>Criterias</a:t>
            </a:r>
            <a:r>
              <a:rPr lang="sv-SE" b="1" dirty="0"/>
              <a:t>  To </a:t>
            </a:r>
            <a:r>
              <a:rPr lang="sv-SE" b="1" dirty="0" smtClean="0"/>
              <a:t>pass:</a:t>
            </a:r>
          </a:p>
          <a:p>
            <a:pPr marL="109728" indent="0">
              <a:buNone/>
            </a:pPr>
            <a:endParaRPr lang="sv-SE" b="1" dirty="0" smtClean="0"/>
          </a:p>
          <a:p>
            <a:r>
              <a:rPr lang="sv-SE" dirty="0" smtClean="0"/>
              <a:t>Show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he</a:t>
            </a:r>
            <a:r>
              <a:rPr lang="sv-SE" dirty="0"/>
              <a:t>/</a:t>
            </a:r>
            <a:r>
              <a:rPr lang="sv-SE" dirty="0" err="1"/>
              <a:t>she</a:t>
            </a:r>
            <a:r>
              <a:rPr lang="sv-SE" dirty="0"/>
              <a:t> is </a:t>
            </a:r>
            <a:r>
              <a:rPr lang="sv-SE" dirty="0" err="1"/>
              <a:t>able</a:t>
            </a:r>
            <a:r>
              <a:rPr lang="sv-SE" dirty="0"/>
              <a:t> </a:t>
            </a:r>
            <a:r>
              <a:rPr lang="sv-SE" dirty="0" err="1"/>
              <a:t>to</a:t>
            </a:r>
            <a:r>
              <a:rPr lang="sv-SE" dirty="0"/>
              <a:t> </a:t>
            </a:r>
            <a:r>
              <a:rPr lang="sv-SE" dirty="0" err="1"/>
              <a:t>communicate</a:t>
            </a:r>
            <a:r>
              <a:rPr lang="sv-SE" dirty="0"/>
              <a:t> and </a:t>
            </a:r>
            <a:r>
              <a:rPr lang="sv-SE" dirty="0" err="1"/>
              <a:t>cooperate</a:t>
            </a:r>
            <a:endParaRPr lang="sv-SE" dirty="0"/>
          </a:p>
          <a:p>
            <a:r>
              <a:rPr lang="sv-SE" dirty="0"/>
              <a:t>Show </a:t>
            </a:r>
            <a:r>
              <a:rPr lang="sv-SE" dirty="0" err="1"/>
              <a:t>self</a:t>
            </a:r>
            <a:r>
              <a:rPr lang="sv-SE" dirty="0"/>
              <a:t> </a:t>
            </a:r>
            <a:r>
              <a:rPr lang="sv-SE" dirty="0" err="1"/>
              <a:t>knowledge</a:t>
            </a:r>
            <a:r>
              <a:rPr lang="sv-SE" dirty="0"/>
              <a:t> and </a:t>
            </a:r>
            <a:r>
              <a:rPr lang="sv-SE" dirty="0" err="1"/>
              <a:t>awareness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her</a:t>
            </a:r>
            <a:r>
              <a:rPr lang="sv-SE" dirty="0"/>
              <a:t>/his </a:t>
            </a:r>
            <a:r>
              <a:rPr lang="sv-SE" dirty="0" err="1"/>
              <a:t>own</a:t>
            </a:r>
            <a:r>
              <a:rPr lang="sv-SE" dirty="0"/>
              <a:t> </a:t>
            </a:r>
            <a:r>
              <a:rPr lang="sv-SE" dirty="0" err="1"/>
              <a:t>attitudes</a:t>
            </a:r>
            <a:r>
              <a:rPr lang="sv-SE" dirty="0"/>
              <a:t> and </a:t>
            </a:r>
            <a:r>
              <a:rPr lang="sv-SE" dirty="0" err="1"/>
              <a:t>values</a:t>
            </a:r>
            <a:r>
              <a:rPr lang="sv-SE" dirty="0"/>
              <a:t> </a:t>
            </a:r>
            <a:r>
              <a:rPr lang="sv-SE" dirty="0" err="1"/>
              <a:t>against</a:t>
            </a:r>
            <a:r>
              <a:rPr lang="sv-SE" dirty="0"/>
              <a:t> individs, </a:t>
            </a:r>
            <a:r>
              <a:rPr lang="sv-SE" dirty="0" err="1"/>
              <a:t>groups</a:t>
            </a:r>
            <a:r>
              <a:rPr lang="sv-SE" dirty="0"/>
              <a:t> and </a:t>
            </a:r>
            <a:r>
              <a:rPr lang="sv-SE" dirty="0" err="1" smtClean="0"/>
              <a:t>society</a:t>
            </a:r>
            <a:endParaRPr lang="sv-SE" dirty="0" smtClean="0"/>
          </a:p>
          <a:p>
            <a:r>
              <a:rPr lang="sv-SE" dirty="0" smtClean="0"/>
              <a:t>Show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he</a:t>
            </a:r>
            <a:r>
              <a:rPr lang="sv-SE" dirty="0" smtClean="0"/>
              <a:t>/</a:t>
            </a:r>
            <a:r>
              <a:rPr lang="sv-SE" dirty="0" err="1" smtClean="0"/>
              <a:t>she</a:t>
            </a:r>
            <a:r>
              <a:rPr lang="sv-SE" dirty="0" smtClean="0"/>
              <a:t> is </a:t>
            </a:r>
            <a:r>
              <a:rPr lang="sv-SE" dirty="0" err="1" smtClean="0"/>
              <a:t>able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pay</a:t>
            </a:r>
            <a:r>
              <a:rPr lang="sv-SE" dirty="0" smtClean="0"/>
              <a:t> attention </a:t>
            </a:r>
            <a:r>
              <a:rPr lang="sv-SE" dirty="0" err="1" smtClean="0"/>
              <a:t>to</a:t>
            </a:r>
            <a:r>
              <a:rPr lang="sv-SE" dirty="0" smtClean="0"/>
              <a:t> his/</a:t>
            </a:r>
            <a:r>
              <a:rPr lang="sv-SE" dirty="0" err="1" smtClean="0"/>
              <a:t>her</a:t>
            </a:r>
            <a:r>
              <a:rPr lang="sv-SE" dirty="0" smtClean="0"/>
              <a:t> </a:t>
            </a:r>
            <a:r>
              <a:rPr lang="sv-SE" dirty="0" err="1" smtClean="0"/>
              <a:t>communication</a:t>
            </a:r>
            <a:r>
              <a:rPr lang="sv-SE" dirty="0" smtClean="0"/>
              <a:t>  and  </a:t>
            </a:r>
            <a:r>
              <a:rPr lang="sv-SE" dirty="0" err="1" smtClean="0"/>
              <a:t>how</a:t>
            </a:r>
            <a:r>
              <a:rPr lang="sv-SE" dirty="0" smtClean="0"/>
              <a:t> it </a:t>
            </a:r>
            <a:r>
              <a:rPr lang="sv-SE" dirty="0" err="1" smtClean="0"/>
              <a:t>effects</a:t>
            </a:r>
            <a:r>
              <a:rPr lang="sv-SE" dirty="0" smtClean="0"/>
              <a:t> on </a:t>
            </a:r>
            <a:r>
              <a:rPr lang="sv-SE" dirty="0" err="1" smtClean="0"/>
              <a:t>groups</a:t>
            </a:r>
            <a:r>
              <a:rPr lang="sv-SE" dirty="0" smtClean="0"/>
              <a:t> and </a:t>
            </a:r>
            <a:r>
              <a:rPr lang="sv-SE" smtClean="0"/>
              <a:t>individuals</a:t>
            </a:r>
            <a:endParaRPr lang="sv-SE" dirty="0" smtClean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59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/>
              <a:t>Practical </a:t>
            </a:r>
            <a:r>
              <a:rPr lang="sv-SE" b="1" dirty="0" err="1"/>
              <a:t>training</a:t>
            </a:r>
            <a:r>
              <a:rPr lang="sv-SE" b="1" dirty="0"/>
              <a:t> </a:t>
            </a:r>
            <a:r>
              <a:rPr lang="sv-SE" b="1" dirty="0" smtClean="0"/>
              <a:t>III-</a:t>
            </a:r>
            <a:r>
              <a:rPr lang="sv-SE" b="1" dirty="0" err="1" smtClean="0"/>
              <a:t>Criterias</a:t>
            </a:r>
            <a:r>
              <a:rPr lang="sv-SE" b="1" dirty="0" smtClean="0"/>
              <a:t>  </a:t>
            </a:r>
            <a:r>
              <a:rPr lang="sv-SE" b="1" dirty="0"/>
              <a:t>To </a:t>
            </a:r>
            <a:r>
              <a:rPr lang="sv-SE" b="1" dirty="0" smtClean="0"/>
              <a:t>pass:</a:t>
            </a:r>
          </a:p>
          <a:p>
            <a:pPr marL="109728" indent="0">
              <a:buNone/>
            </a:pPr>
            <a:endParaRPr lang="sv-SE" b="1" dirty="0" smtClean="0"/>
          </a:p>
          <a:p>
            <a:pPr marL="109728" indent="0">
              <a:buNone/>
            </a:pPr>
            <a:r>
              <a:rPr lang="sv-SE" dirty="0" smtClean="0"/>
              <a:t>The student shows </a:t>
            </a:r>
            <a:r>
              <a:rPr lang="sv-SE" dirty="0" err="1" smtClean="0"/>
              <a:t>that</a:t>
            </a:r>
            <a:r>
              <a:rPr lang="sv-SE" dirty="0" smtClean="0"/>
              <a:t> </a:t>
            </a:r>
            <a:r>
              <a:rPr lang="sv-SE" dirty="0" err="1" smtClean="0"/>
              <a:t>he</a:t>
            </a:r>
            <a:r>
              <a:rPr lang="sv-SE" dirty="0" smtClean="0"/>
              <a:t>/</a:t>
            </a:r>
            <a:r>
              <a:rPr lang="sv-SE" dirty="0" err="1" smtClean="0"/>
              <a:t>she</a:t>
            </a:r>
            <a:r>
              <a:rPr lang="sv-SE" dirty="0" smtClean="0"/>
              <a:t> is </a:t>
            </a:r>
            <a:r>
              <a:rPr lang="sv-SE" dirty="0" err="1" smtClean="0"/>
              <a:t>able</a:t>
            </a:r>
            <a:r>
              <a:rPr lang="sv-SE" dirty="0" smtClean="0"/>
              <a:t> </a:t>
            </a:r>
          </a:p>
          <a:p>
            <a:r>
              <a:rPr lang="sv-SE" dirty="0" err="1"/>
              <a:t>b</a:t>
            </a:r>
            <a:r>
              <a:rPr lang="sv-SE" dirty="0" err="1" smtClean="0"/>
              <a:t>oth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plan, </a:t>
            </a:r>
            <a:r>
              <a:rPr lang="sv-SE" dirty="0" err="1" smtClean="0"/>
              <a:t>realize</a:t>
            </a:r>
            <a:r>
              <a:rPr lang="sv-SE" dirty="0" smtClean="0"/>
              <a:t>,</a:t>
            </a:r>
            <a:r>
              <a:rPr lang="sv-SE" dirty="0"/>
              <a:t> </a:t>
            </a:r>
            <a:r>
              <a:rPr lang="sv-SE" dirty="0" smtClean="0"/>
              <a:t>and </a:t>
            </a:r>
            <a:r>
              <a:rPr lang="sv-SE" dirty="0" err="1" smtClean="0"/>
              <a:t>analyze</a:t>
            </a:r>
            <a:r>
              <a:rPr lang="sv-SE" dirty="0" smtClean="0"/>
              <a:t> </a:t>
            </a:r>
            <a:r>
              <a:rPr lang="sv-SE" dirty="0" err="1" smtClean="0"/>
              <a:t>conselling</a:t>
            </a:r>
            <a:r>
              <a:rPr lang="sv-SE" dirty="0" smtClean="0"/>
              <a:t> </a:t>
            </a:r>
            <a:r>
              <a:rPr lang="sv-SE" dirty="0" err="1" smtClean="0"/>
              <a:t>conversations</a:t>
            </a:r>
            <a:r>
              <a:rPr lang="sv-SE" dirty="0" smtClean="0"/>
              <a:t> as </a:t>
            </a:r>
            <a:r>
              <a:rPr lang="sv-SE" dirty="0" err="1" smtClean="0"/>
              <a:t>well</a:t>
            </a:r>
            <a:r>
              <a:rPr lang="sv-SE" dirty="0" smtClean="0"/>
              <a:t>  from </a:t>
            </a:r>
            <a:r>
              <a:rPr lang="sv-SE" dirty="0" err="1" smtClean="0"/>
              <a:t>individual</a:t>
            </a:r>
            <a:r>
              <a:rPr lang="sv-SE" dirty="0" smtClean="0"/>
              <a:t>-  as from </a:t>
            </a:r>
            <a:r>
              <a:rPr lang="sv-SE" dirty="0" err="1" smtClean="0"/>
              <a:t>group</a:t>
            </a:r>
            <a:r>
              <a:rPr lang="sv-SE" dirty="0" smtClean="0"/>
              <a:t> </a:t>
            </a:r>
            <a:r>
              <a:rPr lang="sv-SE" dirty="0" err="1" smtClean="0"/>
              <a:t>perspective</a:t>
            </a:r>
            <a:r>
              <a:rPr lang="sv-SE" dirty="0" smtClean="0"/>
              <a:t>. All </a:t>
            </a:r>
            <a:r>
              <a:rPr lang="sv-SE" dirty="0" err="1" smtClean="0"/>
              <a:t>this</a:t>
            </a:r>
            <a:r>
              <a:rPr lang="sv-SE" dirty="0" smtClean="0"/>
              <a:t> on the basis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context</a:t>
            </a:r>
            <a:r>
              <a:rPr lang="sv-SE" dirty="0" smtClean="0"/>
              <a:t> </a:t>
            </a:r>
            <a:r>
              <a:rPr lang="sv-SE" u="sng" dirty="0" smtClean="0"/>
              <a:t>and </a:t>
            </a:r>
            <a:r>
              <a:rPr lang="sv-SE" dirty="0" err="1" smtClean="0"/>
              <a:t>theories</a:t>
            </a:r>
            <a:r>
              <a:rPr lang="sv-SE" dirty="0" smtClean="0"/>
              <a:t> </a:t>
            </a:r>
            <a:r>
              <a:rPr lang="sv-SE" dirty="0" err="1" smtClean="0"/>
              <a:t>concerning</a:t>
            </a:r>
            <a:r>
              <a:rPr lang="sv-SE" dirty="0" smtClean="0"/>
              <a:t> </a:t>
            </a:r>
            <a:r>
              <a:rPr lang="sv-SE" dirty="0" err="1" smtClean="0"/>
              <a:t>Career</a:t>
            </a:r>
            <a:r>
              <a:rPr lang="sv-SE" dirty="0" smtClean="0"/>
              <a:t> Development and</a:t>
            </a:r>
            <a:r>
              <a:rPr lang="sv-SE" dirty="0"/>
              <a:t> </a:t>
            </a:r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smtClean="0"/>
              <a:t> </a:t>
            </a:r>
            <a:r>
              <a:rPr lang="sv-SE" dirty="0" err="1" smtClean="0"/>
              <a:t>counselling</a:t>
            </a:r>
            <a:endParaRPr lang="sv-SE" dirty="0" smtClean="0"/>
          </a:p>
          <a:p>
            <a:pPr marL="109728" indent="0">
              <a:buNone/>
            </a:pPr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7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642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sv-SE" b="1" dirty="0"/>
              <a:t>Practical </a:t>
            </a:r>
            <a:r>
              <a:rPr lang="sv-SE" b="1" dirty="0" err="1"/>
              <a:t>training</a:t>
            </a:r>
            <a:r>
              <a:rPr lang="sv-SE" b="1" dirty="0"/>
              <a:t> III-</a:t>
            </a:r>
            <a:r>
              <a:rPr lang="sv-SE" b="1" dirty="0" err="1"/>
              <a:t>Criterias</a:t>
            </a:r>
            <a:r>
              <a:rPr lang="sv-SE" b="1" dirty="0"/>
              <a:t>  To pass:</a:t>
            </a:r>
          </a:p>
          <a:p>
            <a:pPr marL="109728" indent="0">
              <a:buNone/>
            </a:pPr>
            <a:endParaRPr lang="sv-SE" b="1" dirty="0"/>
          </a:p>
          <a:p>
            <a:pPr marL="109728" indent="0">
              <a:buNone/>
            </a:pPr>
            <a:r>
              <a:rPr lang="sv-SE" dirty="0"/>
              <a:t>The student shows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he</a:t>
            </a:r>
            <a:r>
              <a:rPr lang="sv-SE" dirty="0"/>
              <a:t>/</a:t>
            </a:r>
            <a:r>
              <a:rPr lang="sv-SE" dirty="0" err="1"/>
              <a:t>she</a:t>
            </a:r>
            <a:r>
              <a:rPr lang="sv-SE" dirty="0"/>
              <a:t> is </a:t>
            </a:r>
            <a:r>
              <a:rPr lang="sv-SE" dirty="0" err="1"/>
              <a:t>able</a:t>
            </a:r>
            <a:r>
              <a:rPr lang="sv-SE" dirty="0"/>
              <a:t> </a:t>
            </a:r>
            <a:r>
              <a:rPr lang="sv-SE" dirty="0" err="1" smtClean="0"/>
              <a:t>to</a:t>
            </a:r>
            <a:endParaRPr lang="sv-SE" dirty="0" smtClean="0"/>
          </a:p>
          <a:p>
            <a:pPr marL="109728" indent="0">
              <a:buNone/>
            </a:pPr>
            <a:endParaRPr lang="sv-SE" dirty="0"/>
          </a:p>
          <a:p>
            <a:r>
              <a:rPr lang="sv-SE" dirty="0" err="1" smtClean="0"/>
              <a:t>identify</a:t>
            </a:r>
            <a:r>
              <a:rPr lang="sv-SE" dirty="0" smtClean="0"/>
              <a:t> and </a:t>
            </a:r>
            <a:r>
              <a:rPr lang="sv-SE" dirty="0" err="1" smtClean="0"/>
              <a:t>analyze</a:t>
            </a:r>
            <a:r>
              <a:rPr lang="sv-SE" dirty="0" smtClean="0"/>
              <a:t>  </a:t>
            </a:r>
            <a:r>
              <a:rPr lang="sv-SE" dirty="0" err="1" smtClean="0"/>
              <a:t>counselling</a:t>
            </a:r>
            <a:r>
              <a:rPr lang="sv-SE" dirty="0" smtClean="0"/>
              <a:t>  </a:t>
            </a:r>
            <a:r>
              <a:rPr lang="sv-SE" dirty="0" err="1" smtClean="0"/>
              <a:t>based</a:t>
            </a:r>
            <a:r>
              <a:rPr lang="sv-SE" dirty="0" smtClean="0"/>
              <a:t> on an  </a:t>
            </a:r>
            <a:r>
              <a:rPr lang="sv-SE" dirty="0" err="1" smtClean="0"/>
              <a:t>ethical</a:t>
            </a:r>
            <a:r>
              <a:rPr lang="sv-SE" dirty="0" smtClean="0"/>
              <a:t> </a:t>
            </a:r>
            <a:r>
              <a:rPr lang="sv-SE" dirty="0" err="1" smtClean="0"/>
              <a:t>point</a:t>
            </a:r>
            <a:endParaRPr lang="sv-SE" dirty="0" smtClean="0"/>
          </a:p>
          <a:p>
            <a:pPr marL="109728" indent="0">
              <a:buNone/>
            </a:pPr>
            <a:endParaRPr lang="sv-SE" dirty="0"/>
          </a:p>
          <a:p>
            <a:r>
              <a:rPr lang="sv-SE" dirty="0" smtClean="0"/>
              <a:t>from a </a:t>
            </a:r>
            <a:r>
              <a:rPr lang="sv-SE" dirty="0" err="1" smtClean="0"/>
              <a:t>professional</a:t>
            </a:r>
            <a:r>
              <a:rPr lang="sv-SE" dirty="0" smtClean="0"/>
              <a:t> </a:t>
            </a:r>
            <a:r>
              <a:rPr lang="sv-SE" dirty="0" err="1" smtClean="0"/>
              <a:t>perspective</a:t>
            </a:r>
            <a:r>
              <a:rPr lang="sv-SE" dirty="0" smtClean="0"/>
              <a:t> </a:t>
            </a:r>
            <a:r>
              <a:rPr lang="sv-SE" dirty="0" err="1" smtClean="0"/>
              <a:t>reflect</a:t>
            </a:r>
            <a:r>
              <a:rPr lang="sv-SE" dirty="0" smtClean="0"/>
              <a:t> </a:t>
            </a:r>
            <a:r>
              <a:rPr lang="sv-SE" dirty="0" err="1" smtClean="0"/>
              <a:t>upon</a:t>
            </a:r>
            <a:r>
              <a:rPr lang="sv-SE" dirty="0" smtClean="0"/>
              <a:t> his/</a:t>
            </a:r>
            <a:r>
              <a:rPr lang="sv-SE" dirty="0" err="1" smtClean="0"/>
              <a:t>her</a:t>
            </a:r>
            <a:r>
              <a:rPr lang="sv-SE" dirty="0" smtClean="0"/>
              <a:t> </a:t>
            </a:r>
            <a:r>
              <a:rPr lang="sv-SE" dirty="0" err="1" smtClean="0"/>
              <a:t>basic</a:t>
            </a:r>
            <a:r>
              <a:rPr lang="sv-SE" dirty="0" smtClean="0"/>
              <a:t> </a:t>
            </a:r>
            <a:r>
              <a:rPr lang="sv-SE" dirty="0" err="1" smtClean="0"/>
              <a:t>outlook</a:t>
            </a:r>
            <a:r>
              <a:rPr lang="sv-SE" dirty="0" smtClean="0"/>
              <a:t> and </a:t>
            </a:r>
            <a:r>
              <a:rPr lang="sv-SE" dirty="0" err="1" smtClean="0"/>
              <a:t>values</a:t>
            </a:r>
            <a:r>
              <a:rPr lang="sv-SE" dirty="0" smtClean="0"/>
              <a:t> and </a:t>
            </a:r>
            <a:r>
              <a:rPr lang="sv-SE" dirty="0" err="1" smtClean="0"/>
              <a:t>analyze</a:t>
            </a:r>
            <a:endParaRPr lang="sv-SE" dirty="0" smtClean="0"/>
          </a:p>
          <a:p>
            <a:pPr marL="109728" indent="0">
              <a:buNone/>
            </a:pPr>
            <a:r>
              <a:rPr lang="sv-SE" dirty="0" smtClean="0"/>
              <a:t>  his/</a:t>
            </a:r>
            <a:r>
              <a:rPr lang="sv-SE" dirty="0" err="1" smtClean="0"/>
              <a:t>her</a:t>
            </a:r>
            <a:r>
              <a:rPr lang="sv-SE" dirty="0" smtClean="0"/>
              <a:t> </a:t>
            </a:r>
            <a:r>
              <a:rPr lang="sv-SE" dirty="0" err="1" smtClean="0"/>
              <a:t>counselling</a:t>
            </a:r>
            <a:r>
              <a:rPr lang="sv-SE" dirty="0" smtClean="0"/>
              <a:t> from </a:t>
            </a:r>
            <a:r>
              <a:rPr lang="sv-SE" dirty="0"/>
              <a:t>the </a:t>
            </a:r>
            <a:r>
              <a:rPr lang="sv-SE" dirty="0" err="1" smtClean="0"/>
              <a:t>points</a:t>
            </a:r>
            <a:r>
              <a:rPr lang="sv-SE" dirty="0" smtClean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endParaRPr lang="sv-SE" dirty="0" smtClean="0"/>
          </a:p>
          <a:p>
            <a:pPr marL="109728" indent="0">
              <a:buNone/>
            </a:pPr>
            <a:r>
              <a:rPr lang="sv-SE" dirty="0"/>
              <a:t> </a:t>
            </a:r>
            <a:r>
              <a:rPr lang="sv-SE" dirty="0" smtClean="0"/>
              <a:t> </a:t>
            </a:r>
            <a:r>
              <a:rPr lang="sv-SE" dirty="0" err="1" smtClean="0"/>
              <a:t>clients</a:t>
            </a:r>
            <a:r>
              <a:rPr lang="sv-SE" dirty="0" smtClean="0"/>
              <a:t> </a:t>
            </a:r>
            <a:r>
              <a:rPr lang="sv-SE" dirty="0" err="1" smtClean="0"/>
              <a:t>needs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17</a:t>
            </a:fld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6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5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/>
              <a:t>Practical </a:t>
            </a:r>
            <a:r>
              <a:rPr lang="sv-SE" b="1" dirty="0" err="1"/>
              <a:t>training</a:t>
            </a:r>
            <a:r>
              <a:rPr lang="sv-SE" b="1" dirty="0"/>
              <a:t> III-</a:t>
            </a:r>
            <a:r>
              <a:rPr lang="sv-SE" b="1" dirty="0" err="1"/>
              <a:t>Criterias</a:t>
            </a:r>
            <a:r>
              <a:rPr lang="sv-SE" b="1" dirty="0"/>
              <a:t>  To pass:</a:t>
            </a:r>
          </a:p>
          <a:p>
            <a:pPr marL="109728" indent="0">
              <a:buNone/>
            </a:pPr>
            <a:endParaRPr lang="sv-SE" b="1" dirty="0"/>
          </a:p>
          <a:p>
            <a:pPr marL="109728" indent="0">
              <a:buNone/>
            </a:pPr>
            <a:r>
              <a:rPr lang="sv-SE" dirty="0"/>
              <a:t>The student shows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he</a:t>
            </a:r>
            <a:r>
              <a:rPr lang="sv-SE" dirty="0"/>
              <a:t>/</a:t>
            </a:r>
            <a:r>
              <a:rPr lang="sv-SE" dirty="0" err="1"/>
              <a:t>she</a:t>
            </a:r>
            <a:r>
              <a:rPr lang="sv-SE" dirty="0"/>
              <a:t> is </a:t>
            </a:r>
            <a:r>
              <a:rPr lang="sv-SE" dirty="0" err="1"/>
              <a:t>able</a:t>
            </a:r>
            <a:r>
              <a:rPr lang="sv-SE" dirty="0"/>
              <a:t> </a:t>
            </a:r>
            <a:r>
              <a:rPr lang="sv-SE" dirty="0" err="1" smtClean="0"/>
              <a:t>to</a:t>
            </a:r>
            <a:endParaRPr lang="sv-SE" dirty="0" smtClean="0"/>
          </a:p>
          <a:p>
            <a:pPr marL="109728" indent="0">
              <a:buNone/>
            </a:pPr>
            <a:endParaRPr lang="sv-SE" dirty="0"/>
          </a:p>
          <a:p>
            <a:r>
              <a:rPr lang="sv-SE" dirty="0" err="1"/>
              <a:t>d</a:t>
            </a:r>
            <a:r>
              <a:rPr lang="sv-SE" dirty="0" err="1" smtClean="0"/>
              <a:t>istinguish</a:t>
            </a:r>
            <a:r>
              <a:rPr lang="sv-SE" dirty="0" smtClean="0"/>
              <a:t>, </a:t>
            </a:r>
            <a:r>
              <a:rPr lang="sv-SE" dirty="0" err="1" smtClean="0"/>
              <a:t>value</a:t>
            </a:r>
            <a:r>
              <a:rPr lang="sv-SE" dirty="0" smtClean="0"/>
              <a:t> and </a:t>
            </a:r>
            <a:r>
              <a:rPr lang="sv-SE" dirty="0" err="1" smtClean="0"/>
              <a:t>discuss</a:t>
            </a:r>
            <a:r>
              <a:rPr lang="sv-SE" dirty="0" smtClean="0"/>
              <a:t> </a:t>
            </a:r>
            <a:r>
              <a:rPr lang="sv-SE" dirty="0" err="1" smtClean="0"/>
              <a:t>counselling</a:t>
            </a:r>
            <a:r>
              <a:rPr lang="sv-SE" dirty="0" smtClean="0"/>
              <a:t> </a:t>
            </a:r>
            <a:r>
              <a:rPr lang="sv-SE" dirty="0" err="1" smtClean="0"/>
              <a:t>activities</a:t>
            </a:r>
            <a:r>
              <a:rPr lang="sv-SE" dirty="0" smtClean="0"/>
              <a:t> </a:t>
            </a:r>
            <a:r>
              <a:rPr lang="sv-SE" dirty="0" err="1" smtClean="0"/>
              <a:t>based</a:t>
            </a:r>
            <a:r>
              <a:rPr lang="sv-SE" dirty="0" smtClean="0"/>
              <a:t> on </a:t>
            </a:r>
            <a:r>
              <a:rPr lang="sv-SE" dirty="0" err="1" smtClean="0"/>
              <a:t>its</a:t>
            </a:r>
            <a:r>
              <a:rPr lang="sv-SE" dirty="0" smtClean="0"/>
              <a:t> </a:t>
            </a:r>
            <a:r>
              <a:rPr lang="sv-SE" dirty="0" err="1" smtClean="0"/>
              <a:t>prerequisites</a:t>
            </a:r>
            <a:r>
              <a:rPr lang="sv-SE" dirty="0" smtClean="0"/>
              <a:t>, </a:t>
            </a:r>
            <a:r>
              <a:rPr lang="sv-SE" dirty="0" err="1" smtClean="0"/>
              <a:t>substance</a:t>
            </a:r>
            <a:r>
              <a:rPr lang="sv-SE" dirty="0" smtClean="0"/>
              <a:t>, </a:t>
            </a:r>
            <a:r>
              <a:rPr lang="sv-SE" dirty="0" err="1" smtClean="0"/>
              <a:t>mandate</a:t>
            </a:r>
            <a:r>
              <a:rPr lang="sv-SE" dirty="0" smtClean="0"/>
              <a:t> and </a:t>
            </a:r>
            <a:r>
              <a:rPr lang="sv-SE" dirty="0" err="1" smtClean="0"/>
              <a:t>goal</a:t>
            </a:r>
            <a:r>
              <a:rPr lang="sv-SE" dirty="0" smtClean="0"/>
              <a:t>.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6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35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Social Science, 15 ECTS*</a:t>
            </a:r>
          </a:p>
          <a:p>
            <a:r>
              <a:rPr lang="sv-SE" dirty="0" err="1" smtClean="0"/>
              <a:t>Behavioral</a:t>
            </a:r>
            <a:r>
              <a:rPr lang="sv-SE" dirty="0" smtClean="0"/>
              <a:t> Science, 15 ECTS</a:t>
            </a:r>
          </a:p>
          <a:p>
            <a:r>
              <a:rPr lang="sv-SE" dirty="0" err="1" smtClean="0"/>
              <a:t>Workinglife</a:t>
            </a:r>
            <a:r>
              <a:rPr lang="sv-SE" dirty="0" smtClean="0"/>
              <a:t> and Industri  22,5 ECTS</a:t>
            </a:r>
          </a:p>
          <a:p>
            <a:r>
              <a:rPr lang="sv-SE" dirty="0" err="1"/>
              <a:t>Free</a:t>
            </a:r>
            <a:r>
              <a:rPr lang="sv-SE" dirty="0"/>
              <a:t> choice </a:t>
            </a:r>
            <a:r>
              <a:rPr lang="sv-SE" dirty="0" err="1"/>
              <a:t>course</a:t>
            </a:r>
            <a:r>
              <a:rPr lang="sv-SE" dirty="0"/>
              <a:t>,  7,5 ECTS</a:t>
            </a:r>
          </a:p>
          <a:p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Counselling</a:t>
            </a:r>
            <a:r>
              <a:rPr lang="sv-SE" dirty="0" smtClean="0"/>
              <a:t>  </a:t>
            </a:r>
            <a:r>
              <a:rPr lang="sv-SE" dirty="0"/>
              <a:t>I-V, </a:t>
            </a:r>
            <a:r>
              <a:rPr lang="sv-SE" dirty="0" smtClean="0"/>
              <a:t>90 </a:t>
            </a:r>
            <a:r>
              <a:rPr lang="sv-SE" dirty="0"/>
              <a:t>ECTS</a:t>
            </a:r>
          </a:p>
          <a:p>
            <a:r>
              <a:rPr lang="sv-SE" dirty="0" err="1"/>
              <a:t>Career</a:t>
            </a:r>
            <a:r>
              <a:rPr lang="sv-SE" dirty="0"/>
              <a:t> Development and </a:t>
            </a:r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 smtClean="0"/>
              <a:t>Counselling</a:t>
            </a:r>
            <a:r>
              <a:rPr lang="sv-SE" dirty="0" smtClean="0"/>
              <a:t>, 30 ECTS</a:t>
            </a:r>
          </a:p>
          <a:p>
            <a:pPr marL="109728" indent="0">
              <a:buNone/>
            </a:pPr>
            <a:endParaRPr lang="sv-SE" dirty="0" smtClean="0"/>
          </a:p>
          <a:p>
            <a:pPr marL="109728" indent="0">
              <a:buNone/>
            </a:pPr>
            <a:r>
              <a:rPr lang="sv-SE" dirty="0" smtClean="0"/>
              <a:t>* 7,5 ECTS = 5 </a:t>
            </a:r>
            <a:r>
              <a:rPr lang="sv-SE" dirty="0" err="1" smtClean="0"/>
              <a:t>weeks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studies</a:t>
            </a:r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Program, </a:t>
            </a:r>
          </a:p>
        </p:txBody>
      </p:sp>
      <p:pic>
        <p:nvPicPr>
          <p:cNvPr id="6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60349"/>
            <a:ext cx="1132279" cy="1080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189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sv-SE" dirty="0" smtClean="0"/>
          </a:p>
          <a:p>
            <a:pPr marL="109728" indent="0">
              <a:buNone/>
            </a:pPr>
            <a:r>
              <a:rPr lang="sv-SE" b="1" dirty="0" err="1" smtClean="0"/>
              <a:t>Career</a:t>
            </a:r>
            <a:r>
              <a:rPr lang="sv-SE" b="1" dirty="0" smtClean="0"/>
              <a:t> </a:t>
            </a:r>
            <a:r>
              <a:rPr lang="sv-SE" b="1" dirty="0" err="1" smtClean="0"/>
              <a:t>Counselling</a:t>
            </a:r>
            <a:r>
              <a:rPr lang="sv-SE" b="1" dirty="0" smtClean="0"/>
              <a:t> </a:t>
            </a:r>
            <a:r>
              <a:rPr lang="sv-SE" b="1" dirty="0" err="1" smtClean="0"/>
              <a:t>courses</a:t>
            </a:r>
            <a:endParaRPr lang="sv-SE" b="1" dirty="0" smtClean="0"/>
          </a:p>
          <a:p>
            <a:r>
              <a:rPr lang="sv-SE" dirty="0" err="1" smtClean="0"/>
              <a:t>Sociological</a:t>
            </a:r>
            <a:r>
              <a:rPr lang="sv-SE" dirty="0" smtClean="0"/>
              <a:t> </a:t>
            </a:r>
            <a:r>
              <a:rPr lang="sv-SE" dirty="0" err="1" smtClean="0"/>
              <a:t>perspectives</a:t>
            </a:r>
            <a:r>
              <a:rPr lang="sv-SE" dirty="0" smtClean="0"/>
              <a:t> on </a:t>
            </a:r>
            <a:r>
              <a:rPr lang="sv-SE" dirty="0" err="1" smtClean="0"/>
              <a:t>career</a:t>
            </a:r>
            <a:r>
              <a:rPr lang="sv-SE" dirty="0" smtClean="0"/>
              <a:t> choice and </a:t>
            </a:r>
            <a:r>
              <a:rPr lang="sv-SE" dirty="0" err="1" smtClean="0"/>
              <a:t>development</a:t>
            </a:r>
            <a:endParaRPr lang="sv-SE" dirty="0" smtClean="0"/>
          </a:p>
          <a:p>
            <a:r>
              <a:rPr lang="sv-SE" dirty="0" err="1" smtClean="0"/>
              <a:t>Education</a:t>
            </a:r>
            <a:r>
              <a:rPr lang="sv-SE" dirty="0" smtClean="0"/>
              <a:t> </a:t>
            </a:r>
            <a:r>
              <a:rPr lang="sv-SE" dirty="0" err="1" smtClean="0"/>
              <a:t>Politics</a:t>
            </a:r>
            <a:endParaRPr lang="sv-SE" dirty="0" smtClean="0"/>
          </a:p>
          <a:p>
            <a:r>
              <a:rPr lang="sv-SE" dirty="0" err="1" smtClean="0"/>
              <a:t>Education</a:t>
            </a:r>
            <a:r>
              <a:rPr lang="sv-SE" dirty="0" smtClean="0"/>
              <a:t> System</a:t>
            </a:r>
          </a:p>
          <a:p>
            <a:r>
              <a:rPr lang="sv-SE" dirty="0" smtClean="0"/>
              <a:t>Research </a:t>
            </a:r>
            <a:r>
              <a:rPr lang="sv-SE" dirty="0" err="1" smtClean="0"/>
              <a:t>theory</a:t>
            </a:r>
            <a:endParaRPr lang="sv-SE" dirty="0" smtClean="0"/>
          </a:p>
          <a:p>
            <a:r>
              <a:rPr lang="sv-SE" dirty="0" err="1" smtClean="0"/>
              <a:t>Academic</a:t>
            </a:r>
            <a:r>
              <a:rPr lang="sv-SE" dirty="0" smtClean="0"/>
              <a:t> paper</a:t>
            </a: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</a:t>
            </a:r>
            <a:r>
              <a:rPr lang="sv-SE" dirty="0" smtClean="0"/>
              <a:t>Program </a:t>
            </a:r>
            <a:endParaRPr lang="sv-SE" dirty="0"/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24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 err="1"/>
              <a:t>Career</a:t>
            </a:r>
            <a:r>
              <a:rPr lang="sv-SE" b="1" dirty="0"/>
              <a:t> </a:t>
            </a:r>
            <a:r>
              <a:rPr lang="sv-SE" b="1" dirty="0" err="1"/>
              <a:t>Counselling</a:t>
            </a:r>
            <a:r>
              <a:rPr lang="sv-SE" b="1" dirty="0"/>
              <a:t> </a:t>
            </a:r>
            <a:r>
              <a:rPr lang="sv-SE" b="1" dirty="0" err="1"/>
              <a:t>courses</a:t>
            </a:r>
            <a:endParaRPr lang="sv-SE" b="1" dirty="0"/>
          </a:p>
          <a:p>
            <a:pPr marL="109728" indent="0">
              <a:buNone/>
            </a:pPr>
            <a:endParaRPr lang="sv-SE" dirty="0"/>
          </a:p>
          <a:p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/>
              <a:t>choice and </a:t>
            </a:r>
            <a:r>
              <a:rPr lang="sv-SE" dirty="0" err="1"/>
              <a:t>development</a:t>
            </a:r>
            <a:r>
              <a:rPr lang="sv-SE" dirty="0"/>
              <a:t> </a:t>
            </a:r>
          </a:p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 smtClean="0"/>
              <a:t>communication</a:t>
            </a:r>
            <a:endParaRPr lang="sv-SE" dirty="0" smtClean="0"/>
          </a:p>
          <a:p>
            <a:r>
              <a:rPr lang="sv-SE" dirty="0" smtClean="0"/>
              <a:t>Practical </a:t>
            </a:r>
            <a:r>
              <a:rPr lang="sv-SE" dirty="0" err="1" smtClean="0"/>
              <a:t>training</a:t>
            </a:r>
            <a:endParaRPr lang="sv-SE" dirty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</a:t>
            </a:r>
            <a:r>
              <a:rPr lang="sv-SE" dirty="0" smtClean="0"/>
              <a:t>Program</a:t>
            </a:r>
            <a:endParaRPr lang="sv-SE" dirty="0"/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489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sv-SE" altLang="ja-JP" sz="2800" b="1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r>
              <a:rPr kumimoji="1" lang="sv-SE" altLang="ja-JP" sz="2800" b="1" dirty="0" smtClean="0">
                <a:solidFill>
                  <a:schemeClr val="tx2"/>
                </a:solidFill>
                <a:ea typeface="ＭＳ Ｐゴシック" pitchFamily="34" charset="-128"/>
              </a:rPr>
              <a:t>90 </a:t>
            </a:r>
            <a:r>
              <a:rPr kumimoji="1" lang="sv-SE" altLang="ja-JP" sz="2800" b="1" dirty="0">
                <a:solidFill>
                  <a:schemeClr val="tx2"/>
                </a:solidFill>
                <a:ea typeface="ＭＳ Ｐゴシック" pitchFamily="34" charset="-128"/>
              </a:rPr>
              <a:t>students/ </a:t>
            </a:r>
            <a:r>
              <a:rPr kumimoji="1" lang="sv-SE" altLang="ja-JP" sz="2800" b="1" dirty="0" err="1" smtClean="0">
                <a:solidFill>
                  <a:schemeClr val="tx2"/>
                </a:solidFill>
                <a:ea typeface="ＭＳ Ｐゴシック" pitchFamily="34" charset="-128"/>
              </a:rPr>
              <a:t>year</a:t>
            </a:r>
            <a:endParaRPr kumimoji="1" lang="sv-SE" altLang="ja-JP" sz="2800" b="1" dirty="0">
              <a:solidFill>
                <a:schemeClr val="tx2"/>
              </a:solidFill>
              <a:ea typeface="ＭＳ Ｐゴシック" pitchFamily="34" charset="-128"/>
            </a:endParaRPr>
          </a:p>
          <a:p>
            <a:r>
              <a:rPr kumimoji="1" lang="sv-SE" altLang="ja-JP" sz="2800" b="1" dirty="0">
                <a:solidFill>
                  <a:schemeClr val="tx2"/>
                </a:solidFill>
                <a:ea typeface="ＭＳ Ｐゴシック" pitchFamily="34" charset="-128"/>
              </a:rPr>
              <a:t>Campus studies ( 30</a:t>
            </a:r>
            <a:r>
              <a:rPr kumimoji="1" lang="sv-SE" altLang="ja-JP" sz="2800" b="1" dirty="0" smtClean="0">
                <a:solidFill>
                  <a:schemeClr val="tx2"/>
                </a:solidFill>
                <a:ea typeface="ＭＳ Ｐゴシック" pitchFamily="34" charset="-128"/>
              </a:rPr>
              <a:t>)</a:t>
            </a:r>
            <a:endParaRPr kumimoji="1" lang="sv-SE" altLang="ja-JP" sz="2800" b="1" dirty="0">
              <a:solidFill>
                <a:schemeClr val="tx2"/>
              </a:solidFill>
              <a:ea typeface="ＭＳ Ｐゴシック" pitchFamily="34" charset="-128"/>
            </a:endParaRPr>
          </a:p>
          <a:p>
            <a:r>
              <a:rPr kumimoji="1" lang="sv-SE" altLang="ja-JP" sz="2800" b="1" dirty="0">
                <a:solidFill>
                  <a:schemeClr val="tx2"/>
                </a:solidFill>
                <a:ea typeface="ＭＳ Ｐゴシック" pitchFamily="34" charset="-128"/>
              </a:rPr>
              <a:t>Distans studies ( 60 )</a:t>
            </a:r>
          </a:p>
          <a:p>
            <a:pPr marL="109728" indent="0">
              <a:buNone/>
            </a:pP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</a:t>
            </a:r>
            <a:r>
              <a:rPr lang="sv-SE" dirty="0" smtClean="0"/>
              <a:t>Program</a:t>
            </a:r>
            <a:endParaRPr lang="sv-SE" dirty="0"/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144602"/>
            <a:ext cx="2868538" cy="2855379"/>
          </a:xfrm>
          <a:prstGeom prst="rect">
            <a:avLst/>
          </a:prstGeom>
        </p:spPr>
      </p:pic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526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 smtClean="0"/>
              <a:t>Campus Studies:</a:t>
            </a:r>
          </a:p>
          <a:p>
            <a:r>
              <a:rPr lang="sv-SE" dirty="0" smtClean="0"/>
              <a:t>Students live in/</a:t>
            </a:r>
            <a:r>
              <a:rPr lang="sv-SE" dirty="0" err="1" smtClean="0"/>
              <a:t>around</a:t>
            </a:r>
            <a:r>
              <a:rPr lang="sv-SE" dirty="0" smtClean="0"/>
              <a:t> Stockholm</a:t>
            </a:r>
          </a:p>
          <a:p>
            <a:r>
              <a:rPr lang="sv-SE" dirty="0" smtClean="0"/>
              <a:t>At the </a:t>
            </a:r>
            <a:r>
              <a:rPr lang="sv-SE" dirty="0" err="1" smtClean="0"/>
              <a:t>university</a:t>
            </a:r>
            <a:endParaRPr lang="sv-SE" dirty="0" smtClean="0"/>
          </a:p>
          <a:p>
            <a:r>
              <a:rPr lang="sv-SE" dirty="0" smtClean="0"/>
              <a:t>3-4 </a:t>
            </a:r>
            <a:r>
              <a:rPr lang="sv-SE" dirty="0" err="1" smtClean="0"/>
              <a:t>days</a:t>
            </a:r>
            <a:r>
              <a:rPr lang="sv-SE" dirty="0" smtClean="0"/>
              <a:t> a </a:t>
            </a:r>
            <a:r>
              <a:rPr lang="sv-SE" dirty="0" err="1" smtClean="0"/>
              <a:t>week</a:t>
            </a:r>
            <a:endParaRPr lang="sv-SE" dirty="0" smtClean="0"/>
          </a:p>
          <a:p>
            <a:r>
              <a:rPr lang="sv-SE" dirty="0" smtClean="0"/>
              <a:t>Practical </a:t>
            </a:r>
            <a:r>
              <a:rPr lang="sv-SE" dirty="0" err="1" smtClean="0"/>
              <a:t>training</a:t>
            </a:r>
            <a:r>
              <a:rPr lang="sv-SE" dirty="0" smtClean="0"/>
              <a:t> in/</a:t>
            </a:r>
            <a:r>
              <a:rPr lang="sv-SE" dirty="0" err="1" smtClean="0"/>
              <a:t>around</a:t>
            </a:r>
            <a:r>
              <a:rPr lang="sv-SE" dirty="0" smtClean="0"/>
              <a:t> Stockholm</a:t>
            </a:r>
          </a:p>
          <a:p>
            <a:pPr marL="109728" indent="0">
              <a:buNone/>
            </a:pP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149080"/>
            <a:ext cx="3012182" cy="2259137"/>
          </a:xfrm>
          <a:prstGeom prst="rect">
            <a:avLst/>
          </a:prstGeom>
        </p:spPr>
      </p:pic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277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484784"/>
            <a:ext cx="2208669" cy="4525962"/>
          </a:xfrm>
        </p:spPr>
      </p:pic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</a:t>
            </a:r>
            <a:r>
              <a:rPr lang="sv-SE" dirty="0" smtClean="0"/>
              <a:t>Program</a:t>
            </a: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215" y="3140968"/>
            <a:ext cx="2199092" cy="1534250"/>
          </a:xfrm>
          <a:prstGeom prst="rect">
            <a:avLst/>
          </a:prstGeom>
        </p:spPr>
      </p:pic>
      <p:cxnSp>
        <p:nvCxnSpPr>
          <p:cNvPr id="10" name="Rak pil 9"/>
          <p:cNvCxnSpPr/>
          <p:nvPr/>
        </p:nvCxnSpPr>
        <p:spPr>
          <a:xfrm flipV="1">
            <a:off x="3419872" y="3861048"/>
            <a:ext cx="25202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logo-org-engelsk_webb_72dp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564904"/>
            <a:ext cx="936104" cy="893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logo-org-engelsk_webb_72dp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sidfo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551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dirty="0" err="1" smtClean="0"/>
              <a:t>Distance</a:t>
            </a:r>
            <a:r>
              <a:rPr lang="sv-SE" dirty="0" smtClean="0"/>
              <a:t> Studies:</a:t>
            </a:r>
          </a:p>
          <a:p>
            <a:pPr marL="109728" indent="0">
              <a:buNone/>
            </a:pPr>
            <a:endParaRPr lang="sv-SE" dirty="0"/>
          </a:p>
          <a:p>
            <a:pPr marL="109728" indent="0">
              <a:buNone/>
            </a:pPr>
            <a:endParaRPr lang="sv-SE" dirty="0" smtClean="0"/>
          </a:p>
          <a:p>
            <a:r>
              <a:rPr lang="sv-SE" dirty="0" smtClean="0"/>
              <a:t>Students from all over the country</a:t>
            </a:r>
          </a:p>
          <a:p>
            <a:r>
              <a:rPr lang="sv-SE" dirty="0" smtClean="0"/>
              <a:t>In Stockholm 1 </a:t>
            </a:r>
            <a:r>
              <a:rPr lang="sv-SE" dirty="0" err="1" smtClean="0"/>
              <a:t>week</a:t>
            </a:r>
            <a:r>
              <a:rPr lang="sv-SE" dirty="0" smtClean="0"/>
              <a:t> at a </a:t>
            </a:r>
            <a:r>
              <a:rPr lang="sv-SE" dirty="0" err="1" smtClean="0"/>
              <a:t>time</a:t>
            </a:r>
            <a:endParaRPr lang="sv-SE" dirty="0" smtClean="0"/>
          </a:p>
          <a:p>
            <a:r>
              <a:rPr lang="sv-SE" dirty="0" smtClean="0"/>
              <a:t>4 </a:t>
            </a:r>
            <a:r>
              <a:rPr lang="sv-SE" dirty="0" err="1" smtClean="0"/>
              <a:t>times</a:t>
            </a:r>
            <a:r>
              <a:rPr lang="sv-SE" dirty="0" smtClean="0"/>
              <a:t>/semester</a:t>
            </a:r>
          </a:p>
          <a:p>
            <a:r>
              <a:rPr lang="sv-SE" dirty="0" err="1" smtClean="0"/>
              <a:t>Between</a:t>
            </a:r>
            <a:r>
              <a:rPr lang="sv-SE" dirty="0" smtClean="0"/>
              <a:t> sessions in Stockholm-</a:t>
            </a:r>
            <a:r>
              <a:rPr lang="sv-SE" dirty="0" err="1" smtClean="0"/>
              <a:t>homestudies</a:t>
            </a:r>
            <a:endParaRPr lang="sv-SE" dirty="0" smtClean="0"/>
          </a:p>
          <a:p>
            <a:r>
              <a:rPr lang="sv-SE" dirty="0" smtClean="0"/>
              <a:t>Practical </a:t>
            </a:r>
            <a:r>
              <a:rPr lang="sv-SE" dirty="0" err="1" smtClean="0"/>
              <a:t>training</a:t>
            </a:r>
            <a:r>
              <a:rPr lang="sv-SE" dirty="0" smtClean="0"/>
              <a:t> at </a:t>
            </a:r>
            <a:r>
              <a:rPr lang="sv-SE" dirty="0" err="1" smtClean="0"/>
              <a:t>home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07904"/>
            <a:ext cx="2212848" cy="1161288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5013176"/>
            <a:ext cx="1944216" cy="1231337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140968"/>
            <a:ext cx="2192566" cy="1121418"/>
          </a:xfrm>
          <a:prstGeom prst="rect">
            <a:avLst/>
          </a:prstGeom>
        </p:spPr>
      </p:pic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117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sv-SE" b="1" dirty="0" smtClean="0"/>
              <a:t>Practical </a:t>
            </a:r>
            <a:r>
              <a:rPr lang="sv-SE" b="1" dirty="0" err="1" smtClean="0"/>
              <a:t>training</a:t>
            </a:r>
            <a:r>
              <a:rPr lang="sv-SE" b="1" dirty="0" smtClean="0"/>
              <a:t>:</a:t>
            </a:r>
          </a:p>
          <a:p>
            <a:r>
              <a:rPr lang="sv-SE" dirty="0" smtClean="0"/>
              <a:t>I  </a:t>
            </a:r>
            <a:r>
              <a:rPr lang="sv-SE" dirty="0" err="1" smtClean="0"/>
              <a:t>Linked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/>
              <a:t>Career</a:t>
            </a:r>
            <a:r>
              <a:rPr lang="sv-SE" dirty="0"/>
              <a:t> choice and </a:t>
            </a:r>
            <a:r>
              <a:rPr lang="sv-SE" dirty="0" err="1" smtClean="0"/>
              <a:t>development</a:t>
            </a:r>
            <a:endParaRPr lang="sv-SE" dirty="0" smtClean="0"/>
          </a:p>
          <a:p>
            <a:pPr marL="109728" indent="0">
              <a:buNone/>
            </a:pPr>
            <a:r>
              <a:rPr lang="sv-SE" dirty="0" smtClean="0"/>
              <a:t>(</a:t>
            </a:r>
            <a:r>
              <a:rPr lang="sv-SE" dirty="0" err="1" smtClean="0"/>
              <a:t>micro</a:t>
            </a:r>
            <a:r>
              <a:rPr lang="sv-SE" dirty="0" smtClean="0"/>
              <a:t> </a:t>
            </a:r>
            <a:r>
              <a:rPr lang="sv-SE" dirty="0" err="1" smtClean="0"/>
              <a:t>counseeling</a:t>
            </a:r>
            <a:r>
              <a:rPr lang="sv-SE" dirty="0" smtClean="0"/>
              <a:t>) </a:t>
            </a:r>
            <a:r>
              <a:rPr lang="sv-SE" dirty="0" err="1" smtClean="0"/>
              <a:t>ground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; 5 </a:t>
            </a:r>
            <a:r>
              <a:rPr lang="sv-SE" dirty="0" err="1" smtClean="0"/>
              <a:t>weeks</a:t>
            </a:r>
            <a:endParaRPr lang="sv-SE" dirty="0" smtClean="0"/>
          </a:p>
          <a:p>
            <a:pPr marL="109728" indent="0">
              <a:buNone/>
            </a:pPr>
            <a:endParaRPr lang="sv-SE" dirty="0" smtClean="0"/>
          </a:p>
          <a:p>
            <a:r>
              <a:rPr lang="sv-SE" dirty="0" smtClean="0"/>
              <a:t>II  </a:t>
            </a:r>
            <a:r>
              <a:rPr lang="sv-SE" dirty="0" err="1" smtClean="0"/>
              <a:t>Linked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communication</a:t>
            </a:r>
            <a:endParaRPr lang="sv-SE" dirty="0"/>
          </a:p>
          <a:p>
            <a:pPr marL="109728" indent="0">
              <a:buNone/>
            </a:pPr>
            <a:r>
              <a:rPr lang="sv-SE" dirty="0" smtClean="0"/>
              <a:t>( </a:t>
            </a:r>
            <a:r>
              <a:rPr lang="sv-SE" dirty="0" err="1" smtClean="0"/>
              <a:t>macro</a:t>
            </a:r>
            <a:r>
              <a:rPr lang="sv-SE" dirty="0" smtClean="0"/>
              <a:t> </a:t>
            </a:r>
            <a:r>
              <a:rPr lang="sv-SE" dirty="0" err="1" smtClean="0"/>
              <a:t>counselling</a:t>
            </a:r>
            <a:r>
              <a:rPr lang="sv-SE" dirty="0" smtClean="0"/>
              <a:t>/</a:t>
            </a: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education</a:t>
            </a:r>
            <a:r>
              <a:rPr lang="sv-SE" dirty="0" smtClean="0"/>
              <a:t>); 5 </a:t>
            </a:r>
            <a:r>
              <a:rPr lang="sv-SE" dirty="0" err="1" smtClean="0"/>
              <a:t>weeks</a:t>
            </a:r>
            <a:endParaRPr lang="sv-SE" dirty="0" smtClean="0"/>
          </a:p>
          <a:p>
            <a:pPr marL="109728" indent="0">
              <a:buNone/>
            </a:pPr>
            <a:endParaRPr lang="sv-SE" dirty="0"/>
          </a:p>
          <a:p>
            <a:r>
              <a:rPr lang="sv-SE" dirty="0" smtClean="0"/>
              <a:t>III  </a:t>
            </a:r>
            <a:r>
              <a:rPr lang="sv-SE" dirty="0" err="1"/>
              <a:t>Linked</a:t>
            </a:r>
            <a:r>
              <a:rPr lang="sv-SE" dirty="0"/>
              <a:t> </a:t>
            </a:r>
            <a:r>
              <a:rPr lang="sv-SE" dirty="0" err="1"/>
              <a:t>to</a:t>
            </a:r>
            <a:r>
              <a:rPr lang="sv-SE" dirty="0"/>
              <a:t> </a:t>
            </a:r>
            <a:r>
              <a:rPr lang="sv-SE" dirty="0" err="1"/>
              <a:t>Career</a:t>
            </a:r>
            <a:r>
              <a:rPr lang="sv-SE" dirty="0"/>
              <a:t> choice and </a:t>
            </a:r>
            <a:r>
              <a:rPr lang="sv-SE" dirty="0" err="1"/>
              <a:t>development</a:t>
            </a:r>
            <a:endParaRPr lang="sv-SE" dirty="0"/>
          </a:p>
          <a:p>
            <a:pPr marL="109728" indent="0">
              <a:buNone/>
            </a:pPr>
            <a:r>
              <a:rPr lang="sv-SE" dirty="0"/>
              <a:t>(</a:t>
            </a:r>
            <a:r>
              <a:rPr lang="sv-SE" dirty="0" err="1"/>
              <a:t>micro</a:t>
            </a:r>
            <a:r>
              <a:rPr lang="sv-SE" dirty="0"/>
              <a:t> </a:t>
            </a:r>
            <a:r>
              <a:rPr lang="sv-SE" dirty="0" err="1" smtClean="0"/>
              <a:t>counseeling</a:t>
            </a:r>
            <a:r>
              <a:rPr lang="sv-SE" dirty="0" smtClean="0"/>
              <a:t>) </a:t>
            </a:r>
            <a:r>
              <a:rPr lang="sv-SE" dirty="0" err="1" smtClean="0"/>
              <a:t>deepening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r>
              <a:rPr lang="sv-SE" dirty="0" smtClean="0"/>
              <a:t>; 5 </a:t>
            </a:r>
            <a:r>
              <a:rPr lang="sv-SE" dirty="0" err="1" smtClean="0"/>
              <a:t>weeks</a:t>
            </a:r>
            <a:endParaRPr lang="sv-SE" dirty="0" smtClean="0"/>
          </a:p>
          <a:p>
            <a:pPr marL="109728" indent="0">
              <a:buNone/>
            </a:pPr>
            <a:endParaRPr lang="sv-SE" dirty="0"/>
          </a:p>
          <a:p>
            <a:pPr marL="109728" indent="0">
              <a:buNone/>
            </a:pPr>
            <a:endParaRPr lang="sv-SE" dirty="0" smtClean="0"/>
          </a:p>
          <a:p>
            <a:pPr marL="109728" indent="0">
              <a:buNone/>
            </a:pPr>
            <a:endParaRPr lang="sv-SE" dirty="0"/>
          </a:p>
          <a:p>
            <a:pPr marL="109728" indent="0">
              <a:buNone/>
            </a:pPr>
            <a:endParaRPr lang="sv-SE" b="1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Career</a:t>
            </a:r>
            <a:r>
              <a:rPr lang="sv-SE" dirty="0"/>
              <a:t> </a:t>
            </a:r>
            <a:r>
              <a:rPr lang="sv-SE" dirty="0" err="1"/>
              <a:t>Counselling</a:t>
            </a:r>
            <a:r>
              <a:rPr lang="sv-SE" dirty="0"/>
              <a:t> Program</a:t>
            </a:r>
          </a:p>
        </p:txBody>
      </p:sp>
      <p:pic>
        <p:nvPicPr>
          <p:cNvPr id="4" name="Picture 2" descr="logo-org-engelsk_webb_72dp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260350"/>
            <a:ext cx="1068263" cy="101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Marie Andersson, May 2011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E0368-071E-4AE6-AD9F-E5C6D8568009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400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leri">
  <a:themeElements>
    <a:clrScheme name="Egendom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alleri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696</TotalTime>
  <Words>663</Words>
  <Application>Microsoft Office PowerPoint</Application>
  <PresentationFormat>Bildspel på skärmen (4:3)</PresentationFormat>
  <Paragraphs>159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19" baseType="lpstr">
      <vt:lpstr>Galleri</vt:lpstr>
      <vt:lpstr>Career Counselling Program </vt:lpstr>
      <vt:lpstr>Career Counselling Program, </vt:lpstr>
      <vt:lpstr>Career Counselling Program 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  <vt:lpstr>Career Counselling Program</vt:lpstr>
    </vt:vector>
  </TitlesOfParts>
  <Company>Stockholms Universitet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Counselling Program</dc:title>
  <dc:creator>Marie Andersson</dc:creator>
  <cp:lastModifiedBy>LUMILI</cp:lastModifiedBy>
  <cp:revision>41</cp:revision>
  <dcterms:created xsi:type="dcterms:W3CDTF">2011-04-18T09:29:02Z</dcterms:created>
  <dcterms:modified xsi:type="dcterms:W3CDTF">2012-11-01T09:08:47Z</dcterms:modified>
</cp:coreProperties>
</file>