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8" r:id="rId3"/>
    <p:sldId id="259" r:id="rId4"/>
    <p:sldId id="257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-102" y="-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8E36636D-D922-432D-A958-524484B5923D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2" r:id="rId10"/>
    <p:sldLayoutId id="2147483853" r:id="rId11"/>
    <p:sldLayoutId id="2147483854" r:id="rId12"/>
    <p:sldLayoutId id="2147483855" r:id="rId13"/>
    <p:sldLayoutId id="2147483858" r:id="rId14"/>
    <p:sldLayoutId id="2147483859" r:id="rId15"/>
    <p:sldLayoutId id="2147483850" r:id="rId16"/>
    <p:sldLayoutId id="214748385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Yh2 - Taloustieto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="" xmlns:p14="http://schemas.microsoft.com/office/powerpoint/2010/main" val="90571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13795" y="365760"/>
            <a:ext cx="10353762" cy="6492240"/>
          </a:xfrm>
        </p:spPr>
        <p:txBody>
          <a:bodyPr>
            <a:normAutofit fontScale="70000" lnSpcReduction="20000"/>
          </a:bodyPr>
          <a:lstStyle/>
          <a:p>
            <a:r>
              <a:rPr lang="fi-FI" sz="2900" dirty="0" smtClean="0"/>
              <a:t>Taloustieteisiin pohjautuva kurssi johdattaa ymmärtämään talouden toimintaperiaatteita ja ajankohtaista talouspoliittista keskustelua. Se käsittelee mikro- ja makrotalouden kysymyksiä kansalaisten, yritysten ja valtioiden näkökulmista. Kurssilla perehdytään talouden ja politiikan kytköksiin sekä työnteon ja yrittämisen merkitykseen hyvinvointivaltion rahoittamisessa. Lisäksi tarkastellaan talouden ja ympäristön suhdetta kestävän kehityksen näkökulmasta. </a:t>
            </a:r>
          </a:p>
          <a:p>
            <a:pPr>
              <a:buNone/>
            </a:pPr>
            <a:endParaRPr lang="fi-FI" sz="2400" dirty="0" smtClean="0"/>
          </a:p>
          <a:p>
            <a:r>
              <a:rPr lang="fi-FI" sz="2900" i="1" dirty="0" smtClean="0"/>
              <a:t>Tavoitteet</a:t>
            </a:r>
            <a:endParaRPr lang="fi-FI" sz="2900" dirty="0" smtClean="0"/>
          </a:p>
          <a:p>
            <a:r>
              <a:rPr lang="fi-FI" sz="2900" dirty="0" smtClean="0"/>
              <a:t>Kurssin tavoitteena on, että opiskelija</a:t>
            </a:r>
          </a:p>
          <a:p>
            <a:pPr lvl="0" fontAlgn="auto"/>
            <a:r>
              <a:rPr lang="fi-FI" sz="2900" dirty="0" smtClean="0"/>
              <a:t>osaa tehdä taloudellisia päätöksiä, hallita omaa talouttaan ja tarkastella taloudellisia kysymyksiä myös eettiseltä kannalta ymmärtäen Suomen kytkeytymisen globaaliin talouteen </a:t>
            </a:r>
          </a:p>
          <a:p>
            <a:pPr lvl="0" fontAlgn="auto"/>
            <a:r>
              <a:rPr lang="fi-FI" sz="2900" dirty="0" smtClean="0"/>
              <a:t>ymmärtää työnteon ja yrittäjyyden merkityksen taloudessa ja yhteiskunnassa </a:t>
            </a:r>
          </a:p>
          <a:p>
            <a:pPr lvl="0" fontAlgn="auto"/>
            <a:r>
              <a:rPr lang="fi-FI" sz="2900" dirty="0" smtClean="0"/>
              <a:t>tuntee kansantalouden perusteet, keskeiset käsitteet ja teoriat sekä ymmärtää talouselämän rakenteita ja toimintaperiaatteita </a:t>
            </a:r>
          </a:p>
          <a:p>
            <a:pPr lvl="0" fontAlgn="auto"/>
            <a:r>
              <a:rPr lang="fi-FI" sz="2900" dirty="0" smtClean="0"/>
              <a:t>osaa arvioida kriittisesti taloutta koskevassa keskustelussa esitettyjä argumentteja</a:t>
            </a:r>
          </a:p>
          <a:p>
            <a:pPr lvl="0" fontAlgn="auto"/>
            <a:r>
              <a:rPr lang="fi-FI" sz="2900" dirty="0" smtClean="0"/>
              <a:t>osaa tarkastella talouspoliittisten ratkaisujen erilaisia vaihtoehtoja ja analysoida niiden taustoja ja vaikutuksia. </a:t>
            </a:r>
          </a:p>
          <a:p>
            <a:pPr>
              <a:lnSpc>
                <a:spcPct val="80000"/>
              </a:lnSpc>
              <a:buNone/>
            </a:pPr>
            <a:r>
              <a:rPr lang="fi-FI" altLang="fi-FI" sz="2100" dirty="0">
                <a:latin typeface="Arial" panose="020B0604020202020204" pitchFamily="34" charset="0"/>
                <a:cs typeface="Arial" panose="020B0604020202020204" pitchFamily="34" charset="0"/>
              </a:rPr>
              <a:t>	(Lukion opetussuunnitelman perusteet, </a:t>
            </a:r>
            <a:r>
              <a:rPr lang="fi-FI" altLang="fi-FI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2016)</a:t>
            </a:r>
            <a:endParaRPr lang="fi-FI" altLang="fi-FI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="" xmlns:p14="http://schemas.microsoft.com/office/powerpoint/2010/main" val="291611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Taloustieto ylioppilaskirjoituksissa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altLang="fi-FI" sz="2800" dirty="0">
                <a:latin typeface="Arial" panose="020B0604020202020204" pitchFamily="34" charset="0"/>
                <a:cs typeface="Arial" panose="020B0604020202020204" pitchFamily="34" charset="0"/>
              </a:rPr>
              <a:t>Taloustiedossa korostuu tilastojen, taulukoiden ja erilaisten diagrammien lukutaito.</a:t>
            </a:r>
          </a:p>
          <a:p>
            <a:r>
              <a:rPr lang="fi-FI" altLang="fi-FI" sz="2800" dirty="0">
                <a:latin typeface="Arial" panose="020B0604020202020204" pitchFamily="34" charset="0"/>
                <a:cs typeface="Arial" panose="020B0604020202020204" pitchFamily="34" charset="0"/>
              </a:rPr>
              <a:t>Yhteiskuntaopin ylioppilaskokeessa taloustiedon kurssista on tavallisesti kolme </a:t>
            </a:r>
            <a:r>
              <a:rPr lang="fi-FI" altLang="fi-FI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tehtävää (20p), </a:t>
            </a:r>
            <a:r>
              <a:rPr lang="fi-FI" altLang="fi-FI" sz="2800" dirty="0">
                <a:latin typeface="Arial" panose="020B0604020202020204" pitchFamily="34" charset="0"/>
                <a:cs typeface="Arial" panose="020B0604020202020204" pitchFamily="34" charset="0"/>
              </a:rPr>
              <a:t>joista yksi on </a:t>
            </a:r>
            <a:r>
              <a:rPr lang="fi-FI" altLang="fi-FI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jokeritehtävä (30p).</a:t>
            </a:r>
            <a:endParaRPr lang="fi-FI" altLang="fi-FI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altLang="fi-FI" sz="2800" dirty="0">
                <a:latin typeface="Arial" panose="020B0604020202020204" pitchFamily="34" charset="0"/>
                <a:cs typeface="Arial" panose="020B0604020202020204" pitchFamily="34" charset="0"/>
              </a:rPr>
              <a:t>Osa tehtävistä voi mennä päällekkäin muiden yhteiskuntaopin kurssien kanssa – ainerajat ylittäviä tehtäviä on lähinnä historian kanssa (taloushistoria).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="" xmlns:p14="http://schemas.microsoft.com/office/powerpoint/2010/main" val="245420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Yleistä kurssista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13795" y="1732449"/>
            <a:ext cx="10353762" cy="4655288"/>
          </a:xfrm>
        </p:spPr>
        <p:txBody>
          <a:bodyPr>
            <a:normAutofit/>
          </a:bodyPr>
          <a:lstStyle/>
          <a:p>
            <a:r>
              <a:rPr lang="fi-FI" dirty="0" smtClean="0"/>
              <a:t>Oppikirja: Kanta 2: Taloustieto (Edita)</a:t>
            </a:r>
          </a:p>
          <a:p>
            <a:r>
              <a:rPr lang="fi-FI" dirty="0" smtClean="0"/>
              <a:t>Työskentelytavat</a:t>
            </a:r>
          </a:p>
          <a:p>
            <a:pPr lvl="1"/>
            <a:r>
              <a:rPr lang="fi-FI" sz="2000" dirty="0"/>
              <a:t>p</a:t>
            </a:r>
            <a:r>
              <a:rPr lang="fi-FI" sz="2000" dirty="0" smtClean="0"/>
              <a:t>ienimuotoiset pari- ja ryhmätyöt</a:t>
            </a:r>
          </a:p>
          <a:p>
            <a:pPr lvl="1"/>
            <a:r>
              <a:rPr lang="fi-FI" sz="2000" dirty="0"/>
              <a:t>i</a:t>
            </a:r>
            <a:r>
              <a:rPr lang="fi-FI" sz="2000" dirty="0" smtClean="0"/>
              <a:t>tsenäiset tehtävät</a:t>
            </a:r>
          </a:p>
          <a:p>
            <a:pPr lvl="1"/>
            <a:r>
              <a:rPr lang="fi-FI" sz="2000" dirty="0" smtClean="0"/>
              <a:t>pitkäveteinen </a:t>
            </a:r>
            <a:r>
              <a:rPr lang="fi-FI" sz="2000" dirty="0"/>
              <a:t>luennointi</a:t>
            </a:r>
          </a:p>
          <a:p>
            <a:pPr lvl="1"/>
            <a:r>
              <a:rPr lang="fi-FI" sz="2000" dirty="0"/>
              <a:t>k</a:t>
            </a:r>
            <a:r>
              <a:rPr lang="fi-FI" sz="2000" dirty="0" smtClean="0"/>
              <a:t>eskustelu </a:t>
            </a:r>
          </a:p>
          <a:p>
            <a:pPr lvl="1"/>
            <a:r>
              <a:rPr lang="fi-FI" sz="2000" dirty="0"/>
              <a:t>k</a:t>
            </a:r>
            <a:r>
              <a:rPr lang="fi-FI" sz="2000" dirty="0" smtClean="0"/>
              <a:t>otitehtävät</a:t>
            </a:r>
          </a:p>
          <a:p>
            <a:pPr lvl="1"/>
            <a:r>
              <a:rPr lang="fi-FI" sz="2000" dirty="0" smtClean="0"/>
              <a:t>Tunneilla ja kotona kotitehtävien muodossa pyritään tutustumaan mahdollisimman paljon tilastoihin, taulukoihin, käppyröihin ynnä diagrammeihin.</a:t>
            </a:r>
          </a:p>
        </p:txBody>
      </p:sp>
    </p:spTree>
    <p:extLst>
      <p:ext uri="{BB962C8B-B14F-4D97-AF65-F5344CB8AC3E}">
        <p14:creationId xmlns="" xmlns:p14="http://schemas.microsoft.com/office/powerpoint/2010/main" val="1661846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00733" y="283029"/>
            <a:ext cx="10353762" cy="970450"/>
          </a:xfrm>
        </p:spPr>
        <p:txBody>
          <a:bodyPr/>
          <a:lstStyle/>
          <a:p>
            <a:r>
              <a:rPr lang="fi-FI" dirty="0" smtClean="0"/>
              <a:t>Kurssin arviointiperusteet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13795" y="1332411"/>
            <a:ext cx="10353762" cy="5016874"/>
          </a:xfrm>
        </p:spPr>
        <p:txBody>
          <a:bodyPr>
            <a:normAutofit/>
          </a:bodyPr>
          <a:lstStyle/>
          <a:p>
            <a:r>
              <a:rPr lang="fi-FI" dirty="0" smtClean="0"/>
              <a:t>läsnäolo</a:t>
            </a:r>
          </a:p>
          <a:p>
            <a:pPr lvl="1"/>
            <a:r>
              <a:rPr lang="fi-FI" dirty="0" smtClean="0"/>
              <a:t>selvittämättömät poissaolot laskevat arvosanaa</a:t>
            </a:r>
          </a:p>
          <a:p>
            <a:pPr lvl="1"/>
            <a:r>
              <a:rPr lang="fi-FI" dirty="0" smtClean="0"/>
              <a:t>aktiivisuus tunneilla plussaa</a:t>
            </a:r>
          </a:p>
          <a:p>
            <a:pPr lvl="1"/>
            <a:r>
              <a:rPr lang="fi-FI" dirty="0"/>
              <a:t>p</a:t>
            </a:r>
            <a:r>
              <a:rPr lang="fi-FI" dirty="0" smtClean="0"/>
              <a:t>assiivisuus tunneilla: ei plussaa, ei miinusta</a:t>
            </a:r>
          </a:p>
          <a:p>
            <a:pPr lvl="1"/>
            <a:r>
              <a:rPr lang="fi-FI" dirty="0" smtClean="0"/>
              <a:t>KANNUSTA(N) KAIKKIA OLEMAAN AKTIIVISIA!</a:t>
            </a:r>
          </a:p>
          <a:p>
            <a:r>
              <a:rPr lang="fi-FI" dirty="0" smtClean="0"/>
              <a:t>osallistuminen</a:t>
            </a:r>
          </a:p>
          <a:p>
            <a:pPr lvl="1"/>
            <a:r>
              <a:rPr lang="fi-FI" dirty="0" smtClean="0"/>
              <a:t>Osallistuminen keskusteluihin katsotaan arvosanaa korottavaksi.</a:t>
            </a:r>
          </a:p>
          <a:p>
            <a:pPr lvl="1"/>
            <a:r>
              <a:rPr lang="fi-FI" dirty="0" smtClean="0"/>
              <a:t>Tehtävien laiminlyönti ja tunneilla maleksiminen tuottaa opettajalle huonoa oloa ja sieluntuskaa.</a:t>
            </a:r>
          </a:p>
          <a:p>
            <a:r>
              <a:rPr lang="fi-FI" dirty="0" smtClean="0"/>
              <a:t>ryhmä- ja parityöt</a:t>
            </a:r>
          </a:p>
          <a:p>
            <a:r>
              <a:rPr lang="fi-FI" dirty="0" smtClean="0"/>
              <a:t>Seurantatehtävä(t)</a:t>
            </a:r>
          </a:p>
          <a:p>
            <a:r>
              <a:rPr lang="fi-FI" dirty="0" smtClean="0"/>
              <a:t>Kurssikoe</a:t>
            </a:r>
          </a:p>
        </p:txBody>
      </p:sp>
    </p:spTree>
    <p:extLst>
      <p:ext uri="{BB962C8B-B14F-4D97-AF65-F5344CB8AC3E}">
        <p14:creationId xmlns="" xmlns:p14="http://schemas.microsoft.com/office/powerpoint/2010/main" val="1890827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Seurantatehtävät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Kurssin kuluessa toteutettavat seurantaa vaativat tehtävät.</a:t>
            </a:r>
          </a:p>
          <a:p>
            <a:r>
              <a:rPr lang="fi-FI" smtClean="0"/>
              <a:t>Laaditaan raportti </a:t>
            </a:r>
            <a:r>
              <a:rPr lang="fi-FI" dirty="0" smtClean="0"/>
              <a:t>tai kooste tuloksista.</a:t>
            </a:r>
          </a:p>
          <a:p>
            <a:r>
              <a:rPr lang="fi-FI" dirty="0"/>
              <a:t>t</a:t>
            </a:r>
            <a:r>
              <a:rPr lang="fi-FI" dirty="0" smtClean="0"/>
              <a:t>oteutetaan yksilö-/pari-/ryhmätyönä</a:t>
            </a:r>
          </a:p>
          <a:p>
            <a:r>
              <a:rPr lang="fi-FI" dirty="0" smtClean="0"/>
              <a:t>Tarkemmat ohjeet seurantatehtävistä kurssin kuluessa.</a:t>
            </a:r>
            <a:endParaRPr lang="fi-FI" dirty="0"/>
          </a:p>
        </p:txBody>
      </p:sp>
    </p:spTree>
    <p:extLst>
      <p:ext uri="{BB962C8B-B14F-4D97-AF65-F5344CB8AC3E}">
        <p14:creationId xmlns="" xmlns:p14="http://schemas.microsoft.com/office/powerpoint/2010/main" val="198592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uskekivi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TM04033929[[fn=Liuskekivi]]</Template>
  <TotalTime>80</TotalTime>
  <Words>286</Words>
  <Application>Microsoft Office PowerPoint</Application>
  <PresentationFormat>Mukautettu</PresentationFormat>
  <Paragraphs>41</Paragraphs>
  <Slides>6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7" baseType="lpstr">
      <vt:lpstr>Liuskekivi</vt:lpstr>
      <vt:lpstr>Yh2 - Taloustieto</vt:lpstr>
      <vt:lpstr>Dia 2</vt:lpstr>
      <vt:lpstr>Taloustieto ylioppilaskirjoituksissa</vt:lpstr>
      <vt:lpstr>Yleistä kurssista</vt:lpstr>
      <vt:lpstr>Kurssin arviointiperusteet</vt:lpstr>
      <vt:lpstr>Seurantatehtävät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Yh2 - Taloustieto</dc:title>
  <dc:creator>Mikael Fabrin</dc:creator>
  <cp:lastModifiedBy>opettaja</cp:lastModifiedBy>
  <cp:revision>10</cp:revision>
  <dcterms:created xsi:type="dcterms:W3CDTF">2016-08-11T08:37:10Z</dcterms:created>
  <dcterms:modified xsi:type="dcterms:W3CDTF">2017-11-13T15:32:52Z</dcterms:modified>
</cp:coreProperties>
</file>