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70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82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71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91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824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14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98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332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8375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3909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2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8FCB9-03D1-498C-BF49-C9615F9699A3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C9705-EA2E-4C26-92A1-678B0FAB9D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73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Brexit#cite_note-5" TargetMode="External"/><Relationship Id="rId2" Type="http://schemas.openxmlformats.org/officeDocument/2006/relationships/hyperlink" Target="https://fi.wikipedia.org/wiki/Brexit#cite_note-oed-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u="sng" dirty="0" smtClean="0"/>
              <a:t>Perustietoa </a:t>
            </a:r>
            <a:r>
              <a:rPr lang="fi-FI" u="sng" dirty="0" err="1" smtClean="0"/>
              <a:t>Brexitistä</a:t>
            </a:r>
            <a:endParaRPr lang="fi-FI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783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Tausta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1941"/>
            <a:ext cx="10515600" cy="5082988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 err="1"/>
              <a:t>Brexit</a:t>
            </a:r>
            <a:r>
              <a:rPr lang="fi-FI" dirty="0"/>
              <a:t> (yhdistelmä engl. sanoista </a:t>
            </a:r>
            <a:r>
              <a:rPr lang="fi-FI" i="1" dirty="0"/>
              <a:t>British </a:t>
            </a:r>
            <a:r>
              <a:rPr lang="fi-FI" i="1" dirty="0" err="1"/>
              <a:t>exit</a:t>
            </a:r>
            <a:r>
              <a:rPr lang="fi-FI" dirty="0"/>
              <a:t>,</a:t>
            </a:r>
            <a:r>
              <a:rPr lang="fi-FI" baseline="30000" dirty="0">
                <a:hlinkClick r:id="rId2"/>
              </a:rPr>
              <a:t>[1]</a:t>
            </a:r>
            <a:r>
              <a:rPr lang="fi-FI" dirty="0"/>
              <a:t> ’Britannian lähtö’) </a:t>
            </a:r>
            <a:r>
              <a:rPr lang="fi-FI" dirty="0" smtClean="0"/>
              <a:t>eroaminen Euroopan unionista</a:t>
            </a:r>
          </a:p>
          <a:p>
            <a:r>
              <a:rPr lang="fi-FI" dirty="0" smtClean="0"/>
              <a:t>23. kesäkuuta 2016 Britannia järjesti kansanäänestyksen Euroopan unionin jäsenyydestä ja äänestyksen tuloksena enemmistö äänestäneistä briteistä, 51,89% kannatti eroamista</a:t>
            </a:r>
          </a:p>
          <a:p>
            <a:r>
              <a:rPr lang="fi-FI" dirty="0" smtClean="0"/>
              <a:t>Britannian konservatiivinen pääministeri David Cameron lupasi briteille kansanäänestyksen unionin jäsenyydestä vuonna 2013</a:t>
            </a:r>
          </a:p>
          <a:p>
            <a:r>
              <a:rPr lang="fi-FI" dirty="0"/>
              <a:t>Cameron uskoi, että hän pystyisi eroamisella uhkaamalla neuvottelemaan Britannialle paremman aseman Euroopan unionissa. Voitettuaan </a:t>
            </a:r>
            <a:r>
              <a:rPr lang="fi-FI" dirty="0" smtClean="0"/>
              <a:t>parlamenttivaalit</a:t>
            </a:r>
            <a:r>
              <a:rPr lang="fi-FI" dirty="0"/>
              <a:t> </a:t>
            </a:r>
            <a:r>
              <a:rPr lang="fi-FI" dirty="0" smtClean="0"/>
              <a:t>2015 Cameron </a:t>
            </a:r>
            <a:r>
              <a:rPr lang="fi-FI" dirty="0"/>
              <a:t>toteutti lupauksensa ja sopi kansanäänestyksen järjestämisestä. Samalla </a:t>
            </a:r>
            <a:r>
              <a:rPr lang="fi-FI" dirty="0" smtClean="0"/>
              <a:t>hän  </a:t>
            </a:r>
            <a:r>
              <a:rPr lang="fi-FI" dirty="0"/>
              <a:t>neuvotteli Britannialle </a:t>
            </a:r>
            <a:r>
              <a:rPr lang="fi-FI" dirty="0" err="1"/>
              <a:t>tiettyjä</a:t>
            </a:r>
            <a:r>
              <a:rPr lang="fi-FI" dirty="0"/>
              <a:t> erityisoikeuksia, joiden toivottiin pitävän maan edelleen EU:n jäsenenä.</a:t>
            </a:r>
            <a:r>
              <a:rPr lang="fi-FI" baseline="30000" dirty="0">
                <a:hlinkClick r:id="rId3"/>
              </a:rPr>
              <a:t>[5]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126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Miksi Britannia äänesti eron puolesta?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8836"/>
            <a:ext cx="10515600" cy="5419164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Britanniassa on aina vallinnut vahva unionijäsenyyden kyseenalaistava ilmapiiri, se ei mennyt mukaan </a:t>
            </a:r>
            <a:r>
              <a:rPr lang="fi-FI" dirty="0" err="1" smtClean="0"/>
              <a:t>rahaliittonkaan</a:t>
            </a:r>
            <a:endParaRPr lang="fi-FI" dirty="0" smtClean="0"/>
          </a:p>
          <a:p>
            <a:r>
              <a:rPr lang="fi-FI" dirty="0" smtClean="0"/>
              <a:t>Unionin tiivistyvä yhteistyö on siellä nähty negatiivisena, koska se kaventaa yksittäisten jäsenmaiden päätösvaltaa. He suhtautuvat unioniin enemmän taloudellisen yhteistyön näkökulmasta.</a:t>
            </a:r>
          </a:p>
          <a:p>
            <a:r>
              <a:rPr lang="fi-FI" dirty="0" smtClean="0"/>
              <a:t>Britannia oli itälaajentumisen tukija, koska se uskoi, että se estää yhteistyön tiivistymisen. Itälaajentuminen kuitenkin nosti jäsenmaksuja ja maahan tuli paljon siirtolaisia Itä-Euroopan maista. Tämä lisäsi tyytymättömyyttä, koska britit pelkäsivät työpaikkojensa puolesta ja kokivat, että siirtolaiset vievät liikaa terveydenhuollon resursseja.</a:t>
            </a:r>
          </a:p>
          <a:p>
            <a:r>
              <a:rPr lang="fi-FI" dirty="0" smtClean="0"/>
              <a:t>Lisäksi vahvana mielipidemuokkaajana toimi eroa kannattava UKIP-puolue (Yhdistyneen kuningaskunnan itsenäisyyspuolue) puheenjohtajansa Nigel </a:t>
            </a:r>
            <a:r>
              <a:rPr lang="fi-FI" dirty="0" err="1" smtClean="0"/>
              <a:t>Faragen</a:t>
            </a:r>
            <a:r>
              <a:rPr lang="fi-FI" dirty="0" smtClean="0"/>
              <a:t> johdolla</a:t>
            </a:r>
          </a:p>
          <a:p>
            <a:r>
              <a:rPr lang="fi-FI" dirty="0" smtClean="0"/>
              <a:t>Oikeistopopulistinen ja euroskeptinen UKIP ajoi eroa voimakkaalla propagandalla, joka ei läheskään aina perustunut faktoihin. Useimmat brittien ongelmat esitettiin poistuvan euroeron myötä. 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335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Eroprosessin toimeenpano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5728"/>
            <a:ext cx="10515600" cy="4961965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Maaliskuussa 2017 </a:t>
            </a:r>
            <a:r>
              <a:rPr lang="fi-FI" dirty="0" smtClean="0"/>
              <a:t>Britannian parlamentti</a:t>
            </a:r>
            <a:r>
              <a:rPr lang="fi-FI" dirty="0"/>
              <a:t> hyväksyi lain, joka valtuutti maan hallituksen aloittamaan toimet eron toteuttamiseksi. Kuningatar </a:t>
            </a:r>
            <a:r>
              <a:rPr lang="fi-FI" dirty="0" smtClean="0"/>
              <a:t>Elisabet </a:t>
            </a:r>
            <a:r>
              <a:rPr lang="fi-FI" dirty="0"/>
              <a:t>II allekirjoitti lain 16. maaliskuuta 2017</a:t>
            </a:r>
            <a:r>
              <a:rPr lang="fi-FI" dirty="0" smtClean="0"/>
              <a:t>.</a:t>
            </a:r>
            <a:r>
              <a:rPr lang="fi-FI" baseline="30000" dirty="0"/>
              <a:t> </a:t>
            </a:r>
            <a:r>
              <a:rPr lang="fi-FI" dirty="0"/>
              <a:t> </a:t>
            </a:r>
            <a:endParaRPr lang="fi-FI" dirty="0" smtClean="0"/>
          </a:p>
          <a:p>
            <a:r>
              <a:rPr lang="fi-FI" dirty="0" smtClean="0"/>
              <a:t>Eroneuvottelut </a:t>
            </a:r>
            <a:r>
              <a:rPr lang="fi-FI" dirty="0"/>
              <a:t>käynnistyivät virallisesti 29. maaliskuuta 2017, kun pääministeri </a:t>
            </a:r>
            <a:r>
              <a:rPr lang="fi-FI" dirty="0" err="1"/>
              <a:t>Theresa</a:t>
            </a:r>
            <a:r>
              <a:rPr lang="fi-FI" dirty="0"/>
              <a:t> </a:t>
            </a:r>
            <a:r>
              <a:rPr lang="fi-FI" dirty="0" err="1"/>
              <a:t>Mayn</a:t>
            </a:r>
            <a:r>
              <a:rPr lang="fi-FI" dirty="0"/>
              <a:t> johtama hallitus aktivoi Euroopan unionista tehdyn sopimuksen artiklan 50, mistä lähetetyn ilmoituksen vastaanotti Eurooppa-neuvoston puheenjohtaja Donald </a:t>
            </a:r>
            <a:r>
              <a:rPr lang="fi-FI" dirty="0" err="1"/>
              <a:t>Tusk</a:t>
            </a:r>
            <a:r>
              <a:rPr lang="fi-FI" dirty="0"/>
              <a:t>. Tämä Lissabonin sopimuksessa 2009 hyväksytty artikla tekee mahdolliseksi eroamisen unionista, mikäli tämä ei ole ristiriidassa jäsenvaltion omien perustuslakien </a:t>
            </a:r>
            <a:r>
              <a:rPr lang="fi-FI" dirty="0" smtClean="0"/>
              <a:t>kanssa.</a:t>
            </a:r>
            <a:r>
              <a:rPr lang="fi-FI" baseline="30000" dirty="0"/>
              <a:t> </a:t>
            </a:r>
            <a:r>
              <a:rPr lang="fi-FI" dirty="0" smtClean="0"/>
              <a:t>Neuvottelujen odotettiin </a:t>
            </a:r>
            <a:r>
              <a:rPr lang="fi-FI" dirty="0"/>
              <a:t>kestävän noin kaksi vuotta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Britannian parlamentti hylkäsi neuvotellun sopimuksen 15. tammikuuta 2019 äänestyksessä luvuin 432–202</a:t>
            </a:r>
            <a:r>
              <a:rPr lang="fi-FI" dirty="0" smtClean="0"/>
              <a:t>.</a:t>
            </a:r>
            <a:r>
              <a:rPr lang="fi-FI" dirty="0"/>
              <a:t> Britannian pääministeri </a:t>
            </a:r>
            <a:r>
              <a:rPr lang="fi-FI" dirty="0" err="1"/>
              <a:t>Theresa</a:t>
            </a:r>
            <a:r>
              <a:rPr lang="fi-FI" dirty="0"/>
              <a:t> </a:t>
            </a:r>
            <a:r>
              <a:rPr lang="fi-FI" dirty="0" err="1"/>
              <a:t>May</a:t>
            </a:r>
            <a:r>
              <a:rPr lang="fi-FI" dirty="0"/>
              <a:t> ilmoitti 29. tammikuuta 2019 että britit aikovat hakea EU:lta joitakin muutoksia jo neuvottelemaansa </a:t>
            </a:r>
            <a:r>
              <a:rPr lang="fi-FI" dirty="0" err="1"/>
              <a:t>brexit</a:t>
            </a:r>
            <a:r>
              <a:rPr lang="fi-FI" dirty="0"/>
              <a:t>-sopimukseen</a:t>
            </a:r>
            <a:r>
              <a:rPr lang="fi-FI" dirty="0" smtClean="0"/>
              <a:t>. Suurimmat ongelmat eroprosessissa liittyvät kaupan vapauteen ja tullittomuuteen ja </a:t>
            </a:r>
            <a:r>
              <a:rPr lang="fi-FI" dirty="0" err="1" smtClean="0"/>
              <a:t>Pohjois</a:t>
            </a:r>
            <a:r>
              <a:rPr lang="fi-FI" dirty="0" smtClean="0"/>
              <a:t>-Irlannin asemaan.</a:t>
            </a:r>
            <a:endParaRPr lang="fi-FI" dirty="0"/>
          </a:p>
          <a:p>
            <a:r>
              <a:rPr lang="fi-FI" dirty="0"/>
              <a:t>Erosopimuksesta järjestettiin toinen äänestys 12. maaliskuuta 2019, jolloin se hylättiin jälleen äänin 391–242</a:t>
            </a:r>
            <a:r>
              <a:rPr lang="fi-FI" dirty="0" smtClean="0"/>
              <a:t>.</a:t>
            </a:r>
            <a:r>
              <a:rPr lang="fi-FI" dirty="0"/>
              <a:t> Tämän jälkeen sopimuksesta järjestettiin vielä kolmas äänestys 29. maaliskuuta, joka sekin kaatui äänin 344–286</a:t>
            </a:r>
            <a:r>
              <a:rPr lang="fi-FI" dirty="0" smtClean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6327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Nykyinen tilanne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6071"/>
            <a:ext cx="10515600" cy="4670892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Pääministeri Teresa </a:t>
            </a:r>
            <a:r>
              <a:rPr lang="fi-FI" dirty="0" err="1" smtClean="0"/>
              <a:t>May</a:t>
            </a:r>
            <a:r>
              <a:rPr lang="fi-FI" dirty="0" smtClean="0"/>
              <a:t> erosi tehtävästään ja konservatiivipuolueen johdosta 7. kesäkuuta 2019, koska hänen ajamansa erosopimusta ei hyväksytty parlamentissa kolmannenkaan yrityksen jälkeen. </a:t>
            </a:r>
            <a:r>
              <a:rPr lang="fi-FI" dirty="0" err="1" smtClean="0"/>
              <a:t>May</a:t>
            </a:r>
            <a:r>
              <a:rPr lang="fi-FI" dirty="0" smtClean="0"/>
              <a:t> oli sitoutunut ajamaan erosopimuksen päätökseen eikä kannattanut sopimuksetonta eroa unionista.</a:t>
            </a:r>
          </a:p>
          <a:p>
            <a:r>
              <a:rPr lang="fi-FI" dirty="0" smtClean="0"/>
              <a:t>Pääministeriksi ja puolueen johtoon nousi heinäkuussa 2019 Boris Johnson. Johnson on taustaltaan hyvin yläluokkainen ja hyvin värikäs persoona ja on ajanut euroeroa voimakkaasti. Hän hyväksyisi jopa sopimuksettoman eron, ainakin puheissaan.</a:t>
            </a:r>
          </a:p>
          <a:p>
            <a:r>
              <a:rPr lang="fi-FI" dirty="0" smtClean="0"/>
              <a:t>Selkeätä linjaansa eron toteuttamiseen Johnson ei ole vielä julkisesti ilmoittanut, mutta kulissien takana toiminta on varmasti kuumeista.</a:t>
            </a:r>
          </a:p>
          <a:p>
            <a:r>
              <a:rPr lang="fi-FI" dirty="0" smtClean="0"/>
              <a:t>Euroeron takaraja </a:t>
            </a:r>
            <a:r>
              <a:rPr lang="fi-FI" dirty="0" smtClean="0"/>
              <a:t>oli </a:t>
            </a:r>
            <a:r>
              <a:rPr lang="fi-FI" dirty="0" smtClean="0"/>
              <a:t>31.lokakuuta </a:t>
            </a:r>
            <a:r>
              <a:rPr lang="fi-FI" dirty="0" smtClean="0"/>
              <a:t>2019,</a:t>
            </a:r>
            <a:r>
              <a:rPr lang="fi-FI" dirty="0"/>
              <a:t> mutta tämäkään takaraja ei pitänyt, vaan EU antoi erolle jälleen lisäaikaa tammikuun loppuun vuoteen 2020</a:t>
            </a:r>
            <a:r>
              <a:rPr lang="fi-FI" dirty="0" smtClean="0"/>
              <a:t>.</a:t>
            </a:r>
          </a:p>
          <a:p>
            <a:r>
              <a:rPr lang="fi-FI" dirty="0" smtClean="0"/>
              <a:t>Lopullisesti Britannia erosi unionista 31.1.2020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881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234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Perustietoa Brexitistä</vt:lpstr>
      <vt:lpstr>Tausta</vt:lpstr>
      <vt:lpstr>Miksi Britannia äänesti eron puolesta?</vt:lpstr>
      <vt:lpstr>Eroprosessin toimeenpano</vt:lpstr>
      <vt:lpstr>Nykyinen tilanne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Perustietoa Brexitistä</dc:title>
  <dc:creator>Minna</dc:creator>
  <cp:lastModifiedBy>Minna</cp:lastModifiedBy>
  <cp:revision>27</cp:revision>
  <dcterms:created xsi:type="dcterms:W3CDTF">2019-08-17T08:05:33Z</dcterms:created>
  <dcterms:modified xsi:type="dcterms:W3CDTF">2020-08-17T17:52:13Z</dcterms:modified>
</cp:coreProperties>
</file>