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_rels/presentation.xml.rels" ContentType="application/vnd.openxmlformats-package.relationships+xml"/>
  <Override PartName="/ppt/media/image4.jpeg" ContentType="image/jpeg"/>
  <Override PartName="/ppt/media/image8.png" ContentType="image/png"/>
  <Override PartName="/ppt/media/image1.jpeg" ContentType="image/jpeg"/>
  <Override PartName="/ppt/media/image3.png" ContentType="image/png"/>
  <Override PartName="/ppt/media/image12.png" ContentType="image/png"/>
  <Override PartName="/ppt/media/image13.jpeg" ContentType="image/jpeg"/>
  <Override PartName="/ppt/media/image2.png" ContentType="image/png"/>
  <Override PartName="/ppt/media/image6.png" ContentType="image/png"/>
  <Override PartName="/ppt/media/image10.jpeg" ContentType="image/jpeg"/>
  <Override PartName="/ppt/media/image11.png" ContentType="image/png"/>
  <Override PartName="/ppt/media/image5.png" ContentType="image/png"/>
  <Override PartName="/ppt/media/image9.png" ContentType="image/png"/>
  <Override PartName="/ppt/media/image7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/>
  <p:notesSz cx="6805612" cy="9944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Napsauta muokataksesi muistiinpanojen muotoilua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&lt;ylätunniste&gt;</a:t>
            </a:r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i-FI"/>
              <a:t>&lt;päivämäärä/kellonaika&gt;</a:t>
            </a:r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i-FI"/>
              <a:t>&lt;alatunniste&gt;</a:t>
            </a:r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2B7E55EB-AA72-43FA-AD9F-BAEB90E8C4B2}" type="slidenum">
              <a:rPr lang="fi-FI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92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8A168E42-1E08-441F-8426-7630E34590FF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EC5679DE-475A-4A69-A61C-1D356BDE413E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9A51F3AD-8AB8-4AAD-8B3C-F29101F131FB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22FC6A3D-42D3-4CEE-A51D-B25DA00C3154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5ECEB3D3-11A3-4498-98C4-4FDED15AC1BB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CEC871F2-5DEA-4FF7-83A7-C2D371F89441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D06C2F55-E5DD-4EC5-B54A-94F0FD142819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11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5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15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25.2.2019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710377E-D72E-4479-83A8-40EF48F78438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i-FI"/>
              <a:t>Muokkaa otsikon tekstimuotoa napsauttamalla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25.2.2019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271B94E-3E2C-4597-A5B0-273C940E4AB8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2800">
                <a:solidFill>
                  <a:srgbClr val="8b8b8b"/>
                </a:solidFill>
                <a:latin typeface="Calibri"/>
              </a:rPr>
              <a:t>25.2.2019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2CC23FA-2497-445E-9318-5FFAF388E10B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Muokkaa otsikon tekstimuotoa napsauttamallaDian otsikko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Seitsemäs jäsennystasoAlaotsikko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Teoria ja esimerkkilause englanniksi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suomennos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25.2.2019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84A455B-B4B0-4F45-BFF3-6B66DFA3BF52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633240" y="365040"/>
            <a:ext cx="7886520" cy="11912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fi-FI" sz="3200">
                <a:solidFill>
                  <a:srgbClr val="2da2bf"/>
                </a:solidFill>
                <a:latin typeface="Calibri"/>
              </a:rPr>
              <a:t>Remember!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633240" y="1556640"/>
            <a:ext cx="7886520" cy="4536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2da2bf"/>
                </a:solidFill>
                <a:latin typeface="Calibri"/>
              </a:rPr>
              <a:t>Muista myös sanonnat: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at first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= ensiksi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in the first place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= alun alkaen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at first sight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= ensi näkemältä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first and foremost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= kaikkein ensimmäiseksi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have second thoughts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= harkita uudelleen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on second thought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= tarkemmin ajatellen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at the eleventh hour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= yhdennellätoista hetkellä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in seventh heaven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= seitsemännessä taivaassa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a sixth sense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= kuudes aisti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11" nodeType="tmRoot" restart="never">
          <p:childTnLst>
            <p:seq>
              <p:cTn dur="indefinite" id="312" nodeType="mainSeq">
                <p:childTnLst>
                  <p:par>
                    <p:cTn fill="hold" id="313">
                      <p:stCondLst>
                        <p:cond delay="indefinite"/>
                      </p:stCondLst>
                      <p:childTnLst>
                        <p:par>
                          <p:cTn fill="hold" id="314">
                            <p:stCondLst>
                              <p:cond delay="0"/>
                            </p:stCondLst>
                            <p:childTnLst>
                              <p:par>
                                <p:cTn fill="hold" id="3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7">
                      <p:stCondLst>
                        <p:cond delay="indefinite"/>
                      </p:stCondLst>
                      <p:childTnLst>
                        <p:par>
                          <p:cTn fill="hold" id="318">
                            <p:stCondLst>
                              <p:cond delay="0"/>
                            </p:stCondLst>
                            <p:childTnLst>
                              <p:par>
                                <p:cTn fill="hold" id="3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3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1">
                      <p:stCondLst>
                        <p:cond delay="indefinite"/>
                      </p:stCondLst>
                      <p:childTnLst>
                        <p:par>
                          <p:cTn fill="hold" id="322">
                            <p:stCondLst>
                              <p:cond delay="0"/>
                            </p:stCondLst>
                            <p:childTnLst>
                              <p:par>
                                <p:cTn fill="hold" id="3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78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5">
                      <p:stCondLst>
                        <p:cond delay="indefinite"/>
                      </p:stCondLst>
                      <p:childTnLst>
                        <p:par>
                          <p:cTn fill="hold" id="326">
                            <p:stCondLst>
                              <p:cond delay="0"/>
                            </p:stCondLst>
                            <p:childTnLst>
                              <p:par>
                                <p:cTn fill="hold" id="3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12" st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9">
                      <p:stCondLst>
                        <p:cond delay="indefinite"/>
                      </p:stCondLst>
                      <p:childTnLst>
                        <p:par>
                          <p:cTn fill="hold" id="330">
                            <p:stCondLst>
                              <p:cond delay="0"/>
                            </p:stCondLst>
                            <p:childTnLst>
                              <p:par>
                                <p:cTn fill="hold" id="3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58" st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3">
                      <p:stCondLst>
                        <p:cond delay="indefinite"/>
                      </p:stCondLst>
                      <p:childTnLst>
                        <p:par>
                          <p:cTn fill="hold" id="334">
                            <p:stCondLst>
                              <p:cond delay="0"/>
                            </p:stCondLst>
                            <p:childTnLst>
                              <p:par>
                                <p:cTn fill="hold" id="3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01" st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7">
                      <p:stCondLst>
                        <p:cond delay="indefinite"/>
                      </p:stCondLst>
                      <p:childTnLst>
                        <p:par>
                          <p:cTn fill="hold" id="338">
                            <p:stCondLst>
                              <p:cond delay="0"/>
                            </p:stCondLst>
                            <p:childTnLst>
                              <p:par>
                                <p:cTn fill="hold" id="3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43" st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1">
                      <p:stCondLst>
                        <p:cond delay="indefinite"/>
                      </p:stCondLst>
                      <p:childTnLst>
                        <p:par>
                          <p:cTn fill="hold" id="342">
                            <p:stCondLst>
                              <p:cond delay="0"/>
                            </p:stCondLst>
                            <p:childTnLst>
                              <p:par>
                                <p:cTn fill="hold" id="3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92" st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5">
                      <p:stCondLst>
                        <p:cond delay="indefinite"/>
                      </p:stCondLst>
                      <p:childTnLst>
                        <p:par>
                          <p:cTn fill="hold" id="346">
                            <p:stCondLst>
                              <p:cond delay="0"/>
                            </p:stCondLst>
                            <p:childTnLst>
                              <p:par>
                                <p:cTn fill="hold" id="3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37" st="2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9">
                      <p:stCondLst>
                        <p:cond delay="indefinite"/>
                      </p:stCondLst>
                      <p:childTnLst>
                        <p:par>
                          <p:cTn fill="hold" id="350">
                            <p:stCondLst>
                              <p:cond delay="0"/>
                            </p:stCondLst>
                            <p:childTnLst>
                              <p:par>
                                <p:cTn fill="hold" id="3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66" st="3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274680"/>
            <a:ext cx="8229240" cy="1137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Activate: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457200" y="1052640"/>
            <a:ext cx="8229240" cy="5040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Käännä lauseet, kirjoita lukusanat kirjaimin.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1.   9,204,567,802 (perusluku)</a:t>
            </a:r>
            <a:r>
              <a:rPr i="1" lang="fi-FI" sz="24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r>
              <a:rPr i="1" lang="fi-FI" sz="2400">
                <a:solidFill>
                  <a:srgbClr val="808080"/>
                </a:solidFill>
                <a:latin typeface="Calibri"/>
              </a:rPr>
              <a:t>= nine billion, two hundred and four million, five hundred and sixty-seven thousand, eight hundred and two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2.   9,204,567,802. (järjestysluku)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      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= the nine billion, two hundred and four million, five        hundred and sixty-seven thousand, eight hundred and second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3.   Olemme olleet täällä jo puolitoista tuntia.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= We’ve been here for an hour and a half / one and a half 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hours / 90 minutes.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53" nodeType="tmRoot" restart="never">
          <p:childTnLst>
            <p:seq>
              <p:cTn dur="indefinite" id="354" nodeType="mainSeq">
                <p:childTnLst>
                  <p:par>
                    <p:cTn fill="hold" id="355">
                      <p:stCondLst>
                        <p:cond delay="indefinite"/>
                      </p:stCondLst>
                      <p:childTnLst>
                        <p:par>
                          <p:cTn fill="hold" id="356">
                            <p:stCondLst>
                              <p:cond delay="0"/>
                            </p:stCondLst>
                            <p:childTnLst>
                              <p:par>
                                <p:cTn fill="hold" id="35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80" st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9">
                      <p:stCondLst>
                        <p:cond delay="indefinite"/>
                      </p:stCondLst>
                      <p:childTnLst>
                        <p:par>
                          <p:cTn fill="hold" id="360">
                            <p:stCondLst>
                              <p:cond delay="0"/>
                            </p:stCondLst>
                            <p:childTnLst>
                              <p:par>
                                <p:cTn fill="hold" id="36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87" st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3">
                      <p:stCondLst>
                        <p:cond delay="indefinite"/>
                      </p:stCondLst>
                      <p:childTnLst>
                        <p:par>
                          <p:cTn fill="hold" id="364">
                            <p:stCondLst>
                              <p:cond delay="0"/>
                            </p:stCondLst>
                            <p:childTnLst>
                              <p:par>
                                <p:cTn fill="hold" id="36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23" st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7">
                      <p:stCondLst>
                        <p:cond delay="indefinite"/>
                      </p:stCondLst>
                      <p:childTnLst>
                        <p:par>
                          <p:cTn fill="hold" id="368">
                            <p:stCondLst>
                              <p:cond delay="0"/>
                            </p:stCondLst>
                            <p:childTnLst>
                              <p:par>
                                <p:cTn fill="hold" id="36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50" st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1">
                      <p:stCondLst>
                        <p:cond delay="indefinite"/>
                      </p:stCondLst>
                      <p:childTnLst>
                        <p:par>
                          <p:cTn fill="hold" id="372">
                            <p:stCondLst>
                              <p:cond delay="0"/>
                            </p:stCondLst>
                            <p:childTnLst>
                              <p:par>
                                <p:cTn fill="hold" id="3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99" st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5">
                      <p:stCondLst>
                        <p:cond delay="indefinite"/>
                      </p:stCondLst>
                      <p:childTnLst>
                        <p:par>
                          <p:cTn fill="hold" id="376">
                            <p:stCondLst>
                              <p:cond delay="0"/>
                            </p:stCondLst>
                            <p:childTnLst>
                              <p:par>
                                <p:cTn fill="hold" id="3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479" st="3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116640"/>
            <a:ext cx="8229240" cy="1223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Activate: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323640" y="1196640"/>
            <a:ext cx="8568720" cy="4320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Käännä lauseet, kirjoita lukusanat kirjaimin. 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4.   Piin arvo on 22/7 tai likimäärin 3,14.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= The value of Pi is twenty-two sevenths or approximately 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three point one four.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5.   Numero 13 tunnetaan myös ”leipurin tusinana” tai ”pitkänä       tusinana”.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808080"/>
                </a:solidFill>
                <a:latin typeface="Calibri"/>
              </a:rPr>
              <a:t>= The number thirteen is also known as “a baker’s dozen” or “a long dozen”.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6.   Satoja tuhansia vuosia sitten Saharan autiomaa oli metsien peitossa.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808080"/>
                </a:solidFill>
                <a:latin typeface="Calibri"/>
              </a:rPr>
              <a:t>= Hundreds of thousands of years ago the Sahara desert was covered with forests.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endParaRPr/>
          </a:p>
        </p:txBody>
      </p:sp>
    </p:spTree>
  </p:cSld>
  <p:timing>
    <p:tnLst>
      <p:par>
        <p:cTn dur="indefinite" id="379" nodeType="tmRoot" restart="never">
          <p:childTnLst>
            <p:seq>
              <p:cTn dur="indefinite" id="380" nodeType="mainSeq">
                <p:childTnLst>
                  <p:par>
                    <p:cTn fill="hold" id="381">
                      <p:stCondLst>
                        <p:cond delay="indefinite"/>
                      </p:stCondLst>
                      <p:childTnLst>
                        <p:par>
                          <p:cTn fill="hold" id="382">
                            <p:stCondLst>
                              <p:cond delay="0"/>
                            </p:stCondLst>
                            <p:childTnLst>
                              <p:par>
                                <p:cTn fill="hold" id="38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91" st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5">
                      <p:stCondLst>
                        <p:cond delay="indefinite"/>
                      </p:stCondLst>
                      <p:childTnLst>
                        <p:par>
                          <p:cTn fill="hold" id="386">
                            <p:stCondLst>
                              <p:cond delay="0"/>
                            </p:stCondLst>
                            <p:childTnLst>
                              <p:par>
                                <p:cTn fill="hold" id="38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73" st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9">
                      <p:stCondLst>
                        <p:cond delay="indefinite"/>
                      </p:stCondLst>
                      <p:childTnLst>
                        <p:par>
                          <p:cTn fill="hold" id="390">
                            <p:stCondLst>
                              <p:cond delay="0"/>
                            </p:stCondLst>
                            <p:childTnLst>
                              <p:par>
                                <p:cTn fill="hold" id="39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53" st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3">
                      <p:stCondLst>
                        <p:cond delay="indefinite"/>
                      </p:stCondLst>
                      <p:childTnLst>
                        <p:par>
                          <p:cTn fill="hold" id="394">
                            <p:stCondLst>
                              <p:cond delay="0"/>
                            </p:stCondLst>
                            <p:childTnLst>
                              <p:par>
                                <p:cTn fill="hold" id="3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29" st="2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7">
                      <p:stCondLst>
                        <p:cond delay="indefinite"/>
                      </p:stCondLst>
                      <p:childTnLst>
                        <p:par>
                          <p:cTn fill="hold" id="398">
                            <p:stCondLst>
                              <p:cond delay="0"/>
                            </p:stCondLst>
                            <p:childTnLst>
                              <p:par>
                                <p:cTn fill="hold" id="3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403" st="3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1">
                      <p:stCondLst>
                        <p:cond delay="indefinite"/>
                      </p:stCondLst>
                      <p:childTnLst>
                        <p:par>
                          <p:cTn fill="hold" id="402">
                            <p:stCondLst>
                              <p:cond delay="0"/>
                            </p:stCondLst>
                            <p:childTnLst>
                              <p:par>
                                <p:cTn fill="hold" id="40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484" st="4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74680"/>
            <a:ext cx="8229240" cy="840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Activate: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323640" y="908640"/>
            <a:ext cx="8568720" cy="4977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Käännä lauseet, kirjoita lukusanat kirjaimin.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7.   Kymmenet tuhannet tietokoneet saastuivat vihollisviruksen hyökkäyksessä.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808080"/>
                </a:solidFill>
                <a:latin typeface="Calibri"/>
              </a:rPr>
              <a:t>= Tens of thousands of computers were infected in the attack of a hostile virus.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8.   Mark Zuckerberg perusti Facebookin 19 vuoden ikäisenä.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808080"/>
                </a:solidFill>
                <a:latin typeface="Calibri"/>
              </a:rPr>
              <a:t>= Mark Zuckerberg founded Facebook at (the age of) nineteen.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9.   Minulla on 9-vuotias veljentytär. Hänen pikkuveljensä, veljenpoikani, on viisivuotias.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808080"/>
                </a:solidFill>
                <a:latin typeface="Calibri"/>
              </a:rPr>
              <a:t>= I have a nine-year-old niece. Her little brother, my nephew, is five years old.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endParaRPr/>
          </a:p>
        </p:txBody>
      </p:sp>
    </p:spTree>
  </p:cSld>
  <p:timing>
    <p:tnLst>
      <p:par>
        <p:cTn dur="indefinite" id="405" nodeType="tmRoot" restart="never">
          <p:childTnLst>
            <p:seq>
              <p:cTn dur="indefinite" id="406" nodeType="mainSeq">
                <p:childTnLst>
                  <p:par>
                    <p:cTn fill="hold" id="407">
                      <p:stCondLst>
                        <p:cond delay="indefinite"/>
                      </p:stCondLst>
                      <p:childTnLst>
                        <p:par>
                          <p:cTn fill="hold" id="408">
                            <p:stCondLst>
                              <p:cond delay="0"/>
                            </p:stCondLst>
                            <p:childTnLst>
                              <p:par>
                                <p:cTn fill="hold" id="4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26" st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1">
                      <p:stCondLst>
                        <p:cond delay="indefinite"/>
                      </p:stCondLst>
                      <p:childTnLst>
                        <p:par>
                          <p:cTn fill="hold" id="412">
                            <p:stCondLst>
                              <p:cond delay="0"/>
                            </p:stCondLst>
                            <p:childTnLst>
                              <p:par>
                                <p:cTn fill="hold" id="4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07" st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5">
                      <p:stCondLst>
                        <p:cond delay="indefinite"/>
                      </p:stCondLst>
                      <p:childTnLst>
                        <p:par>
                          <p:cTn fill="hold" id="416">
                            <p:stCondLst>
                              <p:cond delay="0"/>
                            </p:stCondLst>
                            <p:childTnLst>
                              <p:par>
                                <p:cTn fill="hold" id="4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67" st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9">
                      <p:stCondLst>
                        <p:cond delay="indefinite"/>
                      </p:stCondLst>
                      <p:childTnLst>
                        <p:par>
                          <p:cTn fill="hold" id="420">
                            <p:stCondLst>
                              <p:cond delay="0"/>
                            </p:stCondLst>
                            <p:childTnLst>
                              <p:par>
                                <p:cTn fill="hold" id="42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28" st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3">
                      <p:stCondLst>
                        <p:cond delay="indefinite"/>
                      </p:stCondLst>
                      <p:childTnLst>
                        <p:par>
                          <p:cTn fill="hold" id="424">
                            <p:stCondLst>
                              <p:cond delay="0"/>
                            </p:stCondLst>
                            <p:childTnLst>
                              <p:par>
                                <p:cTn fill="hold" id="42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20" st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7">
                      <p:stCondLst>
                        <p:cond delay="indefinite"/>
                      </p:stCondLst>
                      <p:childTnLst>
                        <p:par>
                          <p:cTn fill="hold" id="428">
                            <p:stCondLst>
                              <p:cond delay="0"/>
                            </p:stCondLst>
                            <p:childTnLst>
                              <p:par>
                                <p:cTn fill="hold" id="42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02" st="4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274680"/>
            <a:ext cx="8229240" cy="840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Activate: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323640" y="908640"/>
            <a:ext cx="8568720" cy="5184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Käännä lauseet, kirjoita lukusanat kirjaimin.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10.   Mick Jagger, Rolling Stonesien vokalisti, tuli isäksi kahdeksannen kerran vähän yli 70-vuotiaana.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808080"/>
                </a:solidFill>
                <a:latin typeface="Calibri"/>
              </a:rPr>
              <a:t>= Mick Jagger, the Rolling Stones vocalist, became a father 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for the eighth time in his early seventies.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11.   Mutta maailman vanhin mies, joka tuli isäksi oli yhdeksissäkymmenissä (n. 90-vuotias).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808080"/>
                </a:solidFill>
                <a:latin typeface="Calibri"/>
              </a:rPr>
              <a:t>= But the oldest man in the world who became a father was ninetyish.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12.   Missä luulet asuvasi, kun olet parikymppinen?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808080"/>
                </a:solidFill>
                <a:latin typeface="Calibri"/>
              </a:rPr>
              <a:t>= Where do you think you’ll live when you are twenty-something / in your twenties?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endParaRPr/>
          </a:p>
        </p:txBody>
      </p:sp>
    </p:spTree>
  </p:cSld>
  <p:timing>
    <p:tnLst>
      <p:par>
        <p:cTn dur="indefinite" id="431" nodeType="tmRoot" restart="never">
          <p:childTnLst>
            <p:seq>
              <p:cTn dur="indefinite" id="432" nodeType="mainSeq">
                <p:childTnLst>
                  <p:par>
                    <p:cTn fill="hold" id="433">
                      <p:stCondLst>
                        <p:cond delay="indefinite"/>
                      </p:stCondLst>
                      <p:childTnLst>
                        <p:par>
                          <p:cTn fill="hold" id="434">
                            <p:stCondLst>
                              <p:cond delay="0"/>
                            </p:stCondLst>
                            <p:childTnLst>
                              <p:par>
                                <p:cTn fill="hold" id="4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50" st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7">
                      <p:stCondLst>
                        <p:cond delay="indefinite"/>
                      </p:stCondLst>
                      <p:childTnLst>
                        <p:par>
                          <p:cTn fill="hold" id="438">
                            <p:stCondLst>
                              <p:cond delay="0"/>
                            </p:stCondLst>
                            <p:childTnLst>
                              <p:par>
                                <p:cTn fill="hold" id="4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55" st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1">
                      <p:stCondLst>
                        <p:cond delay="indefinite"/>
                      </p:stCondLst>
                      <p:childTnLst>
                        <p:par>
                          <p:cTn fill="hold" id="442">
                            <p:stCondLst>
                              <p:cond delay="0"/>
                            </p:stCondLst>
                            <p:childTnLst>
                              <p:par>
                                <p:cTn fill="hold" id="4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48" st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5">
                      <p:stCondLst>
                        <p:cond delay="indefinite"/>
                      </p:stCondLst>
                      <p:childTnLst>
                        <p:par>
                          <p:cTn fill="hold" id="446">
                            <p:stCondLst>
                              <p:cond delay="0"/>
                            </p:stCondLst>
                            <p:childTnLst>
                              <p:par>
                                <p:cTn fill="hold" id="4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17" st="3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9">
                      <p:stCondLst>
                        <p:cond delay="indefinite"/>
                      </p:stCondLst>
                      <p:childTnLst>
                        <p:par>
                          <p:cTn fill="hold" id="450">
                            <p:stCondLst>
                              <p:cond delay="0"/>
                            </p:stCondLst>
                            <p:childTnLst>
                              <p:par>
                                <p:cTn fill="hold" id="4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69" st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3">
                      <p:stCondLst>
                        <p:cond delay="indefinite"/>
                      </p:stCondLst>
                      <p:childTnLst>
                        <p:par>
                          <p:cTn fill="hold" id="454">
                            <p:stCondLst>
                              <p:cond delay="0"/>
                            </p:stCondLst>
                            <p:childTnLst>
                              <p:par>
                                <p:cTn fill="hold" id="4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552" st="4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67640" y="314100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Lukusanat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i="1" lang="fi-FI" sz="4000">
                <a:solidFill>
                  <a:srgbClr val="eb641b"/>
                </a:solidFill>
                <a:latin typeface="Calibri"/>
              </a:rPr>
              <a:t>perusluvut, iän ilmoittaminen,</a:t>
            </a:r>
            <a:r>
              <a:rPr b="1" i="1" lang="fi-FI" sz="4000">
                <a:solidFill>
                  <a:srgbClr val="eb641b"/>
                </a:solidFill>
                <a:latin typeface="Calibri"/>
              </a:rPr>
              <a:t>
</a:t>
            </a:r>
            <a:r>
              <a:rPr b="1" i="1" lang="fi-FI" sz="4000">
                <a:solidFill>
                  <a:srgbClr val="eb641b"/>
                </a:solidFill>
                <a:latin typeface="Calibri"/>
              </a:rPr>
              <a:t>järjestysluvut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274680"/>
            <a:ext cx="8229240" cy="13539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Kirjoita seuraavat perusluvut kirjaimin.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827640" y="1412640"/>
            <a:ext cx="935640" cy="4713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13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14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15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23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38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40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82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100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496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3,751</a:t>
            </a:r>
            <a:endParaRPr/>
          </a:p>
        </p:txBody>
      </p:sp>
      <p:sp>
        <p:nvSpPr>
          <p:cNvPr id="165" name="TextShape 3"/>
          <p:cNvSpPr txBox="1"/>
          <p:nvPr/>
        </p:nvSpPr>
        <p:spPr>
          <a:xfrm>
            <a:off x="2267640" y="1412640"/>
            <a:ext cx="6418800" cy="4896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thirteen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fourteen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fifteen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twenty-three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thirty-eight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forty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eighty-two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a/one hundred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four hundred and ninety-six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three thousand seven hundred and fifty-one</a:t>
            </a:r>
            <a:endParaRPr/>
          </a:p>
        </p:txBody>
      </p:sp>
      <p:sp>
        <p:nvSpPr>
          <p:cNvPr id="166" name="CustomShape 4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9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2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5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8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1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5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9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5" st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8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6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9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2" st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8" st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69" st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83" st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11" st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54" st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33240" y="365040"/>
            <a:ext cx="7886520" cy="11192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fi-FI" sz="3200">
                <a:solidFill>
                  <a:srgbClr val="2da2bf"/>
                </a:solidFill>
                <a:latin typeface="Calibri"/>
              </a:rPr>
              <a:t>Remember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!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633240" y="1268640"/>
            <a:ext cx="7886520" cy="4896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2da2bf"/>
                </a:solidFill>
                <a:latin typeface="Calibri"/>
              </a:rPr>
              <a:t>Kymmenien ja ykkösten väliin kirjoitetaan väliviiva.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twenty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-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three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thirty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-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eight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2da2bf"/>
                </a:solidFill>
                <a:latin typeface="Calibri"/>
              </a:rPr>
              <a:t>Kymmenet ja ykköset erotetaan yleensä sadoista, tuhansista ja miljoonista sanalla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and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four hundred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and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 ninety-six (496)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three thousand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and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 fifty-one (3,051)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2da2bf"/>
                </a:solidFill>
                <a:latin typeface="Calibri"/>
              </a:rPr>
              <a:t>Kolmen numeron ryhmät erotetaan usein pilkulla suurissa luvuissa sekä numeroin että kirjaimin kirjoitettuna.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4,764,301 = four million, seven hundred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and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 sixty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-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four 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thousand, three hundred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and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 one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2da2bf"/>
                </a:solidFill>
                <a:latin typeface="Calibri"/>
              </a:rPr>
              <a:t>Suomen desimaalipilkkua vastaa englannissa piste.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7.06 = seven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point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 o six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67" nodeType="tmRoot" restart="never">
          <p:childTnLst>
            <p:seq>
              <p:cTn dur="indefinite" id="68" nodeType="mainSeq">
                <p:childTnLst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80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68" st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03" st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41" st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50" st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39" st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89" st="4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id="1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15" st="4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33240" y="365040"/>
            <a:ext cx="7886520" cy="7599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fi-FI" sz="3200">
                <a:solidFill>
                  <a:srgbClr val="2da2bf"/>
                </a:solidFill>
                <a:latin typeface="Calibri"/>
              </a:rPr>
              <a:t>Remember!</a:t>
            </a:r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633240" y="1125360"/>
            <a:ext cx="7886520" cy="504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2da2bf"/>
                </a:solidFill>
                <a:latin typeface="Calibri"/>
              </a:rPr>
              <a:t>Lukusanoihin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tusina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,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sata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,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tuhat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ja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miljoona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ei liitetä monikon s-päätettä, vaikka edessä olisi yhtä suurempi luku tai esim.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a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few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,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several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,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many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, jne.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five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dozen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 eggs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several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hundred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 people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ten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thousand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 dollars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a few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million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 stars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fi-FI" sz="2600">
                <a:solidFill>
                  <a:srgbClr val="2da2bf"/>
                </a:solidFill>
                <a:latin typeface="Calibri"/>
              </a:rPr>
              <a:t>tusinoittain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,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sadoittain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, ja vastaavissa ilmaisuissa lukusanat ovat monikossa ja niitä seuraa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of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dozen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s of 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eggs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hundred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s of 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people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ten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s of 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thousand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s of 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dollars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hundred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s of 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thousand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s of 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million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s of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 stars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i-FI" sz="2600">
                <a:solidFill>
                  <a:srgbClr val="2da2bf"/>
                </a:solidFill>
                <a:latin typeface="Calibri"/>
              </a:rPr>
              <a:t>HUOMAA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! 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 sz="2600">
                <a:solidFill>
                  <a:srgbClr val="2da2bf"/>
                </a:solidFill>
                <a:latin typeface="Calibri"/>
              </a:rPr>
              <a:t>kymmenittäin = 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dozens of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 sz="2600">
                <a:solidFill>
                  <a:srgbClr val="2da2bf"/>
                </a:solidFill>
                <a:latin typeface="Calibri"/>
              </a:rPr>
              <a:t>kymmeniä tuhasia =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tens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 of thousands of</a:t>
            </a:r>
            <a:endParaRPr/>
          </a:p>
        </p:txBody>
      </p:sp>
    </p:spTree>
  </p:cSld>
  <p:timing>
    <p:tnLst>
      <p:par>
        <p:cTn dur="indefinite" id="103" nodeType="tmRoot" restart="never">
          <p:childTnLst>
            <p:seq>
              <p:cTn dur="indefinite" id="104" nodeType="mainSeq">
                <p:childTnLst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id="10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93" st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9">
                      <p:stCondLst>
                        <p:cond delay="indefinite"/>
                      </p:stCondLst>
                      <p:childTnLst>
                        <p:par>
                          <p:cTn fill="hold" id="110">
                            <p:stCondLst>
                              <p:cond delay="0"/>
                            </p:stCondLst>
                            <p:childTnLst>
                              <p:par>
                                <p:cTn fill="hold" id="1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36" st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id="1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34" st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id="1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70" st="3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1">
                      <p:stCondLst>
                        <p:cond delay="indefinite"/>
                      </p:stCondLst>
                      <p:childTnLst>
                        <p:par>
                          <p:cTn fill="hold" id="122">
                            <p:stCondLst>
                              <p:cond delay="0"/>
                            </p:stCondLst>
                            <p:childTnLst>
                              <p:par>
                                <p:cTn fill="hold" id="1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400" st="3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5">
                      <p:stCondLst>
                        <p:cond delay="indefinite"/>
                      </p:stCondLst>
                      <p:childTnLst>
                        <p:par>
                          <p:cTn fill="hold" id="126">
                            <p:stCondLst>
                              <p:cond delay="0"/>
                            </p:stCondLst>
                            <p:childTnLst>
                              <p:par>
                                <p:cTn fill="hold" id="1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444" st="4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id="1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453" st="4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478" st="4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5">
                      <p:stCondLst>
                        <p:cond delay="indefinite"/>
                      </p:stCondLst>
                      <p:childTnLst>
                        <p:par>
                          <p:cTn fill="hold" id="136">
                            <p:stCondLst>
                              <p:cond delay="0"/>
                            </p:stCondLst>
                            <p:childTnLst>
                              <p:par>
                                <p:cTn fill="hold" id="1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518" st="4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633240" y="365040"/>
            <a:ext cx="7886520" cy="10472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Iän ilmoittaminen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633240" y="1268640"/>
            <a:ext cx="7886520" cy="504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2da2bf"/>
                </a:solidFill>
                <a:latin typeface="Calibri"/>
              </a:rPr>
              <a:t>Substantiivin edessä ikä ilmaistaan yksiköllisenä yhdyssanana.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Mary is an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85-year-old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 senior citizen.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I have a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fourteen-year-old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 sister.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2da2bf"/>
                </a:solidFill>
                <a:latin typeface="Calibri"/>
              </a:rPr>
              <a:t>Kun ikä ei ole substantiivin määreenä, käytetään monikkoa eikä väliviivoja ole.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Mary is 85 year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s 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old.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My sister is fourteen year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s 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old.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2da2bf"/>
                </a:solidFill>
                <a:latin typeface="Calibri"/>
              </a:rPr>
              <a:t>jonkin ikäisenä = 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at (the age of)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Should we be allowed to vote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at (the age of) 16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?</a:t>
            </a:r>
            <a:endParaRPr/>
          </a:p>
        </p:txBody>
      </p:sp>
    </p:spTree>
  </p:cSld>
  <p:timing>
    <p:tnLst>
      <p:par>
        <p:cTn dur="indefinite" id="139" nodeType="tmRoot" restart="never">
          <p:childTnLst>
            <p:seq>
              <p:cTn dur="indefinite" id="140" nodeType="mainSeq">
                <p:childTnLst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id="1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6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5">
                      <p:stCondLst>
                        <p:cond delay="indefinite"/>
                      </p:stCondLst>
                      <p:childTnLst>
                        <p:par>
                          <p:cTn fill="hold" id="146">
                            <p:stCondLst>
                              <p:cond delay="0"/>
                            </p:stCondLst>
                            <p:childTnLst>
                              <p:par>
                                <p:cTn fill="hold" id="1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03" st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9">
                      <p:stCondLst>
                        <p:cond delay="indefinite"/>
                      </p:stCondLst>
                      <p:childTnLst>
                        <p:par>
                          <p:cTn fill="hold" id="150">
                            <p:stCondLst>
                              <p:cond delay="0"/>
                            </p:stCondLst>
                            <p:childTnLst>
                              <p:par>
                                <p:cTn fill="hold" id="1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39" st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3">
                      <p:stCondLst>
                        <p:cond delay="indefinite"/>
                      </p:stCondLst>
                      <p:childTnLst>
                        <p:par>
                          <p:cTn fill="hold" id="154">
                            <p:stCondLst>
                              <p:cond delay="0"/>
                            </p:stCondLst>
                            <p:childTnLst>
                              <p:par>
                                <p:cTn fill="hold" id="1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19" st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7">
                      <p:stCondLst>
                        <p:cond delay="indefinite"/>
                      </p:stCondLst>
                      <p:childTnLst>
                        <p:par>
                          <p:cTn fill="hold" id="158">
                            <p:stCondLst>
                              <p:cond delay="0"/>
                            </p:stCondLst>
                            <p:childTnLst>
                              <p:par>
                                <p:cTn fill="hold" id="1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42" st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1">
                      <p:stCondLst>
                        <p:cond delay="indefinite"/>
                      </p:stCondLst>
                      <p:childTnLst>
                        <p:par>
                          <p:cTn fill="hold" id="162">
                            <p:stCondLst>
                              <p:cond delay="0"/>
                            </p:stCondLst>
                            <p:childTnLst>
                              <p:par>
                                <p:cTn fill="hold" id="1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76" st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5">
                      <p:stCondLst>
                        <p:cond delay="indefinite"/>
                      </p:stCondLst>
                      <p:childTnLst>
                        <p:par>
                          <p:cTn fill="hold" id="166">
                            <p:stCondLst>
                              <p:cond delay="0"/>
                            </p:stCondLst>
                            <p:childTnLst>
                              <p:par>
                                <p:cTn fill="hold" id="1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10" st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9">
                      <p:stCondLst>
                        <p:cond delay="indefinite"/>
                      </p:stCondLst>
                      <p:childTnLst>
                        <p:par>
                          <p:cTn fill="hold" id="170">
                            <p:stCondLst>
                              <p:cond delay="0"/>
                            </p:stCondLst>
                            <p:childTnLst>
                              <p:par>
                                <p:cTn fill="hold" id="1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60" st="3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633240" y="365040"/>
            <a:ext cx="7886520" cy="12632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Iän ilmoittaminen</a:t>
            </a:r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633240" y="1412640"/>
            <a:ext cx="7886520" cy="4608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2da2bf"/>
                </a:solidFill>
                <a:latin typeface="Calibri"/>
              </a:rPr>
              <a:t>Kun ikä ilmoitetaan likimääräisenä:</a:t>
            </a:r>
            <a:endParaRPr/>
          </a:p>
          <a:p>
            <a:r>
              <a:rPr i="1" lang="fi-FI" sz="2600">
                <a:solidFill>
                  <a:srgbClr val="808080"/>
                </a:solidFill>
                <a:latin typeface="Calibri"/>
              </a:rPr>
              <a:t>I plan to get married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in my early twenties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.</a:t>
            </a:r>
            <a:endParaRPr/>
          </a:p>
          <a:p>
            <a:r>
              <a:rPr i="1" lang="fi-FI" sz="2600">
                <a:solidFill>
                  <a:srgbClr val="808080"/>
                </a:solidFill>
                <a:latin typeface="Calibri"/>
              </a:rPr>
              <a:t>Marilyn Monroe died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in her mid-thirties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.</a:t>
            </a:r>
            <a:endParaRPr/>
          </a:p>
          <a:p>
            <a:r>
              <a:rPr i="1" lang="fi-FI" sz="2600">
                <a:solidFill>
                  <a:srgbClr val="808080"/>
                </a:solidFill>
                <a:latin typeface="Calibri"/>
              </a:rPr>
              <a:t>My aunt retired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in her late sixties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.</a:t>
            </a:r>
            <a:endParaRPr/>
          </a:p>
          <a:p>
            <a:r>
              <a:rPr i="1" lang="fi-FI" sz="26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	</a:t>
            </a:r>
            <a:endParaRPr/>
          </a:p>
          <a:p>
            <a:r>
              <a:rPr i="1" lang="fi-FI" sz="2600">
                <a:solidFill>
                  <a:srgbClr val="808080"/>
                </a:solidFill>
                <a:latin typeface="Calibri"/>
              </a:rPr>
              <a:t>Uncle Ted is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fifty-something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.</a:t>
            </a:r>
            <a:endParaRPr/>
          </a:p>
          <a:p>
            <a:r>
              <a:rPr i="1" lang="fi-FI" sz="2600">
                <a:solidFill>
                  <a:srgbClr val="808080"/>
                </a:solidFill>
                <a:latin typeface="Calibri"/>
              </a:rPr>
              <a:t>Ted is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in his fifties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.</a:t>
            </a:r>
            <a:endParaRPr/>
          </a:p>
          <a:p>
            <a:endParaRPr/>
          </a:p>
          <a:p>
            <a:r>
              <a:rPr i="1" lang="fi-FI" sz="2600">
                <a:solidFill>
                  <a:srgbClr val="808080"/>
                </a:solidFill>
                <a:latin typeface="Calibri"/>
              </a:rPr>
              <a:t>Fred is … err… I think he is 29 or 30 or, perhaps 31. Well, Fred is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thirtyish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 (= around thirty years of age).</a:t>
            </a:r>
            <a:endParaRPr/>
          </a:p>
        </p:txBody>
      </p:sp>
    </p:spTree>
  </p:cSld>
  <p:timing>
    <p:tnLst>
      <p:par>
        <p:cTn dur="indefinite" id="173" nodeType="tmRoot" restart="never">
          <p:childTnLst>
            <p:seq>
              <p:cTn dur="indefinite" id="174" nodeType="mainSeq">
                <p:childTnLst>
                  <p:par>
                    <p:cTn fill="hold" id="175">
                      <p:stCondLst>
                        <p:cond delay="indefinite"/>
                      </p:stCondLst>
                      <p:childTnLst>
                        <p:par>
                          <p:cTn fill="hold" id="176">
                            <p:stCondLst>
                              <p:cond delay="0"/>
                            </p:stCondLst>
                            <p:childTnLst>
                              <p:par>
                                <p:cTn fill="hold" id="1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80" st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9">
                      <p:stCondLst>
                        <p:cond delay="indefinite"/>
                      </p:stCondLst>
                      <p:childTnLst>
                        <p:par>
                          <p:cTn fill="hold" id="180">
                            <p:stCondLst>
                              <p:cond delay="0"/>
                            </p:stCondLst>
                            <p:childTnLst>
                              <p:par>
                                <p:cTn fill="hold" id="1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21" st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3">
                      <p:stCondLst>
                        <p:cond delay="indefinite"/>
                      </p:stCondLst>
                      <p:childTnLst>
                        <p:par>
                          <p:cTn fill="hold" id="184">
                            <p:stCondLst>
                              <p:cond delay="0"/>
                            </p:stCondLst>
                            <p:childTnLst>
                              <p:par>
                                <p:cTn fill="hold" id="1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58" st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7">
                      <p:stCondLst>
                        <p:cond delay="indefinite"/>
                      </p:stCondLst>
                      <p:childTnLst>
                        <p:par>
                          <p:cTn fill="hold" id="188">
                            <p:stCondLst>
                              <p:cond delay="0"/>
                            </p:stCondLst>
                            <p:childTnLst>
                              <p:par>
                                <p:cTn fill="hold" id="1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91" st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1">
                      <p:stCondLst>
                        <p:cond delay="indefinite"/>
                      </p:stCondLst>
                      <p:childTnLst>
                        <p:par>
                          <p:cTn fill="hold" id="192">
                            <p:stCondLst>
                              <p:cond delay="0"/>
                            </p:stCondLst>
                            <p:childTnLst>
                              <p:par>
                                <p:cTn fill="hold" id="19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14" st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5">
                      <p:stCondLst>
                        <p:cond delay="indefinite"/>
                      </p:stCondLst>
                      <p:childTnLst>
                        <p:par>
                          <p:cTn fill="hold" id="196">
                            <p:stCondLst>
                              <p:cond delay="0"/>
                            </p:stCondLst>
                            <p:childTnLst>
                              <p:par>
                                <p:cTn fill="hold" id="19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25" st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274680"/>
            <a:ext cx="8229240" cy="12819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Kirjoita seuraavat järjestysluvut kirjaimin.</a:t>
            </a:r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899640" y="1340640"/>
            <a:ext cx="1367640" cy="504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1.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3.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12.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23.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35.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40.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58.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80.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100.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672.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1000.</a:t>
            </a:r>
            <a:endParaRPr/>
          </a:p>
        </p:txBody>
      </p:sp>
      <p:sp>
        <p:nvSpPr>
          <p:cNvPr id="177" name="TextShape 3"/>
          <p:cNvSpPr txBox="1"/>
          <p:nvPr/>
        </p:nvSpPr>
        <p:spPr>
          <a:xfrm>
            <a:off x="2267640" y="1340640"/>
            <a:ext cx="6624360" cy="5184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the first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(1st)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the third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(3rd)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the twelfth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(12th)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the twenty-third  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(23rd)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the thirty-fifth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the fortieth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the fifty-eighth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the eightieth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the hundredth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the six hundred and seventy-second   (672nd)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the thousandth</a:t>
            </a:r>
            <a:endParaRPr/>
          </a:p>
        </p:txBody>
      </p:sp>
      <p:sp>
        <p:nvSpPr>
          <p:cNvPr id="178" name="CustomShape 4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99" nodeType="tmRoot" restart="never">
          <p:childTnLst>
            <p:seq>
              <p:cTn dur="indefinite" id="200" nodeType="mainSeq">
                <p:childTnLst>
                  <p:par>
                    <p:cTn fill="hold" id="201">
                      <p:stCondLst>
                        <p:cond delay="indefinite"/>
                      </p:stCondLst>
                      <p:childTnLst>
                        <p:par>
                          <p:cTn fill="hold" id="202">
                            <p:stCondLst>
                              <p:cond delay="0"/>
                            </p:stCondLst>
                            <p:childTnLst>
                              <p:par>
                                <p:cTn fill="hold" id="20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6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0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4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8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2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6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0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5" st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0" st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6" st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5">
                      <p:stCondLst>
                        <p:cond delay="indefinite"/>
                      </p:stCondLst>
                      <p:childTnLst>
                        <p:par>
                          <p:cTn fill="hold" id="226">
                            <p:stCondLst>
                              <p:cond delay="0"/>
                            </p:stCondLst>
                            <p:childTnLst>
                              <p:par>
                                <p:cTn fill="hold" id="2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9">
                      <p:stCondLst>
                        <p:cond delay="indefinite"/>
                      </p:stCondLst>
                      <p:childTnLst>
                        <p:par>
                          <p:cTn fill="hold" id="230">
                            <p:stCondLst>
                              <p:cond delay="0"/>
                            </p:stCondLst>
                            <p:childTnLst>
                              <p:par>
                                <p:cTn fill="hold" id="2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8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3">
                      <p:stCondLst>
                        <p:cond delay="indefinite"/>
                      </p:stCondLst>
                      <p:childTnLst>
                        <p:par>
                          <p:cTn fill="hold" id="234">
                            <p:stCondLst>
                              <p:cond delay="0"/>
                            </p:stCondLst>
                            <p:childTnLst>
                              <p:par>
                                <p:cTn fill="hold" id="2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0" st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7">
                      <p:stCondLst>
                        <p:cond delay="indefinite"/>
                      </p:stCondLst>
                      <p:childTnLst>
                        <p:par>
                          <p:cTn fill="hold" id="238">
                            <p:stCondLst>
                              <p:cond delay="0"/>
                            </p:stCondLst>
                            <p:childTnLst>
                              <p:par>
                                <p:cTn fill="hold" id="2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89" st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1">
                      <p:stCondLst>
                        <p:cond delay="indefinite"/>
                      </p:stCondLst>
                      <p:childTnLst>
                        <p:par>
                          <p:cTn fill="hold" id="242">
                            <p:stCondLst>
                              <p:cond delay="0"/>
                            </p:stCondLst>
                            <p:childTnLst>
                              <p:par>
                                <p:cTn fill="hold" id="2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07" st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5">
                      <p:stCondLst>
                        <p:cond delay="indefinite"/>
                      </p:stCondLst>
                      <p:childTnLst>
                        <p:par>
                          <p:cTn fill="hold" id="246">
                            <p:stCondLst>
                              <p:cond delay="0"/>
                            </p:stCondLst>
                            <p:childTnLst>
                              <p:par>
                                <p:cTn fill="hold" id="2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22" st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9">
                      <p:stCondLst>
                        <p:cond delay="indefinite"/>
                      </p:stCondLst>
                      <p:childTnLst>
                        <p:par>
                          <p:cTn fill="hold" id="250">
                            <p:stCondLst>
                              <p:cond delay="0"/>
                            </p:stCondLst>
                            <p:childTnLst>
                              <p:par>
                                <p:cTn fill="hold" id="2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40" st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3">
                      <p:stCondLst>
                        <p:cond delay="indefinite"/>
                      </p:stCondLst>
                      <p:childTnLst>
                        <p:par>
                          <p:cTn fill="hold" id="254">
                            <p:stCondLst>
                              <p:cond delay="0"/>
                            </p:stCondLst>
                            <p:childTnLst>
                              <p:par>
                                <p:cTn fill="hold" id="2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56" st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7">
                      <p:stCondLst>
                        <p:cond delay="indefinite"/>
                      </p:stCondLst>
                      <p:childTnLst>
                        <p:par>
                          <p:cTn fill="hold" id="258">
                            <p:stCondLst>
                              <p:cond delay="0"/>
                            </p:stCondLst>
                            <p:childTnLst>
                              <p:par>
                                <p:cTn fill="hold" id="2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71" st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1">
                      <p:stCondLst>
                        <p:cond delay="indefinite"/>
                      </p:stCondLst>
                      <p:childTnLst>
                        <p:par>
                          <p:cTn fill="hold" id="262">
                            <p:stCondLst>
                              <p:cond delay="0"/>
                            </p:stCondLst>
                            <p:childTnLst>
                              <p:par>
                                <p:cTn fill="hold" id="2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16" st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5">
                      <p:stCondLst>
                        <p:cond delay="indefinite"/>
                      </p:stCondLst>
                      <p:childTnLst>
                        <p:par>
                          <p:cTn fill="hold" id="266">
                            <p:stCondLst>
                              <p:cond delay="0"/>
                            </p:stCondLst>
                            <p:childTnLst>
                              <p:par>
                                <p:cTn fill="hold" id="2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31" st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633240" y="365040"/>
            <a:ext cx="7886520" cy="11192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fi-FI" sz="3200">
                <a:solidFill>
                  <a:srgbClr val="2da2bf"/>
                </a:solidFill>
                <a:latin typeface="Calibri"/>
              </a:rPr>
              <a:t>Remember!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640440" y="1340640"/>
            <a:ext cx="7886520" cy="4967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2da2bf"/>
                </a:solidFill>
                <a:latin typeface="Calibri"/>
              </a:rPr>
              <a:t>Järjestysluvun edessä on joko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the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tai </a:t>
            </a:r>
            <a:r>
              <a:rPr b="1" lang="fi-FI" sz="2600">
                <a:solidFill>
                  <a:srgbClr val="2da2bf"/>
                </a:solidFill>
                <a:latin typeface="Calibri"/>
              </a:rPr>
              <a:t>omistussana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I finally succeeded on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the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 third try.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= Onnistuin lopulta kolmannella yrittämällä.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I’m wearing my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Mom’s 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second best evening gown.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= Minulla on ylläni äitini toiseksi paras iltapuku.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2da2bf"/>
                </a:solidFill>
                <a:latin typeface="Calibri"/>
              </a:rPr>
              <a:t>Järjestysluvun tunnus on yleensä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-th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, mutta muista erilaiset päätteet lukujen 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yksi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, 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kaksi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ja 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kolme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jälkeen.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i="1" lang="fi-FI" sz="2600">
                <a:solidFill>
                  <a:srgbClr val="808080"/>
                </a:solidFill>
                <a:latin typeface="Calibri"/>
              </a:rPr>
              <a:t>the first –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1st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i="1" lang="fi-FI" sz="2600">
                <a:solidFill>
                  <a:srgbClr val="808080"/>
                </a:solidFill>
                <a:latin typeface="Calibri"/>
              </a:rPr>
              <a:t>the second -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2nd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i="1" lang="fi-FI" sz="2600">
                <a:solidFill>
                  <a:srgbClr val="808080"/>
                </a:solidFill>
                <a:latin typeface="Calibri"/>
              </a:rPr>
              <a:t>the third -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3rd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i="1" lang="fi-FI" sz="2600">
                <a:solidFill>
                  <a:srgbClr val="808080"/>
                </a:solidFill>
                <a:latin typeface="Calibri"/>
              </a:rPr>
              <a:t>the thirty-first -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31st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i="1" lang="fi-FI" sz="2600">
                <a:solidFill>
                  <a:srgbClr val="808080"/>
                </a:solidFill>
                <a:latin typeface="Calibri"/>
              </a:rPr>
              <a:t>the fifty-third -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53rd</a:t>
            </a:r>
            <a:endParaRPr/>
          </a:p>
        </p:txBody>
      </p:sp>
    </p:spTree>
  </p:cSld>
  <p:timing>
    <p:tnLst>
      <p:par>
        <p:cTn dur="indefinite" id="269" nodeType="tmRoot" restart="never">
          <p:childTnLst>
            <p:seq>
              <p:cTn dur="indefinite" id="270" nodeType="mainSeq">
                <p:childTnLst>
                  <p:par>
                    <p:cTn fill="hold" id="271">
                      <p:stCondLst>
                        <p:cond delay="indefinite"/>
                      </p:stCondLst>
                      <p:childTnLst>
                        <p:par>
                          <p:cTn fill="hold" id="272">
                            <p:stCondLst>
                              <p:cond delay="0"/>
                            </p:stCondLst>
                            <p:childTnLst>
                              <p:par>
                                <p:cTn fill="hold" id="2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90" st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5">
                      <p:stCondLst>
                        <p:cond delay="indefinite"/>
                      </p:stCondLst>
                      <p:childTnLst>
                        <p:par>
                          <p:cTn fill="hold" id="276">
                            <p:stCondLst>
                              <p:cond delay="0"/>
                            </p:stCondLst>
                            <p:childTnLst>
                              <p:par>
                                <p:cTn fill="hold" id="2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36" st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9">
                      <p:stCondLst>
                        <p:cond delay="indefinite"/>
                      </p:stCondLst>
                      <p:childTnLst>
                        <p:par>
                          <p:cTn fill="hold" id="280">
                            <p:stCondLst>
                              <p:cond delay="0"/>
                            </p:stCondLst>
                            <p:childTnLst>
                              <p:par>
                                <p:cTn fill="hold" id="2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85" st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3">
                      <p:stCondLst>
                        <p:cond delay="indefinite"/>
                      </p:stCondLst>
                      <p:childTnLst>
                        <p:par>
                          <p:cTn fill="hold" id="284">
                            <p:stCondLst>
                              <p:cond delay="0"/>
                            </p:stCondLst>
                            <p:childTnLst>
                              <p:par>
                                <p:cTn fill="hold" id="2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38" st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7">
                      <p:stCondLst>
                        <p:cond delay="indefinite"/>
                      </p:stCondLst>
                      <p:childTnLst>
                        <p:par>
                          <p:cTn fill="hold" id="288">
                            <p:stCondLst>
                              <p:cond delay="0"/>
                            </p:stCondLst>
                            <p:childTnLst>
                              <p:par>
                                <p:cTn fill="hold" id="2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46" st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1">
                      <p:stCondLst>
                        <p:cond delay="indefinite"/>
                      </p:stCondLst>
                      <p:childTnLst>
                        <p:par>
                          <p:cTn fill="hold" id="292">
                            <p:stCondLst>
                              <p:cond delay="0"/>
                            </p:stCondLst>
                            <p:childTnLst>
                              <p:par>
                                <p:cTn fill="hold" id="29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64" st="3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5">
                      <p:stCondLst>
                        <p:cond delay="indefinite"/>
                      </p:stCondLst>
                      <p:childTnLst>
                        <p:par>
                          <p:cTn fill="hold" id="296">
                            <p:stCondLst>
                              <p:cond delay="0"/>
                            </p:stCondLst>
                            <p:childTnLst>
                              <p:par>
                                <p:cTn fill="hold" id="29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82" st="3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9">
                      <p:stCondLst>
                        <p:cond delay="indefinite"/>
                      </p:stCondLst>
                      <p:childTnLst>
                        <p:par>
                          <p:cTn fill="hold" id="300">
                            <p:stCondLst>
                              <p:cond delay="0"/>
                            </p:stCondLst>
                            <p:childTnLst>
                              <p:par>
                                <p:cTn fill="hold" id="3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98" st="3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3">
                      <p:stCondLst>
                        <p:cond delay="indefinite"/>
                      </p:stCondLst>
                      <p:childTnLst>
                        <p:par>
                          <p:cTn fill="hold" id="304">
                            <p:stCondLst>
                              <p:cond delay="0"/>
                            </p:stCondLst>
                            <p:childTnLst>
                              <p:par>
                                <p:cTn fill="hold" id="30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24" st="3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7">
                      <p:stCondLst>
                        <p:cond delay="indefinite"/>
                      </p:stCondLst>
                      <p:childTnLst>
                        <p:par>
                          <p:cTn fill="hold" id="308">
                            <p:stCondLst>
                              <p:cond delay="0"/>
                            </p:stCondLst>
                            <p:childTnLst>
                              <p:par>
                                <p:cTn fill="hold" id="3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47" st="4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