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89" r:id="rId5"/>
    <p:sldId id="290" r:id="rId6"/>
    <p:sldId id="330" r:id="rId7"/>
    <p:sldId id="325" r:id="rId8"/>
    <p:sldId id="306" r:id="rId9"/>
    <p:sldId id="326" r:id="rId10"/>
    <p:sldId id="304" r:id="rId11"/>
    <p:sldId id="327" r:id="rId12"/>
    <p:sldId id="277" r:id="rId13"/>
    <p:sldId id="284" r:id="rId14"/>
    <p:sldId id="332" r:id="rId15"/>
    <p:sldId id="334" r:id="rId16"/>
    <p:sldId id="328" r:id="rId17"/>
    <p:sldId id="278" r:id="rId18"/>
    <p:sldId id="283" r:id="rId19"/>
    <p:sldId id="329" r:id="rId20"/>
    <p:sldId id="331" r:id="rId21"/>
    <p:sldId id="333" r:id="rId22"/>
    <p:sldId id="281" r:id="rId23"/>
    <p:sldId id="298" r:id="rId24"/>
    <p:sldId id="322" r:id="rId25"/>
    <p:sldId id="323" r:id="rId26"/>
    <p:sldId id="296" r:id="rId27"/>
    <p:sldId id="321" r:id="rId28"/>
  </p:sldIdLst>
  <p:sldSz cx="9144000" cy="6858000" type="screen4x3"/>
  <p:notesSz cx="6797675" cy="9928225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DCB9FF"/>
    <a:srgbClr val="FFC4CA"/>
    <a:srgbClr val="DCC150"/>
    <a:srgbClr val="FF6600"/>
    <a:srgbClr val="FF9933"/>
    <a:srgbClr val="F6DB36"/>
    <a:srgbClr val="F8E25E"/>
    <a:srgbClr val="99FFCC"/>
    <a:srgbClr val="C44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663D1-1C0B-4AD7-BB50-1F59C06FEB59}" v="195" dt="2026-01-21T08:54:52.647"/>
    <p1510:client id="{BEBC9EE2-B921-4C0C-8380-F3E0A66D3979}" v="15" dt="2026-01-21T08:41:36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Vaalea tyyli 1 - Korostu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03" autoAdjust="0"/>
  </p:normalViewPr>
  <p:slideViewPr>
    <p:cSldViewPr snapToGrid="0">
      <p:cViewPr varScale="1">
        <p:scale>
          <a:sx n="61" d="100"/>
          <a:sy n="61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12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honen Sirpa Hannele" userId="S::sirpa.suhonen@opedu.kuopio.fi::ee29e485-e299-416c-b3c4-dfbdc3416771" providerId="AD" clId="Web-{7091BFDE-DA30-4DD3-3E40-D2B61A9197A3}"/>
    <pc:docChg chg="modSld">
      <pc:chgData name="Suhonen Sirpa Hannele" userId="S::sirpa.suhonen@opedu.kuopio.fi::ee29e485-e299-416c-b3c4-dfbdc3416771" providerId="AD" clId="Web-{7091BFDE-DA30-4DD3-3E40-D2B61A9197A3}" dt="2026-01-16T07:28:19.576" v="59"/>
      <pc:docMkLst>
        <pc:docMk/>
      </pc:docMkLst>
      <pc:sldChg chg="modSp">
        <pc:chgData name="Suhonen Sirpa Hannele" userId="S::sirpa.suhonen@opedu.kuopio.fi::ee29e485-e299-416c-b3c4-dfbdc3416771" providerId="AD" clId="Web-{7091BFDE-DA30-4DD3-3E40-D2B61A9197A3}" dt="2026-01-16T07:27:05.513" v="55" actId="1076"/>
        <pc:sldMkLst>
          <pc:docMk/>
          <pc:sldMk cId="3906948465" sldId="284"/>
        </pc:sldMkLst>
        <pc:spChg chg="mod">
          <ac:chgData name="Suhonen Sirpa Hannele" userId="S::sirpa.suhonen@opedu.kuopio.fi::ee29e485-e299-416c-b3c4-dfbdc3416771" providerId="AD" clId="Web-{7091BFDE-DA30-4DD3-3E40-D2B61A9197A3}" dt="2026-01-16T07:26:58.872" v="53" actId="1076"/>
          <ac:spMkLst>
            <pc:docMk/>
            <pc:sldMk cId="3906948465" sldId="284"/>
            <ac:spMk id="2" creationId="{00000000-0000-0000-0000-000000000000}"/>
          </ac:spMkLst>
        </pc:spChg>
        <pc:picChg chg="mod">
          <ac:chgData name="Suhonen Sirpa Hannele" userId="S::sirpa.suhonen@opedu.kuopio.fi::ee29e485-e299-416c-b3c4-dfbdc3416771" providerId="AD" clId="Web-{7091BFDE-DA30-4DD3-3E40-D2B61A9197A3}" dt="2026-01-16T07:27:05.513" v="55" actId="1076"/>
          <ac:picMkLst>
            <pc:docMk/>
            <pc:sldMk cId="3906948465" sldId="284"/>
            <ac:picMk id="4" creationId="{00000000-0000-0000-0000-000000000000}"/>
          </ac:picMkLst>
        </pc:picChg>
      </pc:sldChg>
      <pc:sldChg chg="modSp">
        <pc:chgData name="Suhonen Sirpa Hannele" userId="S::sirpa.suhonen@opedu.kuopio.fi::ee29e485-e299-416c-b3c4-dfbdc3416771" providerId="AD" clId="Web-{7091BFDE-DA30-4DD3-3E40-D2B61A9197A3}" dt="2026-01-16T07:24:38.496" v="51" actId="20577"/>
        <pc:sldMkLst>
          <pc:docMk/>
          <pc:sldMk cId="261444257" sldId="304"/>
        </pc:sldMkLst>
        <pc:spChg chg="mod">
          <ac:chgData name="Suhonen Sirpa Hannele" userId="S::sirpa.suhonen@opedu.kuopio.fi::ee29e485-e299-416c-b3c4-dfbdc3416771" providerId="AD" clId="Web-{7091BFDE-DA30-4DD3-3E40-D2B61A9197A3}" dt="2026-01-16T07:24:38.496" v="51" actId="20577"/>
          <ac:spMkLst>
            <pc:docMk/>
            <pc:sldMk cId="261444257" sldId="304"/>
            <ac:spMk id="2" creationId="{8F347718-0D17-48E7-BEFC-64B1B3598F29}"/>
          </ac:spMkLst>
        </pc:spChg>
      </pc:sldChg>
      <pc:sldChg chg="modSp">
        <pc:chgData name="Suhonen Sirpa Hannele" userId="S::sirpa.suhonen@opedu.kuopio.fi::ee29e485-e299-416c-b3c4-dfbdc3416771" providerId="AD" clId="Web-{7091BFDE-DA30-4DD3-3E40-D2B61A9197A3}" dt="2026-01-16T07:20:11.758" v="47" actId="20577"/>
        <pc:sldMkLst>
          <pc:docMk/>
          <pc:sldMk cId="2066854264" sldId="326"/>
        </pc:sldMkLst>
        <pc:spChg chg="mod">
          <ac:chgData name="Suhonen Sirpa Hannele" userId="S::sirpa.suhonen@opedu.kuopio.fi::ee29e485-e299-416c-b3c4-dfbdc3416771" providerId="AD" clId="Web-{7091BFDE-DA30-4DD3-3E40-D2B61A9197A3}" dt="2026-01-16T07:20:11.758" v="47" actId="20577"/>
          <ac:spMkLst>
            <pc:docMk/>
            <pc:sldMk cId="2066854264" sldId="326"/>
            <ac:spMk id="6" creationId="{00000000-0000-0000-0000-000000000000}"/>
          </ac:spMkLst>
        </pc:spChg>
      </pc:sldChg>
      <pc:sldChg chg="modSp">
        <pc:chgData name="Suhonen Sirpa Hannele" userId="S::sirpa.suhonen@opedu.kuopio.fi::ee29e485-e299-416c-b3c4-dfbdc3416771" providerId="AD" clId="Web-{7091BFDE-DA30-4DD3-3E40-D2B61A9197A3}" dt="2026-01-16T07:17:52.067" v="44" actId="20577"/>
        <pc:sldMkLst>
          <pc:docMk/>
          <pc:sldMk cId="1828754757" sldId="330"/>
        </pc:sldMkLst>
        <pc:spChg chg="mod">
          <ac:chgData name="Suhonen Sirpa Hannele" userId="S::sirpa.suhonen@opedu.kuopio.fi::ee29e485-e299-416c-b3c4-dfbdc3416771" providerId="AD" clId="Web-{7091BFDE-DA30-4DD3-3E40-D2B61A9197A3}" dt="2026-01-16T07:17:52.067" v="44" actId="20577"/>
          <ac:spMkLst>
            <pc:docMk/>
            <pc:sldMk cId="1828754757" sldId="330"/>
            <ac:spMk id="6" creationId="{00000000-0000-0000-0000-000000000000}"/>
          </ac:spMkLst>
        </pc:spChg>
      </pc:sldChg>
      <pc:sldChg chg="modSp">
        <pc:chgData name="Suhonen Sirpa Hannele" userId="S::sirpa.suhonen@opedu.kuopio.fi::ee29e485-e299-416c-b3c4-dfbdc3416771" providerId="AD" clId="Web-{7091BFDE-DA30-4DD3-3E40-D2B61A9197A3}" dt="2026-01-16T07:28:19.576" v="59"/>
        <pc:sldMkLst>
          <pc:docMk/>
          <pc:sldMk cId="1062113018" sldId="332"/>
        </pc:sldMkLst>
        <pc:graphicFrameChg chg="mod modGraphic">
          <ac:chgData name="Suhonen Sirpa Hannele" userId="S::sirpa.suhonen@opedu.kuopio.fi::ee29e485-e299-416c-b3c4-dfbdc3416771" providerId="AD" clId="Web-{7091BFDE-DA30-4DD3-3E40-D2B61A9197A3}" dt="2026-01-16T07:28:19.576" v="59"/>
          <ac:graphicFrameMkLst>
            <pc:docMk/>
            <pc:sldMk cId="1062113018" sldId="332"/>
            <ac:graphicFrameMk id="3" creationId="{C8A80FD8-3881-0FCB-06EB-746BA5FF8185}"/>
          </ac:graphicFrameMkLst>
        </pc:graphicFrameChg>
      </pc:sldChg>
    </pc:docChg>
  </pc:docChgLst>
  <pc:docChgLst>
    <pc:chgData name="Suhonen Sirpa Hannele" userId="ee29e485-e299-416c-b3c4-dfbdc3416771" providerId="ADAL" clId="{2C0DFC15-345E-4BCC-876C-328A2D7AE01E}"/>
    <pc:docChg chg="custSel modSld">
      <pc:chgData name="Suhonen Sirpa Hannele" userId="ee29e485-e299-416c-b3c4-dfbdc3416771" providerId="ADAL" clId="{2C0DFC15-345E-4BCC-876C-328A2D7AE01E}" dt="2025-12-11T06:52:29.218" v="205" actId="20577"/>
      <pc:docMkLst>
        <pc:docMk/>
      </pc:docMkLst>
      <pc:sldChg chg="modSp mod">
        <pc:chgData name="Suhonen Sirpa Hannele" userId="ee29e485-e299-416c-b3c4-dfbdc3416771" providerId="ADAL" clId="{2C0DFC15-345E-4BCC-876C-328A2D7AE01E}" dt="2025-12-11T06:26:42.278" v="1" actId="20577"/>
        <pc:sldMkLst>
          <pc:docMk/>
          <pc:sldMk cId="3732942402" sldId="289"/>
        </pc:sldMkLst>
      </pc:sldChg>
      <pc:sldChg chg="modSp mod">
        <pc:chgData name="Suhonen Sirpa Hannele" userId="ee29e485-e299-416c-b3c4-dfbdc3416771" providerId="ADAL" clId="{2C0DFC15-345E-4BCC-876C-328A2D7AE01E}" dt="2025-12-11T06:52:29.218" v="205" actId="20577"/>
        <pc:sldMkLst>
          <pc:docMk/>
          <pc:sldMk cId="608825595" sldId="298"/>
        </pc:sldMkLst>
      </pc:sldChg>
      <pc:sldChg chg="modSp mod">
        <pc:chgData name="Suhonen Sirpa Hannele" userId="ee29e485-e299-416c-b3c4-dfbdc3416771" providerId="ADAL" clId="{2C0DFC15-345E-4BCC-876C-328A2D7AE01E}" dt="2025-12-11T06:37:57.293" v="45" actId="20577"/>
        <pc:sldMkLst>
          <pc:docMk/>
          <pc:sldMk cId="261444257" sldId="304"/>
        </pc:sldMkLst>
      </pc:sldChg>
      <pc:sldChg chg="modSp mod">
        <pc:chgData name="Suhonen Sirpa Hannele" userId="ee29e485-e299-416c-b3c4-dfbdc3416771" providerId="ADAL" clId="{2C0DFC15-345E-4BCC-876C-328A2D7AE01E}" dt="2025-12-11T06:31:44.891" v="17" actId="20577"/>
        <pc:sldMkLst>
          <pc:docMk/>
          <pc:sldMk cId="2066854264" sldId="326"/>
        </pc:sldMkLst>
      </pc:sldChg>
      <pc:sldChg chg="modSp mod">
        <pc:chgData name="Suhonen Sirpa Hannele" userId="ee29e485-e299-416c-b3c4-dfbdc3416771" providerId="ADAL" clId="{2C0DFC15-345E-4BCC-876C-328A2D7AE01E}" dt="2025-12-11T06:41:33.894" v="65" actId="20577"/>
        <pc:sldMkLst>
          <pc:docMk/>
          <pc:sldMk cId="1273772378" sldId="327"/>
        </pc:sldMkLst>
      </pc:sldChg>
      <pc:sldChg chg="modSp mod">
        <pc:chgData name="Suhonen Sirpa Hannele" userId="ee29e485-e299-416c-b3c4-dfbdc3416771" providerId="ADAL" clId="{2C0DFC15-345E-4BCC-876C-328A2D7AE01E}" dt="2025-12-11T06:43:01.406" v="91" actId="20577"/>
        <pc:sldMkLst>
          <pc:docMk/>
          <pc:sldMk cId="3794159387" sldId="328"/>
        </pc:sldMkLst>
      </pc:sldChg>
      <pc:sldChg chg="modSp mod">
        <pc:chgData name="Suhonen Sirpa Hannele" userId="ee29e485-e299-416c-b3c4-dfbdc3416771" providerId="ADAL" clId="{2C0DFC15-345E-4BCC-876C-328A2D7AE01E}" dt="2025-12-11T06:48:43.612" v="169" actId="20577"/>
        <pc:sldMkLst>
          <pc:docMk/>
          <pc:sldMk cId="807059467" sldId="329"/>
        </pc:sldMkLst>
      </pc:sldChg>
      <pc:sldChg chg="modSp mod">
        <pc:chgData name="Suhonen Sirpa Hannele" userId="ee29e485-e299-416c-b3c4-dfbdc3416771" providerId="ADAL" clId="{2C0DFC15-345E-4BCC-876C-328A2D7AE01E}" dt="2025-12-11T06:27:55.281" v="13" actId="20577"/>
        <pc:sldMkLst>
          <pc:docMk/>
          <pc:sldMk cId="1828754757" sldId="330"/>
        </pc:sldMkLst>
      </pc:sldChg>
      <pc:sldChg chg="modSp mod">
        <pc:chgData name="Suhonen Sirpa Hannele" userId="ee29e485-e299-416c-b3c4-dfbdc3416771" providerId="ADAL" clId="{2C0DFC15-345E-4BCC-876C-328A2D7AE01E}" dt="2025-12-11T06:52:08.360" v="201" actId="207"/>
        <pc:sldMkLst>
          <pc:docMk/>
          <pc:sldMk cId="2468677914" sldId="331"/>
        </pc:sldMkLst>
      </pc:sldChg>
    </pc:docChg>
  </pc:docChgLst>
  <pc:docChgLst>
    <pc:chgData name="Helin Sara Emilia" userId="S::sara.helin@opedu.kuopio.fi::b1f723d6-8d89-4297-9eef-9bf3e53db2c8" providerId="AD" clId="Web-{E91DA134-2A9D-384D-4F2F-587EDC53A99F}"/>
    <pc:docChg chg="addSld modSld">
      <pc:chgData name="Helin Sara Emilia" userId="S::sara.helin@opedu.kuopio.fi::b1f723d6-8d89-4297-9eef-9bf3e53db2c8" providerId="AD" clId="Web-{E91DA134-2A9D-384D-4F2F-587EDC53A99F}" dt="2025-12-16T09:10:54.160" v="1"/>
      <pc:docMkLst>
        <pc:docMk/>
      </pc:docMkLst>
      <pc:sldChg chg="addSp new">
        <pc:chgData name="Helin Sara Emilia" userId="S::sara.helin@opedu.kuopio.fi::b1f723d6-8d89-4297-9eef-9bf3e53db2c8" providerId="AD" clId="Web-{E91DA134-2A9D-384D-4F2F-587EDC53A99F}" dt="2025-12-16T09:10:54.160" v="1"/>
        <pc:sldMkLst>
          <pc:docMk/>
          <pc:sldMk cId="1062113018" sldId="332"/>
        </pc:sldMkLst>
      </pc:sldChg>
    </pc:docChg>
  </pc:docChgLst>
  <pc:docChgLst>
    <pc:chgData name="Helin Sara Emilia" userId="b1f723d6-8d89-4297-9eef-9bf3e53db2c8" providerId="ADAL" clId="{013663D1-1C0B-4AD7-BB50-1F59C06FEB59}"/>
    <pc:docChg chg="custSel addSld modSld">
      <pc:chgData name="Helin Sara Emilia" userId="b1f723d6-8d89-4297-9eef-9bf3e53db2c8" providerId="ADAL" clId="{013663D1-1C0B-4AD7-BB50-1F59C06FEB59}" dt="2026-01-21T08:54:52.077" v="191" actId="20577"/>
      <pc:docMkLst>
        <pc:docMk/>
      </pc:docMkLst>
      <pc:sldChg chg="modNotesTx">
        <pc:chgData name="Helin Sara Emilia" userId="b1f723d6-8d89-4297-9eef-9bf3e53db2c8" providerId="ADAL" clId="{013663D1-1C0B-4AD7-BB50-1F59C06FEB59}" dt="2026-01-21T08:54:52.077" v="191" actId="20577"/>
        <pc:sldMkLst>
          <pc:docMk/>
          <pc:sldMk cId="1273772378" sldId="327"/>
        </pc:sldMkLst>
      </pc:sldChg>
      <pc:sldChg chg="addSp modSp new mod modClrScheme chgLayout">
        <pc:chgData name="Helin Sara Emilia" userId="b1f723d6-8d89-4297-9eef-9bf3e53db2c8" providerId="ADAL" clId="{013663D1-1C0B-4AD7-BB50-1F59C06FEB59}" dt="2026-01-21T08:47:41.952" v="67" actId="20577"/>
        <pc:sldMkLst>
          <pc:docMk/>
          <pc:sldMk cId="1166909686" sldId="333"/>
        </pc:sldMkLst>
        <pc:spChg chg="add mod">
          <ac:chgData name="Helin Sara Emilia" userId="b1f723d6-8d89-4297-9eef-9bf3e53db2c8" providerId="ADAL" clId="{013663D1-1C0B-4AD7-BB50-1F59C06FEB59}" dt="2026-01-21T08:28:49.927" v="25" actId="20577"/>
          <ac:spMkLst>
            <pc:docMk/>
            <pc:sldMk cId="1166909686" sldId="333"/>
            <ac:spMk id="2" creationId="{BCDF02EA-1BB5-FB60-CF36-E41B2A365F96}"/>
          </ac:spMkLst>
        </pc:spChg>
        <pc:spChg chg="add mod">
          <ac:chgData name="Helin Sara Emilia" userId="b1f723d6-8d89-4297-9eef-9bf3e53db2c8" providerId="ADAL" clId="{013663D1-1C0B-4AD7-BB50-1F59C06FEB59}" dt="2026-01-21T08:47:41.952" v="67" actId="20577"/>
          <ac:spMkLst>
            <pc:docMk/>
            <pc:sldMk cId="1166909686" sldId="333"/>
            <ac:spMk id="3" creationId="{1AB9B1FA-BB5B-D62E-CDB8-17C4EE310402}"/>
          </ac:spMkLst>
        </pc:spChg>
      </pc:sldChg>
      <pc:sldChg chg="addSp modSp new mod modClrScheme chgLayout modNotesTx">
        <pc:chgData name="Helin Sara Emilia" userId="b1f723d6-8d89-4297-9eef-9bf3e53db2c8" providerId="ADAL" clId="{013663D1-1C0B-4AD7-BB50-1F59C06FEB59}" dt="2026-01-21T08:53:06.781" v="190" actId="20577"/>
        <pc:sldMkLst>
          <pc:docMk/>
          <pc:sldMk cId="195883367" sldId="334"/>
        </pc:sldMkLst>
        <pc:spChg chg="add mod">
          <ac:chgData name="Helin Sara Emilia" userId="b1f723d6-8d89-4297-9eef-9bf3e53db2c8" providerId="ADAL" clId="{013663D1-1C0B-4AD7-BB50-1F59C06FEB59}" dt="2026-01-21T08:49:15.674" v="85" actId="20577"/>
          <ac:spMkLst>
            <pc:docMk/>
            <pc:sldMk cId="195883367" sldId="334"/>
            <ac:spMk id="2" creationId="{1D2EB7E0-012E-6F6B-B0EE-1EA0DCAA498F}"/>
          </ac:spMkLst>
        </pc:spChg>
        <pc:spChg chg="add mod">
          <ac:chgData name="Helin Sara Emilia" userId="b1f723d6-8d89-4297-9eef-9bf3e53db2c8" providerId="ADAL" clId="{013663D1-1C0B-4AD7-BB50-1F59C06FEB59}" dt="2026-01-21T08:51:51.304" v="186" actId="20577"/>
          <ac:spMkLst>
            <pc:docMk/>
            <pc:sldMk cId="195883367" sldId="334"/>
            <ac:spMk id="3" creationId="{1E30C895-FAF4-41C2-8FA4-5EF97B734BCA}"/>
          </ac:spMkLst>
        </pc:spChg>
      </pc:sldChg>
    </pc:docChg>
  </pc:docChgLst>
  <pc:docChgLst>
    <pc:chgData name="Nevalainen Helena Maritta" userId="b833c02d-bb92-4065-86e4-85aaa560346c" providerId="ADAL" clId="{97E7A8D6-12DE-44FA-A617-7C4A3D6CE1D6}"/>
    <pc:docChg chg="undo custSel modSld">
      <pc:chgData name="Nevalainen Helena Maritta" userId="b833c02d-bb92-4065-86e4-85aaa560346c" providerId="ADAL" clId="{97E7A8D6-12DE-44FA-A617-7C4A3D6CE1D6}" dt="2026-01-18T14:38:54.955" v="459" actId="20577"/>
      <pc:docMkLst>
        <pc:docMk/>
      </pc:docMkLst>
      <pc:sldChg chg="modSp mod">
        <pc:chgData name="Nevalainen Helena Maritta" userId="b833c02d-bb92-4065-86e4-85aaa560346c" providerId="ADAL" clId="{97E7A8D6-12DE-44FA-A617-7C4A3D6CE1D6}" dt="2026-01-15T17:41:03.642" v="401" actId="20577"/>
        <pc:sldMkLst>
          <pc:docMk/>
          <pc:sldMk cId="2179678758" sldId="321"/>
        </pc:sldMkLst>
        <pc:spChg chg="mod">
          <ac:chgData name="Nevalainen Helena Maritta" userId="b833c02d-bb92-4065-86e4-85aaa560346c" providerId="ADAL" clId="{97E7A8D6-12DE-44FA-A617-7C4A3D6CE1D6}" dt="2026-01-15T17:41:03.642" v="401" actId="20577"/>
          <ac:spMkLst>
            <pc:docMk/>
            <pc:sldMk cId="2179678758" sldId="321"/>
            <ac:spMk id="2" creationId="{A39A0177-C1FA-4E21-B509-8C8BC9824B61}"/>
          </ac:spMkLst>
        </pc:spChg>
      </pc:sldChg>
      <pc:sldChg chg="modSp mod">
        <pc:chgData name="Nevalainen Helena Maritta" userId="b833c02d-bb92-4065-86e4-85aaa560346c" providerId="ADAL" clId="{97E7A8D6-12DE-44FA-A617-7C4A3D6CE1D6}" dt="2026-01-18T14:37:29.016" v="451" actId="20577"/>
        <pc:sldMkLst>
          <pc:docMk/>
          <pc:sldMk cId="3794159387" sldId="328"/>
        </pc:sldMkLst>
        <pc:spChg chg="mod">
          <ac:chgData name="Nevalainen Helena Maritta" userId="b833c02d-bb92-4065-86e4-85aaa560346c" providerId="ADAL" clId="{97E7A8D6-12DE-44FA-A617-7C4A3D6CE1D6}" dt="2026-01-18T14:37:29.016" v="451" actId="20577"/>
          <ac:spMkLst>
            <pc:docMk/>
            <pc:sldMk cId="3794159387" sldId="328"/>
            <ac:spMk id="2" creationId="{00000000-0000-0000-0000-000000000000}"/>
          </ac:spMkLst>
        </pc:spChg>
      </pc:sldChg>
      <pc:sldChg chg="modSp mod">
        <pc:chgData name="Nevalainen Helena Maritta" userId="b833c02d-bb92-4065-86e4-85aaa560346c" providerId="ADAL" clId="{97E7A8D6-12DE-44FA-A617-7C4A3D6CE1D6}" dt="2026-01-18T14:38:54.955" v="459" actId="20577"/>
        <pc:sldMkLst>
          <pc:docMk/>
          <pc:sldMk cId="2468677914" sldId="331"/>
        </pc:sldMkLst>
        <pc:spChg chg="mod">
          <ac:chgData name="Nevalainen Helena Maritta" userId="b833c02d-bb92-4065-86e4-85aaa560346c" providerId="ADAL" clId="{97E7A8D6-12DE-44FA-A617-7C4A3D6CE1D6}" dt="2026-01-18T14:38:54.955" v="459" actId="20577"/>
          <ac:spMkLst>
            <pc:docMk/>
            <pc:sldMk cId="2468677914" sldId="331"/>
            <ac:spMk id="2" creationId="{A5969227-C49B-D711-DF10-46117E53FF1D}"/>
          </ac:spMkLst>
        </pc:spChg>
        <pc:spChg chg="mod">
          <ac:chgData name="Nevalainen Helena Maritta" userId="b833c02d-bb92-4065-86e4-85aaa560346c" providerId="ADAL" clId="{97E7A8D6-12DE-44FA-A617-7C4A3D6CE1D6}" dt="2026-01-15T10:48:11.563" v="330" actId="14100"/>
          <ac:spMkLst>
            <pc:docMk/>
            <pc:sldMk cId="2468677914" sldId="331"/>
            <ac:spMk id="3" creationId="{1D35B307-FCB1-5A2D-42A9-740CC861C49D}"/>
          </ac:spMkLst>
        </pc:spChg>
        <pc:spChg chg="mod">
          <ac:chgData name="Nevalainen Helena Maritta" userId="b833c02d-bb92-4065-86e4-85aaa560346c" providerId="ADAL" clId="{97E7A8D6-12DE-44FA-A617-7C4A3D6CE1D6}" dt="2026-01-15T10:47:14.645" v="329" actId="20577"/>
          <ac:spMkLst>
            <pc:docMk/>
            <pc:sldMk cId="2468677914" sldId="331"/>
            <ac:spMk id="6" creationId="{38963055-B12B-2427-FBA7-12CB4F973D31}"/>
          </ac:spMkLst>
        </pc:spChg>
      </pc:sldChg>
    </pc:docChg>
  </pc:docChgLst>
  <pc:docChgLst>
    <pc:chgData name="Suhonen Sirpa Hannele" userId="ee29e485-e299-416c-b3c4-dfbdc3416771" providerId="ADAL" clId="{B1B8AB98-E066-4D03-A062-6129E47969C9}"/>
    <pc:docChg chg="custSel modSld modNotesMaster">
      <pc:chgData name="Suhonen Sirpa Hannele" userId="ee29e485-e299-416c-b3c4-dfbdc3416771" providerId="ADAL" clId="{B1B8AB98-E066-4D03-A062-6129E47969C9}" dt="2026-01-21T08:41:36.947" v="117" actId="20577"/>
      <pc:docMkLst>
        <pc:docMk/>
      </pc:docMkLst>
      <pc:sldChg chg="mod modShow chgLayout">
        <pc:chgData name="Suhonen Sirpa Hannele" userId="ee29e485-e299-416c-b3c4-dfbdc3416771" providerId="ADAL" clId="{B1B8AB98-E066-4D03-A062-6129E47969C9}" dt="2026-01-16T07:34:46.304" v="19" actId="729"/>
        <pc:sldMkLst>
          <pc:docMk/>
          <pc:sldMk cId="3794159387" sldId="328"/>
        </pc:sldMkLst>
      </pc:sldChg>
      <pc:sldChg chg="modSp mod">
        <pc:chgData name="Suhonen Sirpa Hannele" userId="ee29e485-e299-416c-b3c4-dfbdc3416771" providerId="ADAL" clId="{B1B8AB98-E066-4D03-A062-6129E47969C9}" dt="2026-01-21T08:41:36.947" v="117" actId="20577"/>
        <pc:sldMkLst>
          <pc:docMk/>
          <pc:sldMk cId="807059467" sldId="329"/>
        </pc:sldMkLst>
        <pc:spChg chg="mod">
          <ac:chgData name="Suhonen Sirpa Hannele" userId="ee29e485-e299-416c-b3c4-dfbdc3416771" providerId="ADAL" clId="{B1B8AB98-E066-4D03-A062-6129E47969C9}" dt="2026-01-21T08:26:30.789" v="103" actId="20577"/>
          <ac:spMkLst>
            <pc:docMk/>
            <pc:sldMk cId="807059467" sldId="329"/>
            <ac:spMk id="6" creationId="{38963055-B12B-2427-FBA7-12CB4F973D31}"/>
          </ac:spMkLst>
        </pc:spChg>
        <pc:graphicFrameChg chg="modGraphic">
          <ac:chgData name="Suhonen Sirpa Hannele" userId="ee29e485-e299-416c-b3c4-dfbdc3416771" providerId="ADAL" clId="{B1B8AB98-E066-4D03-A062-6129E47969C9}" dt="2026-01-21T08:41:36.947" v="117" actId="20577"/>
          <ac:graphicFrameMkLst>
            <pc:docMk/>
            <pc:sldMk cId="807059467" sldId="329"/>
            <ac:graphicFrameMk id="3" creationId="{AD423812-6195-A0AD-E7F9-7C27F528254A}"/>
          </ac:graphicFrameMkLst>
        </pc:graphicFrameChg>
      </pc:sldChg>
      <pc:sldChg chg="modSp mod">
        <pc:chgData name="Suhonen Sirpa Hannele" userId="ee29e485-e299-416c-b3c4-dfbdc3416771" providerId="ADAL" clId="{B1B8AB98-E066-4D03-A062-6129E47969C9}" dt="2026-01-16T07:30:30.139" v="17" actId="20577"/>
        <pc:sldMkLst>
          <pc:docMk/>
          <pc:sldMk cId="1062113018" sldId="332"/>
        </pc:sldMkLst>
        <pc:graphicFrameChg chg="modGraphic">
          <ac:chgData name="Suhonen Sirpa Hannele" userId="ee29e485-e299-416c-b3c4-dfbdc3416771" providerId="ADAL" clId="{B1B8AB98-E066-4D03-A062-6129E47969C9}" dt="2026-01-16T07:30:30.139" v="17" actId="20577"/>
          <ac:graphicFrameMkLst>
            <pc:docMk/>
            <pc:sldMk cId="1062113018" sldId="332"/>
            <ac:graphicFrameMk id="3" creationId="{C8A80FD8-3881-0FCB-06EB-746BA5FF8185}"/>
          </ac:graphicFrameMkLst>
        </pc:graphicFrameChg>
      </pc:sldChg>
    </pc:docChg>
  </pc:docChgLst>
  <pc:docChgLst>
    <pc:chgData name="Suhonen Sirpa Hannele" userId="S::sirpa.suhonen@opedu.kuopio.fi::ee29e485-e299-416c-b3c4-dfbdc3416771" providerId="AD" clId="Web-{24AB84DE-029D-A311-A486-7407D9E2092F}"/>
    <pc:docChg chg="modSld">
      <pc:chgData name="Suhonen Sirpa Hannele" userId="S::sirpa.suhonen@opedu.kuopio.fi::ee29e485-e299-416c-b3c4-dfbdc3416771" providerId="AD" clId="Web-{24AB84DE-029D-A311-A486-7407D9E2092F}" dt="2026-01-08T08:20:46.229" v="57" actId="20577"/>
      <pc:docMkLst>
        <pc:docMk/>
      </pc:docMkLst>
      <pc:sldChg chg="modSp">
        <pc:chgData name="Suhonen Sirpa Hannele" userId="S::sirpa.suhonen@opedu.kuopio.fi::ee29e485-e299-416c-b3c4-dfbdc3416771" providerId="AD" clId="Web-{24AB84DE-029D-A311-A486-7407D9E2092F}" dt="2026-01-08T08:19:19.541" v="48" actId="20577"/>
        <pc:sldMkLst>
          <pc:docMk/>
          <pc:sldMk cId="1268964115" sldId="283"/>
        </pc:sldMkLst>
        <pc:spChg chg="mod">
          <ac:chgData name="Suhonen Sirpa Hannele" userId="S::sirpa.suhonen@opedu.kuopio.fi::ee29e485-e299-416c-b3c4-dfbdc3416771" providerId="AD" clId="Web-{24AB84DE-029D-A311-A486-7407D9E2092F}" dt="2026-01-08T08:19:19.541" v="48" actId="20577"/>
          <ac:spMkLst>
            <pc:docMk/>
            <pc:sldMk cId="1268964115" sldId="283"/>
            <ac:spMk id="4" creationId="{00000000-0000-0000-0000-000000000000}"/>
          </ac:spMkLst>
        </pc:spChg>
      </pc:sldChg>
      <pc:sldChg chg="modSp">
        <pc:chgData name="Suhonen Sirpa Hannele" userId="S::sirpa.suhonen@opedu.kuopio.fi::ee29e485-e299-416c-b3c4-dfbdc3416771" providerId="AD" clId="Web-{24AB84DE-029D-A311-A486-7407D9E2092F}" dt="2026-01-08T08:05:22.801" v="33" actId="1076"/>
        <pc:sldMkLst>
          <pc:docMk/>
          <pc:sldMk cId="3906948465" sldId="284"/>
        </pc:sldMkLst>
        <pc:spChg chg="mod">
          <ac:chgData name="Suhonen Sirpa Hannele" userId="S::sirpa.suhonen@opedu.kuopio.fi::ee29e485-e299-416c-b3c4-dfbdc3416771" providerId="AD" clId="Web-{24AB84DE-029D-A311-A486-7407D9E2092F}" dt="2026-01-08T08:05:22.801" v="33" actId="1076"/>
          <ac:spMkLst>
            <pc:docMk/>
            <pc:sldMk cId="3906948465" sldId="284"/>
            <ac:spMk id="2" creationId="{00000000-0000-0000-0000-000000000000}"/>
          </ac:spMkLst>
        </pc:spChg>
        <pc:picChg chg="mod">
          <ac:chgData name="Suhonen Sirpa Hannele" userId="S::sirpa.suhonen@opedu.kuopio.fi::ee29e485-e299-416c-b3c4-dfbdc3416771" providerId="AD" clId="Web-{24AB84DE-029D-A311-A486-7407D9E2092F}" dt="2026-01-08T08:04:14.801" v="0" actId="1076"/>
          <ac:picMkLst>
            <pc:docMk/>
            <pc:sldMk cId="3906948465" sldId="284"/>
            <ac:picMk id="4" creationId="{00000000-0000-0000-0000-000000000000}"/>
          </ac:picMkLst>
        </pc:picChg>
      </pc:sldChg>
      <pc:sldChg chg="modSp">
        <pc:chgData name="Suhonen Sirpa Hannele" userId="S::sirpa.suhonen@opedu.kuopio.fi::ee29e485-e299-416c-b3c4-dfbdc3416771" providerId="AD" clId="Web-{24AB84DE-029D-A311-A486-7407D9E2092F}" dt="2026-01-08T08:20:46.229" v="57" actId="20577"/>
        <pc:sldMkLst>
          <pc:docMk/>
          <pc:sldMk cId="1828754757" sldId="330"/>
        </pc:sldMkLst>
        <pc:spChg chg="mod">
          <ac:chgData name="Suhonen Sirpa Hannele" userId="S::sirpa.suhonen@opedu.kuopio.fi::ee29e485-e299-416c-b3c4-dfbdc3416771" providerId="AD" clId="Web-{24AB84DE-029D-A311-A486-7407D9E2092F}" dt="2026-01-08T08:20:46.229" v="57" actId="20577"/>
          <ac:spMkLst>
            <pc:docMk/>
            <pc:sldMk cId="1828754757" sldId="330"/>
            <ac:spMk id="6" creationId="{00000000-0000-0000-0000-000000000000}"/>
          </ac:spMkLst>
        </pc:spChg>
      </pc:sldChg>
    </pc:docChg>
  </pc:docChgLst>
  <pc:docChgLst>
    <pc:chgData name="Suhonen Sirpa Hannele" userId="S::sirpa.suhonen@opedu.kuopio.fi::ee29e485-e299-416c-b3c4-dfbdc3416771" providerId="AD" clId="Web-{46A2F30E-7309-0520-5BE1-6F1265CF60A4}"/>
    <pc:docChg chg="modSld">
      <pc:chgData name="Suhonen Sirpa Hannele" userId="S::sirpa.suhonen@opedu.kuopio.fi::ee29e485-e299-416c-b3c4-dfbdc3416771" providerId="AD" clId="Web-{46A2F30E-7309-0520-5BE1-6F1265CF60A4}" dt="2026-01-16T07:44:54.799" v="66" actId="20577"/>
      <pc:docMkLst>
        <pc:docMk/>
      </pc:docMkLst>
      <pc:sldChg chg="modSp">
        <pc:chgData name="Suhonen Sirpa Hannele" userId="S::sirpa.suhonen@opedu.kuopio.fi::ee29e485-e299-416c-b3c4-dfbdc3416771" providerId="AD" clId="Web-{46A2F30E-7309-0520-5BE1-6F1265CF60A4}" dt="2026-01-16T07:44:54.799" v="66" actId="20577"/>
        <pc:sldMkLst>
          <pc:docMk/>
          <pc:sldMk cId="1682522398" sldId="281"/>
        </pc:sldMkLst>
        <pc:spChg chg="mod">
          <ac:chgData name="Suhonen Sirpa Hannele" userId="S::sirpa.suhonen@opedu.kuopio.fi::ee29e485-e299-416c-b3c4-dfbdc3416771" providerId="AD" clId="Web-{46A2F30E-7309-0520-5BE1-6F1265CF60A4}" dt="2026-01-16T07:44:54.799" v="66" actId="20577"/>
          <ac:spMkLst>
            <pc:docMk/>
            <pc:sldMk cId="1682522398" sldId="281"/>
            <ac:spMk id="6" creationId="{00000000-0000-0000-0000-000000000000}"/>
          </ac:spMkLst>
        </pc:spChg>
      </pc:sldChg>
      <pc:sldChg chg="modSp">
        <pc:chgData name="Suhonen Sirpa Hannele" userId="S::sirpa.suhonen@opedu.kuopio.fi::ee29e485-e299-416c-b3c4-dfbdc3416771" providerId="AD" clId="Web-{46A2F30E-7309-0520-5BE1-6F1265CF60A4}" dt="2026-01-16T07:42:08.280" v="46" actId="20577"/>
        <pc:sldMkLst>
          <pc:docMk/>
          <pc:sldMk cId="1268964115" sldId="283"/>
        </pc:sldMkLst>
        <pc:spChg chg="mod">
          <ac:chgData name="Suhonen Sirpa Hannele" userId="S::sirpa.suhonen@opedu.kuopio.fi::ee29e485-e299-416c-b3c4-dfbdc3416771" providerId="AD" clId="Web-{46A2F30E-7309-0520-5BE1-6F1265CF60A4}" dt="2026-01-16T07:42:08.280" v="46" actId="20577"/>
          <ac:spMkLst>
            <pc:docMk/>
            <pc:sldMk cId="1268964115" sldId="283"/>
            <ac:spMk id="4" creationId="{00000000-0000-0000-0000-000000000000}"/>
          </ac:spMkLst>
        </pc:spChg>
      </pc:sldChg>
    </pc:docChg>
  </pc:docChgLst>
  <pc:docChgLst>
    <pc:chgData name="Nevalainen Helena Maritta" userId="S::helena.nevalainen@opedu.kuopio.fi::b833c02d-bb92-4065-86e4-85aaa560346c" providerId="AD" clId="Web-{5867699C-C0B9-1225-C08B-31F09EFF7BD4}"/>
    <pc:docChg chg="modSld">
      <pc:chgData name="Nevalainen Helena Maritta" userId="S::helena.nevalainen@opedu.kuopio.fi::b833c02d-bb92-4065-86e4-85aaa560346c" providerId="AD" clId="Web-{5867699C-C0B9-1225-C08B-31F09EFF7BD4}" dt="2026-01-15T10:44:43.835" v="102" actId="20577"/>
      <pc:docMkLst>
        <pc:docMk/>
      </pc:docMkLst>
      <pc:sldChg chg="modSp">
        <pc:chgData name="Nevalainen Helena Maritta" userId="S::helena.nevalainen@opedu.kuopio.fi::b833c02d-bb92-4065-86e4-85aaa560346c" providerId="AD" clId="Web-{5867699C-C0B9-1225-C08B-31F09EFF7BD4}" dt="2026-01-15T10:44:43.835" v="102" actId="20577"/>
        <pc:sldMkLst>
          <pc:docMk/>
          <pc:sldMk cId="2468677914" sldId="331"/>
        </pc:sldMkLst>
        <pc:spChg chg="mod">
          <ac:chgData name="Nevalainen Helena Maritta" userId="S::helena.nevalainen@opedu.kuopio.fi::b833c02d-bb92-4065-86e4-85aaa560346c" providerId="AD" clId="Web-{5867699C-C0B9-1225-C08B-31F09EFF7BD4}" dt="2026-01-15T10:44:43.835" v="102" actId="20577"/>
          <ac:spMkLst>
            <pc:docMk/>
            <pc:sldMk cId="2468677914" sldId="331"/>
            <ac:spMk id="6" creationId="{38963055-B12B-2427-FBA7-12CB4F973D31}"/>
          </ac:spMkLst>
        </pc:spChg>
      </pc:sldChg>
    </pc:docChg>
  </pc:docChgLst>
  <pc:docChgLst>
    <pc:chgData name="Helin Sara Emilia" userId="b1f723d6-8d89-4297-9eef-9bf3e53db2c8" providerId="ADAL" clId="{98BC8E23-1B83-4FC0-A740-34F031DB373F}"/>
    <pc:docChg chg="custSel modSld">
      <pc:chgData name="Helin Sara Emilia" userId="b1f723d6-8d89-4297-9eef-9bf3e53db2c8" providerId="ADAL" clId="{98BC8E23-1B83-4FC0-A740-34F031DB373F}" dt="2025-12-16T09:30:18.288" v="1030" actId="1076"/>
      <pc:docMkLst>
        <pc:docMk/>
      </pc:docMkLst>
      <pc:sldChg chg="addSp delSp modSp mod">
        <pc:chgData name="Helin Sara Emilia" userId="b1f723d6-8d89-4297-9eef-9bf3e53db2c8" providerId="ADAL" clId="{98BC8E23-1B83-4FC0-A740-34F031DB373F}" dt="2025-12-16T09:30:18.288" v="1030" actId="1076"/>
        <pc:sldMkLst>
          <pc:docMk/>
          <pc:sldMk cId="1062113018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082CA0-0B17-49FB-AC3E-1CD171206A15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2F0AF5-7AAF-4D86-9769-7687F02048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1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F0AF5-7AAF-4D86-9769-7687F0204862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92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Oppivelvollisuus 18 ikävuoteen asti. Opintoihin on hakeutuminen on pakollista.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F0AF5-7AAF-4D86-9769-7687F0204862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70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Oppivelvollisuus 18 ikävuoteen asti. Opintoihin on hakeutuminen on pakollista.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F0AF5-7AAF-4D86-9769-7687F0204862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27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Oppivelvollisuus 18 ikävuoteen asti. Opintoihin on hakeutuminen on pakollista.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F0AF5-7AAF-4D86-9769-7687F020486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530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ea typeface="Calibri"/>
                <a:cs typeface="Calibri"/>
              </a:rPr>
              <a:t>Ammatillisen perustutkinnon laajuus on 180 osaamispistettä ja se muodostuu yhteisistä tutkinnon osista, jotka kaikki oppilaat käyvät ja ammatillisista tutkinnon osista oman alan mukaisesti.</a:t>
            </a:r>
          </a:p>
          <a:p>
            <a:r>
              <a:rPr lang="fi-FI" dirty="0">
                <a:ea typeface="Calibri"/>
                <a:cs typeface="Calibri"/>
              </a:rPr>
              <a:t>Työelämässä oppiminen on vahvasti läsnä opinnoissa.</a:t>
            </a:r>
          </a:p>
          <a:p>
            <a:endParaRPr lang="fi-FI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ea typeface="Calibri"/>
                <a:cs typeface="Calibri"/>
              </a:rPr>
              <a:t>HUOM! 2 pistettä, jos ammatillinen hakutoive on 1. hakutoiveena! --&gt; Hakutoivejärjestys on tärkeä!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F0AF5-7AAF-4D86-9769-7687F0204862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72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r>
              <a:rPr lang="fi-FI" dirty="0"/>
              <a:t>Vaatii sinnikkyyttä, itseohjautuvuutta ja hyvää suunnittelua.</a:t>
            </a:r>
            <a:endParaRPr lang="en-US" dirty="0"/>
          </a:p>
          <a:p>
            <a:endParaRPr lang="fi-FI" dirty="0"/>
          </a:p>
          <a:p>
            <a:pPr marL="171450" indent="-171450">
              <a:buFont typeface="Arial,Sans-Serif"/>
              <a:buChar char="•"/>
            </a:pPr>
            <a:r>
              <a:rPr lang="fi-FI" dirty="0"/>
              <a:t>Toisaalta opiskelijat ovat tykänneet vaihtelevuudesta, kun opinnoissa vaihtelevat lukiojaksot, ammatillisten opintojen jaksot ja työelämäjaksot.</a:t>
            </a:r>
            <a:endParaRPr lang="en-US" dirty="0"/>
          </a:p>
          <a:p>
            <a:endParaRPr lang="fi-FI" dirty="0">
              <a:ea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fi-FI" dirty="0"/>
              <a:t>Savon ammattiopistolla on tarjolla on valmiina vaihtoehtoina 12 erilaista polkua, jotka voi suorittaa päiväopintoina Savilahdessa. 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endParaRPr lang="fi-FI" sz="12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fi-FI" sz="12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fi-FI" sz="1200" dirty="0">
                <a:solidFill>
                  <a:srgbClr val="000000"/>
                </a:solidFill>
              </a:rPr>
              <a:t>Opiskelijavalinta: </a:t>
            </a:r>
            <a:r>
              <a:rPr lang="fi-FI" sz="1200" dirty="0">
                <a:ea typeface="Calibri" panose="020F0502020204030204"/>
                <a:cs typeface="Calibri" panose="020F0502020204030204"/>
              </a:rPr>
              <a:t>Hakijan tulee tulla valituksi hakemaansa perustutkintoon</a:t>
            </a:r>
          </a:p>
          <a:p>
            <a:pPr marL="171450" indent="-171450">
              <a:buFont typeface="Arial"/>
              <a:buChar char="•"/>
            </a:pPr>
            <a:r>
              <a:rPr lang="fi-FI" sz="1200" dirty="0">
                <a:ea typeface="Calibri" panose="020F0502020204030204"/>
                <a:cs typeface="Calibri" panose="020F0502020204030204"/>
              </a:rPr>
              <a:t>Hakijan päättötodistuksen lukuaineiden keskiarvon on oltava vähintään 7.</a:t>
            </a:r>
          </a:p>
          <a:p>
            <a:pPr marL="171450" indent="-171450">
              <a:buFont typeface="Arial"/>
              <a:buChar char="•"/>
            </a:pPr>
            <a:endParaRPr lang="fi-FI" sz="1200" dirty="0">
              <a:ea typeface="Calibri" panose="020F0502020204030204"/>
              <a:cs typeface="Calibri" panose="020F0502020204030204"/>
            </a:endParaRPr>
          </a:p>
          <a:p>
            <a:endParaRPr lang="fi-FI" dirty="0">
              <a:ea typeface="Calibri" panose="020F0502020204030204"/>
              <a:cs typeface="Calibri" panose="020F0502020204030204"/>
            </a:endParaRPr>
          </a:p>
          <a:p>
            <a:r>
              <a:rPr lang="fi-FI" dirty="0">
                <a:ea typeface="+mn-lt"/>
                <a:cs typeface="+mn-lt"/>
              </a:rPr>
              <a:t>KAKSOISTUTKINTOON HAKEUTUMINEN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ea typeface="+mn-lt"/>
                <a:cs typeface="+mn-lt"/>
              </a:rPr>
              <a:t>Kaksoistutkintoon ilmoittaudutaan hakemalla yhteishaussa mieluisaan perustutkintoon ja hakulomakkeella ilmoitetaan (rasti ruutuun) kiinnostus suorittaa lukio-opintoja tai kaksoistutkinto.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ea typeface="+mn-lt"/>
                <a:cs typeface="+mn-lt"/>
              </a:rPr>
              <a:t>Huom. Lukio-opinnoista voi valita myös yksittäisiä opintoja (ei ole pakko kirjoittaa ylioppilaaksi).</a:t>
            </a:r>
          </a:p>
          <a:p>
            <a:pPr marL="171450" indent="-171450">
              <a:buFont typeface="Arial"/>
              <a:buChar char="•"/>
            </a:pPr>
            <a:endParaRPr lang="fi-FI" sz="1200" dirty="0">
              <a:ea typeface="Calibri" panose="020F0502020204030204"/>
              <a:cs typeface="Calibri" panose="020F0502020204030204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F0AF5-7AAF-4D86-9769-7687F0204862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63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3ED0-AC87-4BF6-8DA3-D868E1F649EF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1ECC-6DD6-4CA2-870E-FE34326DA1F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2FF5-AA91-45E1-A7B8-A8F01C6034D1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6BDA-E7E7-46E2-86B1-1FF75B0A465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7DDF-CD9F-40A9-8E03-374141ACD6ED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8031-6DDF-4491-86E0-CB63368219F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BE17-5373-4F2F-86CC-6427F676EE2E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CA5C-DC54-4C28-8566-5250756080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E09B-ED2B-4B8E-8E17-5DF72CF7A128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64C9-4350-4C91-91D0-EFBF0238A9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0789-3D30-4538-A80A-C6B8DEB2D643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8E97-B0B2-4F8F-B061-D124C3962F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B5D7-4608-4554-AFD5-9D225E065A67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C157-C9BE-425A-AA8F-77F890F196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A443-A788-496A-934F-44EAB0BC30B3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98F6-3702-4126-8285-8C25661BE1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EAFA-ABD1-48DC-9C3E-8140780492F5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FC19-8915-4B3A-BAAF-9B9B59AC80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7A87-00A4-435C-94F9-4132C304FC76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F25C-E771-4137-A71C-2E48D5F4C3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7932-4BE1-40B3-BEE5-C818988B1D63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C921-DE73-4801-94DC-A069834657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F64F9D-49AF-4B15-9B0C-2CA7EE0CEB35}" type="datetimeFigureOut">
              <a:rPr lang="fi-FI"/>
              <a:pPr>
                <a:defRPr/>
              </a:pPr>
              <a:t>21.1.2026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A8E82-BCC7-4B9E-96B3-A38F0FFF73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sivu/hakijan-terveys-ja-toimintakyk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aelukioon.f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topolku.f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polku.fi/valpas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gmanedu.fi/" TargetMode="External"/><Relationship Id="rId13" Type="http://schemas.openxmlformats.org/officeDocument/2006/relationships/hyperlink" Target="https://step.fi/tietoa-meista/kampukset-ja-toimipaikat/kuopion-toimipaikka/" TargetMode="External"/><Relationship Id="rId3" Type="http://schemas.openxmlformats.org/officeDocument/2006/relationships/hyperlink" Target="https://nuortennyt.fi/" TargetMode="External"/><Relationship Id="rId7" Type="http://schemas.openxmlformats.org/officeDocument/2006/relationships/hyperlink" Target="http://www.sakky.fi/" TargetMode="External"/><Relationship Id="rId12" Type="http://schemas.openxmlformats.org/officeDocument/2006/relationships/hyperlink" Target="http://www.luovi.f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aelukioon.fi/" TargetMode="External"/><Relationship Id="rId11" Type="http://schemas.openxmlformats.org/officeDocument/2006/relationships/hyperlink" Target="https://kuopionkonservatorio.fi/fi/" TargetMode="External"/><Relationship Id="rId5" Type="http://schemas.openxmlformats.org/officeDocument/2006/relationships/hyperlink" Target="http://www.opintopolku.fi/" TargetMode="External"/><Relationship Id="rId10" Type="http://schemas.openxmlformats.org/officeDocument/2006/relationships/hyperlink" Target="http://www.psko.fi/" TargetMode="External"/><Relationship Id="rId4" Type="http://schemas.openxmlformats.org/officeDocument/2006/relationships/hyperlink" Target="https://tyomarkkinatori.fi/henkiloasiakkaat/ammattitieto" TargetMode="External"/><Relationship Id="rId9" Type="http://schemas.openxmlformats.org/officeDocument/2006/relationships/hyperlink" Target="http://www.paok.fi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pintopolku.f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hteishakulaskuri.f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004316" y="1290504"/>
            <a:ext cx="4983690" cy="769441"/>
          </a:xfrm>
          <a:prstGeom prst="rect">
            <a:avLst/>
          </a:prstGeom>
          <a:solidFill>
            <a:srgbClr val="0070C0">
              <a:alpha val="12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4400" b="1">
                <a:latin typeface="Felix Titling"/>
                <a:cs typeface="Arial"/>
              </a:rPr>
              <a:t>Yhteishaku</a:t>
            </a:r>
            <a:r>
              <a:rPr lang="fi-FI" sz="4000" b="1">
                <a:latin typeface="Felix Titling"/>
                <a:cs typeface="Arial"/>
              </a:rPr>
              <a:t> 2026</a:t>
            </a:r>
            <a:endParaRPr lang="fi-FI" sz="4000" b="1">
              <a:latin typeface="Felix Titling" panose="04060505060202020A04" pitchFamily="82" charset="0"/>
            </a:endParaRPr>
          </a:p>
        </p:txBody>
      </p:sp>
      <p:pic>
        <p:nvPicPr>
          <p:cNvPr id="2050" name="Picture 2" descr="Sininen hetki rannalla - Pietu-corgin tarinoita - Vuodatus.net -">
            <a:extLst>
              <a:ext uri="{FF2B5EF4-FFF2-40B4-BE49-F238E27FC236}">
                <a16:creationId xmlns:a16="http://schemas.microsoft.com/office/drawing/2014/main" id="{9B8DB4E6-1AA7-4668-B107-6C01B441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16" y="1969290"/>
            <a:ext cx="4983690" cy="37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20552" y="1360285"/>
            <a:ext cx="7303103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eaLnBrk="1" hangingPunct="1"/>
            <a:endParaRPr lang="fi-FI" altLang="fi-FI" sz="2400" b="1"/>
          </a:p>
          <a:p>
            <a:r>
              <a:rPr lang="fi-FI" altLang="fi-FI" sz="2400" b="1">
                <a:latin typeface="Arial"/>
                <a:cs typeface="Arial"/>
              </a:rPr>
              <a:t>Painotettavat arvosanat 0-8 pistettä</a:t>
            </a:r>
            <a:endParaRPr lang="fi-FI">
              <a:latin typeface="Arial"/>
              <a:cs typeface="Arial"/>
            </a:endParaRPr>
          </a:p>
          <a:p>
            <a:pPr eaLnBrk="1" hangingPunct="1"/>
            <a:endParaRPr lang="fi-FI" altLang="fi-FI" sz="2400"/>
          </a:p>
          <a:p>
            <a:r>
              <a:rPr lang="fi-FI" altLang="fi-FI" sz="2400">
                <a:latin typeface="Arial"/>
                <a:cs typeface="Arial"/>
              </a:rPr>
              <a:t>Kolmen parhaan taito- ja taideaineiden arvosanojen </a:t>
            </a:r>
            <a:endParaRPr lang="fi-FI" altLang="fi-FI" sz="2400"/>
          </a:p>
          <a:p>
            <a:pPr eaLnBrk="1" hangingPunct="1"/>
            <a:r>
              <a:rPr lang="fi-FI" altLang="fi-FI" sz="2400">
                <a:latin typeface="Arial"/>
                <a:cs typeface="Arial"/>
              </a:rPr>
              <a:t>(liikunta, kuvataide, musiikki, kotitalous ja käsityö) keskiarvo pisteytetään seuraavasti:</a:t>
            </a:r>
          </a:p>
          <a:p>
            <a:endParaRPr lang="fi-FI" sz="2400" b="1"/>
          </a:p>
          <a:p>
            <a:r>
              <a:rPr lang="fi-FI" sz="2400" b="1">
                <a:latin typeface="Arial"/>
                <a:cs typeface="Arial"/>
              </a:rPr>
              <a:t>Keskiarvo	Pisteitä	Keskiarvo	Pisteitä</a:t>
            </a:r>
            <a:endParaRPr lang="fi-FI" sz="2400">
              <a:latin typeface="Arial"/>
              <a:cs typeface="Arial"/>
            </a:endParaRPr>
          </a:p>
          <a:p>
            <a:endParaRPr lang="fi-FI" sz="2400"/>
          </a:p>
          <a:p>
            <a:r>
              <a:rPr lang="fi-FI" sz="2400">
                <a:latin typeface="Arial"/>
                <a:cs typeface="Arial"/>
              </a:rPr>
              <a:t>6,00-6,49	1		8,00-8,49	5</a:t>
            </a:r>
          </a:p>
          <a:p>
            <a:r>
              <a:rPr lang="fi-FI" sz="2400">
                <a:latin typeface="Arial"/>
                <a:cs typeface="Arial"/>
              </a:rPr>
              <a:t>6,50–6,99	2		8,50–8,99	6</a:t>
            </a:r>
          </a:p>
          <a:p>
            <a:r>
              <a:rPr lang="fi-FI" sz="2400">
                <a:latin typeface="Arial"/>
                <a:cs typeface="Arial"/>
              </a:rPr>
              <a:t>7,00-7,49	3		9,00– 9,49	7</a:t>
            </a:r>
          </a:p>
          <a:p>
            <a:r>
              <a:rPr lang="fi-FI" sz="2400">
                <a:latin typeface="Arial"/>
                <a:cs typeface="Arial"/>
              </a:rPr>
              <a:t>7,50–7,99	4		9,5-10,00	8</a:t>
            </a:r>
          </a:p>
          <a:p>
            <a:pPr eaLnBrk="1" hangingPunct="1"/>
            <a:endParaRPr lang="fi-FI" altLang="fi-FI" sz="2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4" y="3331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C8A80FD8-3881-0FCB-06EB-746BA5FF8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73932"/>
              </p:ext>
            </p:extLst>
          </p:nvPr>
        </p:nvGraphicFramePr>
        <p:xfrm>
          <a:off x="356171" y="513080"/>
          <a:ext cx="8431657" cy="5831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89105">
                  <a:extLst>
                    <a:ext uri="{9D8B030D-6E8A-4147-A177-3AD203B41FA5}">
                      <a16:colId xmlns:a16="http://schemas.microsoft.com/office/drawing/2014/main" val="2487330222"/>
                    </a:ext>
                  </a:extLst>
                </a:gridCol>
                <a:gridCol w="626724">
                  <a:extLst>
                    <a:ext uri="{9D8B030D-6E8A-4147-A177-3AD203B41FA5}">
                      <a16:colId xmlns:a16="http://schemas.microsoft.com/office/drawing/2014/main" val="3277223811"/>
                    </a:ext>
                  </a:extLst>
                </a:gridCol>
                <a:gridCol w="3472665">
                  <a:extLst>
                    <a:ext uri="{9D8B030D-6E8A-4147-A177-3AD203B41FA5}">
                      <a16:colId xmlns:a16="http://schemas.microsoft.com/office/drawing/2014/main" val="216590891"/>
                    </a:ext>
                  </a:extLst>
                </a:gridCol>
                <a:gridCol w="743163">
                  <a:extLst>
                    <a:ext uri="{9D8B030D-6E8A-4147-A177-3AD203B41FA5}">
                      <a16:colId xmlns:a16="http://schemas.microsoft.com/office/drawing/2014/main" val="400266352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i-FI"/>
                        <a:t>Pisterajat ammatilliseen koulutukseen Kuopion alueella vuonna 2025 (elokuun tilanne)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01161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fi-FI" b="1"/>
                        <a:t>Savon ammattiopisto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3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Ajoneuvoalan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Puhtaus- ja kiinteistöpalvelualan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Elintarvikealan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Ravintola- ja cateringalan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27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Hius- ja kauneudenhoitoalan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Sosiaali- ja terveysalan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Kone- ja tuotantotekniikan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Sähkö- ja automaatioalan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2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Liiketoiminnan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Tieto- ja viestintätekniikan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1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Lääkealan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Turvallisuusalan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81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Matkailualan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Lentokoneasennuksen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5,40*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74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Perustason ensihoidon osaamisala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Metsäalan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5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Prosessiteollisuuden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Pintakäsittelyalan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6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Talotekniikan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9279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6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Palvelualan Opisto: Puhtaus- ja kiinteistöpalvelualan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Palvelualan Opisto: Ravintola- ja cateringalan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0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STEP: Kasvatus- ja ohjausalan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1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1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2EB7E0-012E-6F6B-B0EE-1EA0DCAA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Kaksoistutkinto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30C895-FAF4-41C2-8FA4-5EF97B734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>
                <a:ea typeface="ＭＳ Ｐゴシック"/>
                <a:cs typeface="Arial"/>
              </a:rPr>
              <a:t>= ammatillinen perustutkinto + ylioppilastutkinto 3-4 vuodessa</a:t>
            </a:r>
          </a:p>
          <a:p>
            <a:pPr marL="0" indent="0">
              <a:buNone/>
            </a:pPr>
            <a:endParaRPr lang="fi-FI" sz="2000" dirty="0">
              <a:ea typeface="ＭＳ Ｐゴシック"/>
              <a:cs typeface="Arial"/>
            </a:endParaRPr>
          </a:p>
          <a:p>
            <a:r>
              <a:rPr lang="fi-FI" sz="2000" b="1" dirty="0">
                <a:ea typeface="ＭＳ Ｐゴシック"/>
                <a:cs typeface="Arial"/>
              </a:rPr>
              <a:t>Savon ammattiopisto</a:t>
            </a:r>
            <a:endParaRPr lang="fi-FI" sz="2000" b="1" dirty="0"/>
          </a:p>
          <a:p>
            <a:pPr lvl="1"/>
            <a:r>
              <a:rPr lang="fi-FI" sz="2000" dirty="0">
                <a:ea typeface="+mn-lt"/>
                <a:cs typeface="+mn-lt"/>
              </a:rPr>
              <a:t>Kaksoistutkinnon opiskeleminen on mahdollista kaikissa tutkinnoissa (pl. lentokoneasennus ja ensihoito)</a:t>
            </a:r>
            <a:endParaRPr lang="fi-FI" sz="2000" dirty="0"/>
          </a:p>
          <a:p>
            <a:pPr lvl="1"/>
            <a:r>
              <a:rPr lang="fi-FI" sz="2000" dirty="0">
                <a:ea typeface="+mn-lt"/>
                <a:cs typeface="+mn-lt"/>
              </a:rPr>
              <a:t>Kuopiossa opinnot on keskitetty ammattiopiston Savilahden kampukselle. Yhteistyölukio on Kuopion Aikuislukio</a:t>
            </a:r>
          </a:p>
          <a:p>
            <a:pPr marL="457200" lvl="1" indent="0">
              <a:buNone/>
            </a:pPr>
            <a:endParaRPr lang="fi-FI" sz="2000" dirty="0">
              <a:ea typeface="+mn-lt"/>
              <a:cs typeface="+mn-lt"/>
            </a:endParaRPr>
          </a:p>
          <a:p>
            <a:r>
              <a:rPr lang="fi-FI" sz="2000" b="1" dirty="0">
                <a:solidFill>
                  <a:srgbClr val="000000"/>
                </a:solidFill>
                <a:ea typeface="ＭＳ Ｐゴシック"/>
                <a:cs typeface="Arial"/>
              </a:rPr>
              <a:t>Muut ammatilliset oppilaitokset </a:t>
            </a:r>
            <a:br>
              <a:rPr lang="fi-FI" sz="2000" b="1" dirty="0">
                <a:ea typeface="ＭＳ Ｐゴシック"/>
                <a:cs typeface="Arial"/>
              </a:rPr>
            </a:br>
            <a:r>
              <a:rPr lang="fi-FI" sz="2000" b="1" dirty="0">
                <a:solidFill>
                  <a:srgbClr val="000000"/>
                </a:solidFill>
                <a:ea typeface="ＭＳ Ｐゴシック"/>
                <a:cs typeface="Arial"/>
              </a:rPr>
              <a:t>(</a:t>
            </a:r>
            <a:r>
              <a:rPr lang="fi-FI" sz="2000" b="1" dirty="0" err="1">
                <a:solidFill>
                  <a:srgbClr val="000000"/>
                </a:solidFill>
                <a:ea typeface="ＭＳ Ｐゴシック"/>
                <a:cs typeface="Arial"/>
              </a:rPr>
              <a:t>Ingmanedu</a:t>
            </a:r>
            <a:r>
              <a:rPr lang="fi-FI" sz="2000" b="1" dirty="0">
                <a:solidFill>
                  <a:srgbClr val="000000"/>
                </a:solidFill>
                <a:ea typeface="ＭＳ Ｐゴシック"/>
                <a:cs typeface="Arial"/>
              </a:rPr>
              <a:t>, </a:t>
            </a:r>
            <a:r>
              <a:rPr lang="fi-FI" sz="2000" b="1" dirty="0" err="1">
                <a:solidFill>
                  <a:srgbClr val="000000"/>
                </a:solidFill>
                <a:ea typeface="ＭＳ Ｐゴシック"/>
                <a:cs typeface="Arial"/>
              </a:rPr>
              <a:t>Paok</a:t>
            </a:r>
            <a:r>
              <a:rPr lang="fi-FI" sz="2000" b="1" dirty="0">
                <a:solidFill>
                  <a:srgbClr val="000000"/>
                </a:solidFill>
                <a:ea typeface="ＭＳ Ｐゴシック"/>
                <a:cs typeface="Arial"/>
              </a:rPr>
              <a:t>, STEP, Konservatorio, YSAO)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Lukio-opinnot suoritetaan aikuislukiossa ja/tai mahdollisuuksien mukaan lähialueen päivälukioissa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48343" y="1360929"/>
            <a:ext cx="8576201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i-FI" sz="2000" b="1">
                <a:latin typeface="+mj-lt"/>
                <a:cs typeface="Arial"/>
              </a:rPr>
              <a:t>Pääsy- ja soveltuvuuskokeet</a:t>
            </a:r>
          </a:p>
          <a:p>
            <a:pPr>
              <a:defRPr/>
            </a:pPr>
            <a:endParaRPr lang="fi-FI" sz="2000" b="1">
              <a:latin typeface="+mj-lt"/>
              <a:cs typeface="Arial"/>
            </a:endParaRPr>
          </a:p>
          <a:p>
            <a:pPr marL="171450" indent="-342900">
              <a:buFont typeface="Arial" panose="020B0604020202020204" pitchFamily="34" charset="0"/>
              <a:buChar char="•"/>
              <a:defRPr/>
            </a:pPr>
            <a:r>
              <a:rPr lang="fi-FI" b="1">
                <a:latin typeface="+mj-lt"/>
                <a:cs typeface="Arial"/>
              </a:rPr>
              <a:t>Savon ammattiopisto:</a:t>
            </a:r>
            <a:r>
              <a:rPr lang="fi-FI">
                <a:latin typeface="+mj-lt"/>
                <a:cs typeface="Arial"/>
              </a:rPr>
              <a:t> lentokoneasennus</a:t>
            </a:r>
            <a:r>
              <a:rPr lang="fi-FI" b="1">
                <a:latin typeface="+mj-lt"/>
                <a:cs typeface="Arial"/>
              </a:rPr>
              <a:t> </a:t>
            </a:r>
            <a:r>
              <a:rPr lang="fi-FI">
                <a:latin typeface="+mj-lt"/>
                <a:cs typeface="Arial"/>
              </a:rPr>
              <a:t>(pelkkä soveltuvuuskoe)</a:t>
            </a:r>
          </a:p>
          <a:p>
            <a:pPr marL="114300" indent="-342900">
              <a:buFont typeface="Arial" panose="020B0604020202020204" pitchFamily="34" charset="0"/>
              <a:buChar char="•"/>
              <a:defRPr/>
            </a:pPr>
            <a:r>
              <a:rPr lang="fi-FI" b="1">
                <a:latin typeface="+mj-lt"/>
                <a:cs typeface="Arial"/>
              </a:rPr>
              <a:t>Kuopion konservatorio: </a:t>
            </a:r>
            <a:r>
              <a:rPr lang="fi-FI">
                <a:latin typeface="+mj-lt"/>
                <a:cs typeface="Arial"/>
              </a:rPr>
              <a:t>musiikkialan perustutkinto (pelkkä pääsykoe ja            lisätietolomake)</a:t>
            </a:r>
          </a:p>
          <a:p>
            <a:pPr marL="114300" indent="-342900">
              <a:buFont typeface="Arial" panose="020B0604020202020204" pitchFamily="34" charset="0"/>
              <a:buChar char="•"/>
              <a:defRPr/>
            </a:pPr>
            <a:r>
              <a:rPr lang="fi-FI" b="1">
                <a:latin typeface="+mj-lt"/>
                <a:cs typeface="Arial"/>
              </a:rPr>
              <a:t>Pohjois-Savon opisto: </a:t>
            </a:r>
            <a:r>
              <a:rPr lang="fi-FI">
                <a:latin typeface="+mj-lt"/>
                <a:cs typeface="Arial"/>
              </a:rPr>
              <a:t>kommunikaation ja viittomakielen ohjaajakoulutus   (todistuspisteet ja soveltuvuuskoe)</a:t>
            </a:r>
          </a:p>
          <a:p>
            <a:pPr marL="114300" indent="-342900">
              <a:buFont typeface="Arial" panose="020B0604020202020204" pitchFamily="34" charset="0"/>
              <a:buChar char="•"/>
              <a:defRPr/>
            </a:pPr>
            <a:r>
              <a:rPr lang="fi-FI" b="1">
                <a:latin typeface="+mj-lt"/>
                <a:cs typeface="Arial"/>
              </a:rPr>
              <a:t>Ammattiopisto Luovi: </a:t>
            </a:r>
            <a:r>
              <a:rPr lang="fi-FI">
                <a:latin typeface="+mj-lt"/>
                <a:cs typeface="Arial"/>
              </a:rPr>
              <a:t>puhtaus- ja kiinteistöpalveluala, palvelulogistiikkatyöntekijä, TUVA ja TELMA</a:t>
            </a:r>
            <a:r>
              <a:rPr lang="fi-FI">
                <a:latin typeface="+mn-lt"/>
                <a:cs typeface="Arial"/>
              </a:rPr>
              <a:t> (</a:t>
            </a:r>
            <a:r>
              <a:rPr lang="fi-FI">
                <a:latin typeface="+mn-lt"/>
              </a:rPr>
              <a:t>yksilöllisen tuen tarve, hakijan soveltuvuus ja koulutuksen vaatimukset)</a:t>
            </a:r>
            <a:endParaRPr lang="fi-FI">
              <a:latin typeface="+mn-lt"/>
              <a:cs typeface="Arial"/>
            </a:endParaRPr>
          </a:p>
          <a:p>
            <a:pPr marL="114300" indent="-342900">
              <a:buFont typeface="Arial" panose="020B0604020202020204" pitchFamily="34" charset="0"/>
              <a:buChar char="•"/>
              <a:defRPr/>
            </a:pPr>
            <a:r>
              <a:rPr lang="fi-FI" b="1">
                <a:latin typeface="+mj-lt"/>
                <a:cs typeface="Arial"/>
              </a:rPr>
              <a:t>STEP- koulutus: </a:t>
            </a:r>
            <a:r>
              <a:rPr lang="fi-FI">
                <a:latin typeface="+mj-lt"/>
                <a:cs typeface="Arial"/>
              </a:rPr>
              <a:t>lastenohjaaja sekä nuoriso- ja yhteisöohjaaja</a:t>
            </a:r>
          </a:p>
          <a:p>
            <a:pPr>
              <a:defRPr/>
            </a:pPr>
            <a:r>
              <a:rPr lang="fi-FI">
                <a:latin typeface="+mj-lt"/>
                <a:cs typeface="Arial"/>
              </a:rPr>
              <a:t>    (soveltuvuuskoe, SORA-tutkinto)</a:t>
            </a:r>
          </a:p>
          <a:p>
            <a:pPr indent="-228600">
              <a:defRPr/>
            </a:pPr>
            <a:endParaRPr lang="fi-FI" altLang="fi-FI">
              <a:latin typeface="+mj-lt"/>
              <a:cs typeface="Arial"/>
            </a:endParaRPr>
          </a:p>
          <a:p>
            <a:pPr indent="-228600">
              <a:defRPr/>
            </a:pPr>
            <a:r>
              <a:rPr lang="fi-FI" altLang="fi-FI">
                <a:latin typeface="+mj-lt"/>
              </a:rPr>
              <a:t>Katso pääsykoetiedot/ ennakkotehtävät/urheilijan lisäkysymykset ammatillisen oppilaitoksen nettisivuilta.</a:t>
            </a:r>
            <a:endParaRPr lang="fi-FI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1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347472" y="1268760"/>
            <a:ext cx="85404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sz="2000" b="1">
                <a:latin typeface="+mj-lt"/>
              </a:rPr>
              <a:t>Terveydelliset vaatimukset ammatilliseen koulutukseen</a:t>
            </a:r>
          </a:p>
          <a:p>
            <a:endParaRPr lang="fi-FI" altLang="fi-FI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i-FI">
                <a:latin typeface="+mj-lt"/>
              </a:rPr>
              <a:t>Terveydentilavaatimuksista määrätään tutkintojen perusteissa.</a:t>
            </a:r>
          </a:p>
          <a:p>
            <a:pPr>
              <a:defRPr/>
            </a:pPr>
            <a:endParaRPr lang="fi-FI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>
                <a:latin typeface="+mj-lt"/>
              </a:rPr>
              <a:t>Ammatinvalintaan vaikuttavat terveydelliset seikat on otettava huomioon hakutoiveita pohdittaessa.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fi-FI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i-FI">
                <a:latin typeface="+mj-lt"/>
              </a:rPr>
              <a:t>Terveydentilaan tai toimintakykyyn liittyvät vaatimukset eri alojen ammatillisessa koulutuksessa voi tarkistaa Opintopolussa:</a:t>
            </a:r>
          </a:p>
          <a:p>
            <a:pPr>
              <a:defRPr/>
            </a:pPr>
            <a:r>
              <a:rPr lang="fi-FI">
                <a:latin typeface="+mj-lt"/>
              </a:rPr>
              <a:t>    </a:t>
            </a:r>
            <a:r>
              <a:rPr lang="fi-FI">
                <a:latin typeface="+mj-lt"/>
                <a:hlinkClick r:id="rId3"/>
              </a:rPr>
              <a:t>Terveydelliset vaatimukset ammatilliseen koulutukseen</a:t>
            </a:r>
            <a:endParaRPr lang="fi-FI">
              <a:latin typeface="+mj-lt"/>
            </a:endParaRPr>
          </a:p>
          <a:p>
            <a:pPr>
              <a:defRPr/>
            </a:pPr>
            <a:endParaRPr lang="fi-FI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>
                <a:latin typeface="+mj-lt"/>
              </a:rPr>
              <a:t>Opiskelijaksi ei voida ottaa henkilöä, joka ei ole terveydentilaltaan tai toimintakyvyltään kykenevä opintoihin liittyviin käytännön tehtäviin tai harjoitteluun.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fi-FI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fi-FI">
                <a:latin typeface="+mj-lt"/>
              </a:rPr>
              <a:t>Hakijoilta kysytään hakemuksella, täyttävätkö he opinnoissa edellytettävät terveydelliset vaatimukset – jos hakijan ilmoituksen perusteella ilmenee aihetta, oppilaitos voi pyytää hakijalta tarkempia terveydentilatietoja arvioidakseen, pystyykö hakija suoriutumaan opinnoista.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884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32044" y="1152537"/>
            <a:ext cx="8820516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altLang="fi-FI" sz="2000" b="1">
                <a:latin typeface="+mj-lt"/>
                <a:cs typeface="Arial"/>
              </a:rPr>
              <a:t>Harkintaan perustuva valinta </a:t>
            </a:r>
          </a:p>
          <a:p>
            <a:endParaRPr lang="fi-FI" altLang="fi-FI" sz="2000" b="1">
              <a:latin typeface="+mj-lt"/>
              <a:cs typeface="Arial"/>
            </a:endParaRPr>
          </a:p>
          <a:p>
            <a:r>
              <a:rPr lang="fi-FI" sz="2000">
                <a:latin typeface="+mj-lt"/>
                <a:cs typeface="Arial"/>
              </a:rPr>
              <a:t>Koulutuksen järjestäjä voi erityisen syyn perusteella valita enintään 30% hakijoista valintapistemääristä riippumatta.</a:t>
            </a:r>
            <a:endParaRPr lang="fi-FI" sz="2000">
              <a:latin typeface="+mj-lt"/>
              <a:ea typeface="Calibri"/>
              <a:cs typeface="Arial"/>
            </a:endParaRPr>
          </a:p>
          <a:p>
            <a:endParaRPr lang="fi-FI" sz="2000">
              <a:latin typeface="+mj-lt"/>
              <a:cs typeface="Arial"/>
            </a:endParaRPr>
          </a:p>
          <a:p>
            <a:r>
              <a:rPr lang="fi-FI" sz="2000">
                <a:latin typeface="+mj-lt"/>
                <a:cs typeface="Arial"/>
              </a:rPr>
              <a:t>Erityisiä syitä voivat olla:</a:t>
            </a:r>
            <a:endParaRPr lang="fi-FI" sz="200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i-FI" altLang="fi-FI" sz="2000">
                <a:latin typeface="+mj-lt"/>
                <a:cs typeface="Arial"/>
              </a:rPr>
              <a:t>oppimisvaikeudet </a:t>
            </a:r>
            <a:endParaRPr lang="fi-FI" alt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i-FI" altLang="fi-FI" sz="2000">
                <a:latin typeface="+mj-lt"/>
                <a:cs typeface="Arial"/>
              </a:rPr>
              <a:t>koulutodistuksen vertailuvaikeudet</a:t>
            </a:r>
            <a:endParaRPr lang="fi-FI" sz="2000">
              <a:latin typeface="+mj-lt"/>
              <a:ea typeface="Calibri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i-FI" altLang="fi-FI" sz="2000">
                <a:latin typeface="+mj-lt"/>
                <a:cs typeface="Arial"/>
              </a:rPr>
              <a:t>sosiaaliset syyt</a:t>
            </a:r>
            <a:endParaRPr lang="fi-FI" alt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i-FI" sz="2000">
                <a:latin typeface="+mj-lt"/>
                <a:cs typeface="Arial"/>
              </a:rPr>
              <a:t>riittämätön tutkintokielen kielitaito</a:t>
            </a:r>
            <a:endParaRPr lang="fi-FI" altLang="fi-FI" sz="2000">
              <a:latin typeface="+mj-lt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i-FI" sz="2000">
                <a:latin typeface="+mj-lt"/>
                <a:ea typeface="Calibri"/>
                <a:cs typeface="Arial"/>
              </a:rPr>
              <a:t>yksilöllistetty oppimäärä matematiikassa ja äidinkielessä</a:t>
            </a:r>
            <a:endParaRPr lang="fi-FI" sz="2000">
              <a:latin typeface="+mj-lt"/>
              <a:ea typeface="Calibri"/>
            </a:endParaRPr>
          </a:p>
          <a:p>
            <a:endParaRPr lang="fi-FI" sz="2000">
              <a:latin typeface="+mj-lt"/>
            </a:endParaRPr>
          </a:p>
          <a:p>
            <a:r>
              <a:rPr lang="fi-FI" sz="2000">
                <a:latin typeface="+mj-lt"/>
                <a:cs typeface="Arial"/>
              </a:rPr>
              <a:t>Harkintaan perustuvan valinnan perustelut (koulutodistukset ja asiantuntijalausunnot) on toimitettava hakuaikana oppilaitokseen.</a:t>
            </a:r>
            <a:endParaRPr lang="fi-FI" sz="2000">
              <a:latin typeface="+mj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9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AD423812-6195-A0AD-E7F9-7C27F5282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52018"/>
              </p:ext>
            </p:extLst>
          </p:nvPr>
        </p:nvGraphicFramePr>
        <p:xfrm>
          <a:off x="4221745" y="1284905"/>
          <a:ext cx="4707172" cy="5314261"/>
        </p:xfrm>
        <a:graphic>
          <a:graphicData uri="http://schemas.openxmlformats.org/drawingml/2006/table">
            <a:tbl>
              <a:tblPr/>
              <a:tblGrid>
                <a:gridCol w="2762904">
                  <a:extLst>
                    <a:ext uri="{9D8B030D-6E8A-4147-A177-3AD203B41FA5}">
                      <a16:colId xmlns:a16="http://schemas.microsoft.com/office/drawing/2014/main" val="1868766046"/>
                    </a:ext>
                  </a:extLst>
                </a:gridCol>
                <a:gridCol w="1004694">
                  <a:extLst>
                    <a:ext uri="{9D8B030D-6E8A-4147-A177-3AD203B41FA5}">
                      <a16:colId xmlns:a16="http://schemas.microsoft.com/office/drawing/2014/main" val="4198149978"/>
                    </a:ext>
                  </a:extLst>
                </a:gridCol>
                <a:gridCol w="939574">
                  <a:extLst>
                    <a:ext uri="{9D8B030D-6E8A-4147-A177-3AD203B41FA5}">
                      <a16:colId xmlns:a16="http://schemas.microsoft.com/office/drawing/2014/main" val="1014311085"/>
                    </a:ext>
                  </a:extLst>
                </a:gridCol>
              </a:tblGrid>
              <a:tr h="333079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Lukio (aloituspaikat 2026)​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79121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Juankosken lukio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 7,62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8,08</a:t>
                      </a: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899655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+mj-lt"/>
                        </a:rPr>
                        <a:t>Kallaveden lukio</a:t>
                      </a: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fi-FI" sz="16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12117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Yleislinja (140)​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8,08​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8.08</a:t>
                      </a: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327158"/>
                  </a:ext>
                </a:extLst>
              </a:tr>
              <a:tr h="25168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 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Bisneslinja (26)​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14,13 p​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13,19 p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037049"/>
                  </a:ext>
                </a:extLst>
              </a:tr>
              <a:tr h="237226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Kuopion klassillinen lukio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fi-FI" sz="16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3501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Yleislinja (150)​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8,75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8,75 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4521"/>
                  </a:ext>
                </a:extLst>
              </a:tr>
              <a:tr h="261556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Urheilulinja (46)​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15,75 p​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15,75 p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50744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Kuopion lyseo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fi-FI" sz="16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61561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Yleislinja (138)​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7,83​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7,42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573434"/>
                  </a:ext>
                </a:extLst>
              </a:tr>
              <a:tr h="28518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 IB-linja (30)​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7,80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7,67 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094691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Kuopion taidelukio LUMIT 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fi-FI" sz="16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46204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Yleislinja (114)​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8,92 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8,58 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873932"/>
                  </a:ext>
                </a:extLst>
              </a:tr>
              <a:tr h="285410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Musiikkilinja (45)​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13,71 p​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 p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416276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Tanssilinja (16)​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15,46 p​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13,62 p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529079"/>
                  </a:ext>
                </a:extLst>
              </a:tr>
              <a:tr h="372265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Ilmaisutaito (20)​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17,83 p​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16,25 p </a:t>
                      </a:r>
                      <a:endParaRPr lang="fi-FI" sz="1600" b="0" i="0">
                        <a:effectLst/>
                        <a:latin typeface="+mj-lt"/>
                      </a:endParaRP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15901"/>
                  </a:ext>
                </a:extLst>
              </a:tr>
              <a:tr h="372265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effectLst/>
                          <a:latin typeface="+mj-lt"/>
                        </a:rPr>
                        <a:t>Nilsiän lukio</a:t>
                      </a: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effectLst/>
                          <a:latin typeface="+mj-lt"/>
                        </a:rPr>
                        <a:t>7,08</a:t>
                      </a: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600" b="0" i="0">
                          <a:effectLst/>
                          <a:latin typeface="+mj-lt"/>
                        </a:rPr>
                        <a:t>7,15</a:t>
                      </a:r>
                    </a:p>
                  </a:txBody>
                  <a:tcPr marL="58779" marR="58779" marT="29389" marB="293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42766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8963055-B12B-2427-FBA7-12CB4F973D31}"/>
              </a:ext>
            </a:extLst>
          </p:cNvPr>
          <p:cNvSpPr txBox="1"/>
          <p:nvPr/>
        </p:nvSpPr>
        <p:spPr>
          <a:xfrm>
            <a:off x="215083" y="1225642"/>
            <a:ext cx="384207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2800" b="1" dirty="0">
                <a:latin typeface="+mj-lt"/>
              </a:rPr>
              <a:t>Opiskelijavalinta lukioon</a:t>
            </a:r>
          </a:p>
          <a:p>
            <a:endParaRPr lang="fi-FI" altLang="fi-FI" b="1" dirty="0">
              <a:latin typeface="+mj-lt"/>
            </a:endParaRPr>
          </a:p>
          <a:p>
            <a:r>
              <a:rPr lang="fi-FI" altLang="fi-FI" dirty="0">
                <a:latin typeface="+mj-lt"/>
              </a:rPr>
              <a:t>Valintaperusteena päättötodistuksen lukuaineiden keskiarvo. Kuopiossa tulee olla vähintään 7,0.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fi-FI" altLang="fi-FI" dirty="0">
              <a:latin typeface="+mj-lt"/>
            </a:endParaRPr>
          </a:p>
          <a:p>
            <a:pPr eaLnBrk="1" hangingPunct="1"/>
            <a:r>
              <a:rPr lang="fi-FI" altLang="fi-FI" dirty="0">
                <a:latin typeface="+mj-lt"/>
              </a:rPr>
              <a:t>Lukioiden erityislinjoille haettaessa</a:t>
            </a:r>
          </a:p>
          <a:p>
            <a:pPr eaLnBrk="1" hangingPunct="1"/>
            <a:r>
              <a:rPr lang="fi-FI" altLang="fi-FI" dirty="0">
                <a:latin typeface="+mj-lt"/>
              </a:rPr>
              <a:t>opiskelijavalintaan voivat vaikuttaa lisäksi esim.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j-lt"/>
              </a:rPr>
              <a:t>tiettyjen oppiaineiden painotetut arvosanat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j-lt"/>
              </a:rPr>
              <a:t>ennakkotehtävä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j-lt"/>
              </a:rPr>
              <a:t>pääsykoe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j-lt"/>
              </a:rPr>
              <a:t>harrastuneisuustodistukset</a:t>
            </a:r>
          </a:p>
          <a:p>
            <a:pPr eaLnBrk="1" hangingPunct="1"/>
            <a:r>
              <a:rPr lang="fi-FI" altLang="fi-FI" dirty="0">
                <a:latin typeface="+mj-lt"/>
              </a:rPr>
              <a:t>(Toimita oppilaitokseen pyydettyyn    päivämäärään mennessä.)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i-FI" altLang="fi-FI" dirty="0">
              <a:latin typeface="+mj-lt"/>
            </a:endParaRPr>
          </a:p>
          <a:p>
            <a:pPr eaLnBrk="1" hangingPunct="1"/>
            <a:endParaRPr lang="fi-FI" altLang="fi-FI" dirty="0">
              <a:latin typeface="+mj-lt"/>
            </a:endParaRPr>
          </a:p>
          <a:p>
            <a:pPr eaLnBrk="1" hangingPunct="1"/>
            <a:r>
              <a:rPr lang="fi-FI" altLang="fi-FI" dirty="0">
                <a:latin typeface="+mj-lt"/>
              </a:rPr>
              <a:t>Lisätietoa saa </a:t>
            </a:r>
            <a:r>
              <a:rPr lang="fi-FI" altLang="fi-FI" dirty="0">
                <a:latin typeface="+mj-lt"/>
                <a:hlinkClick r:id="rId3"/>
              </a:rPr>
              <a:t>https://haelukioon.fi</a:t>
            </a:r>
            <a:endParaRPr lang="fi-FI" alt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05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8963055-B12B-2427-FBA7-12CB4F973D31}"/>
              </a:ext>
            </a:extLst>
          </p:cNvPr>
          <p:cNvSpPr txBox="1"/>
          <p:nvPr/>
        </p:nvSpPr>
        <p:spPr>
          <a:xfrm>
            <a:off x="338328" y="1366897"/>
            <a:ext cx="3991157" cy="51090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altLang="fi-FI" sz="2800" b="1">
                <a:latin typeface="+mj-lt"/>
              </a:rPr>
              <a:t>Lukioiden pääsykokeita</a:t>
            </a:r>
          </a:p>
          <a:p>
            <a:endParaRPr lang="fi-FI" altLang="fi-FI" sz="2800" b="1">
              <a:latin typeface="+mj-lt"/>
            </a:endParaRPr>
          </a:p>
          <a:p>
            <a:r>
              <a:rPr lang="fi-FI" altLang="fi-FI" b="1">
                <a:latin typeface="+mj-lt"/>
              </a:rPr>
              <a:t>Kallaveden lukio bisneslinja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>
                <a:latin typeface="+mj-lt"/>
                <a:cs typeface="Arial"/>
              </a:rPr>
              <a:t>Ryhmähaastattelut huhtikuussa​​ 2026</a:t>
            </a:r>
            <a:endParaRPr lang="fi-FI" altLang="fi-FI">
              <a:latin typeface="+mj-lt"/>
              <a:ea typeface="Calibri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>
                <a:latin typeface="+mj-lt"/>
                <a:ea typeface="Calibri"/>
                <a:cs typeface="Arial"/>
              </a:rPr>
              <a:t>Painotetut arvosanat: AI, EN, MA, YH</a:t>
            </a:r>
            <a:endParaRPr lang="fi-FI" altLang="fi-FI">
              <a:latin typeface="+mj-lt"/>
              <a:ea typeface="Calibri"/>
            </a:endParaRPr>
          </a:p>
          <a:p>
            <a:endParaRPr lang="fi-FI" altLang="fi-FI">
              <a:latin typeface="+mj-lt"/>
            </a:endParaRPr>
          </a:p>
          <a:p>
            <a:r>
              <a:rPr lang="fi-FI" altLang="fi-FI" b="1">
                <a:latin typeface="+mj-lt"/>
              </a:rPr>
              <a:t>Klassillinen lukio, urheilulinja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>
                <a:latin typeface="+mj-lt"/>
              </a:rPr>
              <a:t>Urheilijan lisätietokysymykset hakemuksen yhteydessä ​​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>
                <a:latin typeface="+mj-lt"/>
                <a:ea typeface="Calibri"/>
                <a:cs typeface="Arial"/>
              </a:rPr>
              <a:t>Keskiarvoon otetaan mukaan liikunnan numero</a:t>
            </a:r>
            <a:endParaRPr lang="fi-FI" altLang="fi-FI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>
                <a:latin typeface="+mj-lt"/>
              </a:rPr>
              <a:t>Haastattelut toukokuun alussa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altLang="fi-FI" b="1">
              <a:latin typeface="+mj-lt"/>
            </a:endParaRPr>
          </a:p>
          <a:p>
            <a:r>
              <a:rPr lang="fi-FI" altLang="fi-FI" b="1">
                <a:latin typeface="+mj-lt"/>
              </a:rPr>
              <a:t>Kuopion lyseon lukio, IB-linja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>
                <a:latin typeface="+mj-lt"/>
              </a:rPr>
              <a:t>Painotetut arvosanat: AI, EN,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>
                <a:latin typeface="+mj-lt"/>
              </a:rPr>
              <a:t>Ei pääsykoetta</a:t>
            </a:r>
          </a:p>
          <a:p>
            <a:r>
              <a:rPr lang="fi-FI" altLang="fi-FI" b="1">
                <a:latin typeface="+mj-lt"/>
              </a:rPr>
              <a:t>​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5969227-C49B-D711-DF10-46117E53FF1D}"/>
              </a:ext>
            </a:extLst>
          </p:cNvPr>
          <p:cNvSpPr txBox="1"/>
          <p:nvPr/>
        </p:nvSpPr>
        <p:spPr>
          <a:xfrm>
            <a:off x="4681728" y="2347989"/>
            <a:ext cx="4233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latin typeface="+mj-lt"/>
              </a:rPr>
              <a:t>Kuopion taidelukio </a:t>
            </a:r>
            <a:r>
              <a:rPr lang="fi-FI" b="1" err="1">
                <a:latin typeface="+mj-lt"/>
              </a:rPr>
              <a:t>Lumit</a:t>
            </a:r>
            <a:r>
              <a:rPr lang="fi-FI" b="1">
                <a:latin typeface="+mj-lt"/>
              </a:rPr>
              <a:t>, musiikkilinja​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j-lt"/>
              </a:rPr>
              <a:t>pääsykoepäivät: 27.-29.4.2026</a:t>
            </a:r>
          </a:p>
          <a:p>
            <a:r>
              <a:rPr lang="fi-FI" b="1">
                <a:latin typeface="+mj-lt"/>
              </a:rPr>
              <a:t>Kuopion taidelukio </a:t>
            </a:r>
            <a:r>
              <a:rPr lang="fi-FI" b="1" err="1">
                <a:latin typeface="+mj-lt"/>
              </a:rPr>
              <a:t>Lumit</a:t>
            </a:r>
            <a:r>
              <a:rPr lang="fi-FI" b="1">
                <a:latin typeface="+mj-lt"/>
              </a:rPr>
              <a:t>, tanssilinja </a:t>
            </a:r>
            <a:r>
              <a:rPr lang="fi-FI">
                <a:latin typeface="+mj-lt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j-lt"/>
              </a:rPr>
              <a:t>pääsykoepäivä: 6.5.2026</a:t>
            </a:r>
          </a:p>
          <a:p>
            <a:r>
              <a:rPr lang="fi-FI" b="1">
                <a:latin typeface="+mj-lt"/>
              </a:rPr>
              <a:t>Kuopion taidelukio </a:t>
            </a:r>
            <a:r>
              <a:rPr lang="fi-FI" b="1" err="1">
                <a:latin typeface="+mj-lt"/>
              </a:rPr>
              <a:t>Lumit</a:t>
            </a:r>
            <a:r>
              <a:rPr lang="fi-FI" b="1">
                <a:latin typeface="+mj-lt"/>
              </a:rPr>
              <a:t>, ilmaisutaitolinja</a:t>
            </a:r>
            <a:r>
              <a:rPr lang="fi-FI">
                <a:latin typeface="+mj-lt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j-lt"/>
              </a:rPr>
              <a:t>pääsykoepäivät: 4.-6.5.2026</a:t>
            </a:r>
          </a:p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D35B307-FCB1-5A2D-42A9-740CC861C49D}"/>
              </a:ext>
            </a:extLst>
          </p:cNvPr>
          <p:cNvSpPr txBox="1"/>
          <p:nvPr/>
        </p:nvSpPr>
        <p:spPr>
          <a:xfrm>
            <a:off x="4814516" y="4484914"/>
            <a:ext cx="4100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+mj-lt"/>
              </a:rPr>
              <a:t>Tarkista pääsykoepäivämäärät sähköpostistasi</a:t>
            </a:r>
          </a:p>
          <a:p>
            <a:r>
              <a:rPr lang="fi-FI">
                <a:solidFill>
                  <a:srgbClr val="FF0000"/>
                </a:solidFill>
                <a:latin typeface="+mj-lt"/>
              </a:rPr>
              <a:t>ja koulun nettisivuilta! </a:t>
            </a:r>
          </a:p>
          <a:p>
            <a:r>
              <a:rPr lang="fi-FI">
                <a:solidFill>
                  <a:srgbClr val="FF0000"/>
                </a:solidFill>
                <a:latin typeface="+mj-lt"/>
              </a:rPr>
              <a:t>Päivämäärät ovat tammikuun tietoja,</a:t>
            </a:r>
          </a:p>
          <a:p>
            <a:r>
              <a:rPr lang="fi-FI">
                <a:solidFill>
                  <a:srgbClr val="FF0000"/>
                </a:solidFill>
                <a:latin typeface="+mj-lt"/>
              </a:rPr>
              <a:t>niihin voi tulla muutoksia!</a:t>
            </a:r>
          </a:p>
        </p:txBody>
      </p:sp>
    </p:spTree>
    <p:extLst>
      <p:ext uri="{BB962C8B-B14F-4D97-AF65-F5344CB8AC3E}">
        <p14:creationId xmlns:p14="http://schemas.microsoft.com/office/powerpoint/2010/main" val="24686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F02EA-1BB5-FB60-CF36-E41B2A36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Valmentavat koulutukset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B9B1FA-BB5B-D62E-CDB8-17C4EE31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sz="2800" b="1" dirty="0"/>
              <a:t>Tutkintokoulutukseen valmentava koulutus (TUVA)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Kuopion kaupungin TUVA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Savon ammattiopiston TUVA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Ammattiopisto Luovin TUVA (vaativa erityinen tuki)</a:t>
            </a:r>
          </a:p>
          <a:p>
            <a:pPr>
              <a:lnSpc>
                <a:spcPct val="90000"/>
              </a:lnSpc>
            </a:pPr>
            <a:r>
              <a:rPr lang="fi-FI" sz="2800" b="1" dirty="0"/>
              <a:t>Opistovuosi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Pohjois-Savon opisto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Portaanpään kristillinen opisto</a:t>
            </a:r>
          </a:p>
          <a:p>
            <a:pPr>
              <a:lnSpc>
                <a:spcPct val="90000"/>
              </a:lnSpc>
            </a:pPr>
            <a:r>
              <a:rPr lang="fi-FI" sz="2800" b="1" dirty="0"/>
              <a:t>Työhön ja itsenäiseen elämään valmentava koulutus (TELMA)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Savon ammattiopisto </a:t>
            </a:r>
            <a:r>
              <a:rPr lang="fi-FI" sz="2400" dirty="0" err="1"/>
              <a:t>Toivala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69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467544" y="1268760"/>
            <a:ext cx="7848872" cy="54476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fi-FI" altLang="fi-FI" sz="2000">
              <a:latin typeface="Arial"/>
              <a:cs typeface="Arial"/>
            </a:endParaRPr>
          </a:p>
          <a:p>
            <a:pPr>
              <a:defRPr/>
            </a:pPr>
            <a:r>
              <a:rPr lang="fi-FI" altLang="fi-FI" sz="2000">
                <a:latin typeface="+mj-lt"/>
                <a:cs typeface="Arial"/>
              </a:rPr>
              <a:t>Lisätietoa ja ammatillisen koulutuksen sekä lukiokoulutuksen yhteishakuun liittyvää neuvontaa </a:t>
            </a:r>
            <a:endParaRPr lang="fi-FI" altLang="fi-FI" sz="2000">
              <a:latin typeface="+mj-lt"/>
            </a:endParaRPr>
          </a:p>
          <a:p>
            <a:pPr eaLnBrk="1" hangingPunct="1">
              <a:defRPr/>
            </a:pPr>
            <a:endParaRPr lang="fi-FI" altLang="fi-FI">
              <a:latin typeface="+mj-lt"/>
            </a:endParaRPr>
          </a:p>
          <a:p>
            <a:r>
              <a:rPr lang="fi-FI" altLang="fi-FI" b="1">
                <a:latin typeface="+mj-lt"/>
                <a:cs typeface="Arial"/>
              </a:rPr>
              <a:t>Opintopolun hakuneuvonta </a:t>
            </a:r>
            <a:endParaRPr lang="fi-FI" altLang="fi-FI" b="1">
              <a:latin typeface="+mj-lt"/>
            </a:endParaRPr>
          </a:p>
          <a:p>
            <a:endParaRPr lang="fi-FI">
              <a:latin typeface="+mj-lt"/>
            </a:endParaRPr>
          </a:p>
          <a:p>
            <a:r>
              <a:rPr lang="fi-FI">
                <a:latin typeface="+mj-lt"/>
                <a:cs typeface="Arial"/>
              </a:rPr>
              <a:t>neuvonta@opintopolku.fi </a:t>
            </a:r>
            <a:endParaRPr lang="fi-FI">
              <a:latin typeface="+mj-lt"/>
            </a:endParaRPr>
          </a:p>
          <a:p>
            <a:r>
              <a:rPr lang="fi-FI" altLang="fi-FI">
                <a:latin typeface="+mj-lt"/>
                <a:cs typeface="Arial"/>
              </a:rPr>
              <a:t>Puhelinneuvonta: </a:t>
            </a:r>
            <a:r>
              <a:rPr lang="fi-FI">
                <a:latin typeface="+mj-lt"/>
                <a:cs typeface="Arial"/>
              </a:rPr>
              <a:t>puh. 029 533 1010 (suljettu toistaiseksi)</a:t>
            </a:r>
            <a:endParaRPr lang="fi-FI">
              <a:latin typeface="+mj-lt"/>
            </a:endParaRPr>
          </a:p>
          <a:p>
            <a:r>
              <a:rPr lang="fi-FI" altLang="fi-FI">
                <a:latin typeface="+mj-lt"/>
                <a:cs typeface="Arial"/>
              </a:rPr>
              <a:t>	</a:t>
            </a:r>
            <a:endParaRPr lang="fi-FI" b="0" i="0">
              <a:effectLst/>
              <a:latin typeface="+mj-lt"/>
              <a:ea typeface="Calibri"/>
            </a:endParaRPr>
          </a:p>
          <a:p>
            <a:endParaRPr lang="fi-FI">
              <a:latin typeface="+mj-lt"/>
            </a:endParaRPr>
          </a:p>
          <a:p>
            <a:r>
              <a:rPr lang="fi-FI" altLang="fi-FI">
                <a:latin typeface="+mj-lt"/>
                <a:cs typeface="Arial"/>
              </a:rPr>
              <a:t>Postiosoite: </a:t>
            </a:r>
            <a:endParaRPr lang="fi-FI" altLang="fi-FI">
              <a:latin typeface="+mj-lt"/>
              <a:ea typeface="Calibri"/>
              <a:cs typeface="Arial"/>
            </a:endParaRPr>
          </a:p>
          <a:p>
            <a:r>
              <a:rPr lang="fi-FI" altLang="fi-FI">
                <a:latin typeface="+mj-lt"/>
                <a:cs typeface="Arial"/>
              </a:rPr>
              <a:t>Opintopolun hakuneuvonta </a:t>
            </a:r>
            <a:endParaRPr lang="fi-FI" altLang="fi-FI">
              <a:latin typeface="+mj-lt"/>
            </a:endParaRPr>
          </a:p>
          <a:p>
            <a:r>
              <a:rPr lang="fi-FI" altLang="fi-FI">
                <a:latin typeface="+mj-lt"/>
                <a:cs typeface="Arial"/>
              </a:rPr>
              <a:t>Opetushallitus </a:t>
            </a:r>
            <a:endParaRPr lang="fi-FI" altLang="fi-FI">
              <a:latin typeface="+mj-lt"/>
            </a:endParaRPr>
          </a:p>
          <a:p>
            <a:r>
              <a:rPr lang="fi-FI" altLang="fi-FI">
                <a:latin typeface="+mj-lt"/>
                <a:cs typeface="Arial"/>
              </a:rPr>
              <a:t>PL 380 </a:t>
            </a:r>
            <a:endParaRPr lang="fi-FI" altLang="fi-FI">
              <a:latin typeface="+mj-lt"/>
            </a:endParaRPr>
          </a:p>
          <a:p>
            <a:r>
              <a:rPr lang="fi-FI" altLang="fi-FI">
                <a:latin typeface="+mj-lt"/>
                <a:cs typeface="Arial"/>
              </a:rPr>
              <a:t>00531 Helsinki</a:t>
            </a:r>
            <a:endParaRPr lang="fi-FI" altLang="fi-FI">
              <a:latin typeface="+mj-lt"/>
              <a:ea typeface="Calibri"/>
              <a:cs typeface="Arial"/>
            </a:endParaRPr>
          </a:p>
          <a:p>
            <a:pPr eaLnBrk="1" hangingPunct="1">
              <a:defRPr/>
            </a:pPr>
            <a:endParaRPr lang="fi-FI" altLang="fi-FI"/>
          </a:p>
          <a:p>
            <a:pPr eaLnBrk="1" hangingPunct="1">
              <a:defRPr/>
            </a:pPr>
            <a:endParaRPr lang="fi-FI" altLang="fi-FI"/>
          </a:p>
          <a:p>
            <a:pPr eaLnBrk="1" hangingPunct="1">
              <a:defRPr/>
            </a:pPr>
            <a:endParaRPr lang="fi-FI" altLang="fi-FI"/>
          </a:p>
          <a:p>
            <a:pPr eaLnBrk="1" hangingPunct="1">
              <a:defRPr/>
            </a:pPr>
            <a:endParaRPr lang="fi-FI" altLang="fi-FI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416080" y="1378164"/>
            <a:ext cx="8517608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000" b="1">
                <a:latin typeface="+mj-lt"/>
                <a:cs typeface="Arial"/>
              </a:rPr>
              <a:t>Oppivelvollisuus ja haku jatko-opintoihin</a:t>
            </a:r>
          </a:p>
          <a:p>
            <a:endParaRPr lang="fi-FI" sz="2000">
              <a:latin typeface="+mj-lt"/>
              <a:cs typeface="Arial"/>
            </a:endParaRPr>
          </a:p>
          <a:p>
            <a:r>
              <a:rPr lang="fi-FI" sz="2000">
                <a:latin typeface="+mj-lt"/>
                <a:ea typeface="Calibri"/>
                <a:cs typeface="Arial"/>
              </a:rPr>
              <a:t>Oppivelvollisuus jatkuu 18-vuotiaaksi tai siihen asti, että on suorittanut toisen asteen koulutuksen (lukio tai ammatillinen perustutkinto). Opintoihin hakeutuminen on pakollista. Opiskelu on oppivelvollisille maksutonta.</a:t>
            </a:r>
          </a:p>
          <a:p>
            <a:endParaRPr lang="fi-FI" sz="2000" b="1">
              <a:latin typeface="+mj-lt"/>
              <a:cs typeface="Arial"/>
            </a:endParaRPr>
          </a:p>
          <a:p>
            <a:r>
              <a:rPr lang="fi-FI" sz="2000">
                <a:latin typeface="+mj-lt"/>
                <a:cs typeface="Arial"/>
              </a:rPr>
              <a:t>Koulutuksiin haetaan Yhteishaussa. Haussa ovat mukana:</a:t>
            </a:r>
            <a:endParaRPr lang="fi-FI" sz="2000">
              <a:latin typeface="+mj-lt"/>
              <a:ea typeface="Calibri"/>
              <a:cs typeface="Arial"/>
            </a:endParaRPr>
          </a:p>
          <a:p>
            <a:endParaRPr lang="fi-FI" sz="2000">
              <a:latin typeface="+mj-lt"/>
            </a:endParaRPr>
          </a:p>
          <a:p>
            <a:pPr lvl="1"/>
            <a:r>
              <a:rPr lang="fi-FI" sz="2000">
                <a:latin typeface="+mj-lt"/>
                <a:cs typeface="Arial"/>
              </a:rPr>
              <a:t>• ammatillinen toisen asteen koulutus</a:t>
            </a:r>
            <a:endParaRPr lang="fi-FI" sz="2000">
              <a:latin typeface="+mj-lt"/>
              <a:ea typeface="Calibri"/>
              <a:cs typeface="Arial"/>
            </a:endParaRPr>
          </a:p>
          <a:p>
            <a:pPr lvl="1"/>
            <a:r>
              <a:rPr lang="fi-FI" sz="2000">
                <a:latin typeface="+mj-lt"/>
                <a:cs typeface="Arial"/>
              </a:rPr>
              <a:t>• lukiokoulutus </a:t>
            </a:r>
            <a:endParaRPr lang="fi-FI" sz="2000">
              <a:latin typeface="+mj-lt"/>
              <a:ea typeface="Calibri"/>
              <a:cs typeface="Arial"/>
            </a:endParaRPr>
          </a:p>
          <a:p>
            <a:pPr lvl="1"/>
            <a:r>
              <a:rPr lang="fi-FI" sz="2000">
                <a:latin typeface="+mj-lt"/>
                <a:cs typeface="Arial"/>
              </a:rPr>
              <a:t>• TUVA -koulutus (tutkintokoulutukseen valmentava koulutus)</a:t>
            </a:r>
            <a:endParaRPr lang="fi-FI" sz="2000">
              <a:latin typeface="+mj-lt"/>
              <a:ea typeface="Calibri"/>
              <a:cs typeface="Arial"/>
            </a:endParaRPr>
          </a:p>
          <a:p>
            <a:pPr lvl="1"/>
            <a:r>
              <a:rPr lang="fi-FI" sz="2000">
                <a:latin typeface="+mj-lt"/>
                <a:cs typeface="Arial"/>
              </a:rPr>
              <a:t>• vaativan erityisen tuen perusteella järjestettävä ammatillinen koulutus   ja TUVA-koulutus</a:t>
            </a:r>
            <a:endParaRPr lang="fi-FI" sz="2000">
              <a:latin typeface="+mj-lt"/>
              <a:ea typeface="Calibri"/>
              <a:cs typeface="Arial"/>
            </a:endParaRPr>
          </a:p>
          <a:p>
            <a:pPr lvl="1"/>
            <a:r>
              <a:rPr lang="fi-FI" sz="2000">
                <a:latin typeface="+mj-lt"/>
                <a:cs typeface="Arial"/>
              </a:rPr>
              <a:t>• TELMA -koulutus (työhön ja itsenäiseen elämään valmentava koulutus)</a:t>
            </a:r>
            <a:endParaRPr lang="fi-FI" sz="2000">
              <a:latin typeface="+mj-lt"/>
              <a:ea typeface="Calibri"/>
              <a:cs typeface="Arial"/>
            </a:endParaRPr>
          </a:p>
          <a:p>
            <a:pPr lvl="1"/>
            <a:r>
              <a:rPr lang="fi-FI" sz="2000">
                <a:latin typeface="+mj-lt"/>
                <a:cs typeface="Arial"/>
              </a:rPr>
              <a:t>• kansanopistojen opistovuosi oppivelvollisille - koulutus</a:t>
            </a:r>
            <a:endParaRPr lang="fi-FI" sz="2000">
              <a:latin typeface="+mj-lt"/>
              <a:ea typeface="Calibri"/>
              <a:cs typeface="Arial"/>
            </a:endParaRPr>
          </a:p>
          <a:p>
            <a:pPr eaLnBrk="1" hangingPunct="1"/>
            <a:endParaRPr lang="fi-FI" altLang="fi-FI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, joka sisältää kohteen rakennus, istuminen, pöytä, puinen&#10;&#10;Kuvaus luotu automaattisesti">
            <a:extLst>
              <a:ext uri="{FF2B5EF4-FFF2-40B4-BE49-F238E27FC236}">
                <a16:creationId xmlns:a16="http://schemas.microsoft.com/office/drawing/2014/main" id="{807904B0-E91F-44DF-BCA1-23ECE593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22BF6FB-202A-4402-9581-BE47EE25F821}"/>
              </a:ext>
            </a:extLst>
          </p:cNvPr>
          <p:cNvSpPr txBox="1"/>
          <p:nvPr/>
        </p:nvSpPr>
        <p:spPr>
          <a:xfrm>
            <a:off x="698740" y="1449239"/>
            <a:ext cx="804972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Yhteishaku lyhyesti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Yhteishaussa haetaan jatko-opintoihin täyttämällä yhteishakulomake osoitteessa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i-FI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i-FI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www.opintopolku.fi</a:t>
            </a:r>
            <a:endParaRPr lang="fi-FI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i-FI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 Voit 13.2.2026 saakka käydä harjoittelemassa hakudemoa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www.opintopolku.fi</a:t>
            </a:r>
            <a:r>
              <a:rPr lang="fi-FI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Hakulomakkeessa kysytään seuraavia asioita: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henkilötiedot, pohjakoulutus, hakutoiveet, lupatiedot, lähetä lomake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DB80F5C-7B5F-4E61-8562-E19AC98401FB}"/>
              </a:ext>
            </a:extLst>
          </p:cNvPr>
          <p:cNvSpPr txBox="1"/>
          <p:nvPr/>
        </p:nvSpPr>
        <p:spPr>
          <a:xfrm>
            <a:off x="2049312" y="42490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8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9B725E5-9029-23EC-5E23-3605540E17A4}"/>
              </a:ext>
            </a:extLst>
          </p:cNvPr>
          <p:cNvSpPr txBox="1"/>
          <p:nvPr/>
        </p:nvSpPr>
        <p:spPr>
          <a:xfrm>
            <a:off x="1461603" y="1204763"/>
            <a:ext cx="6220794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000" b="1">
                <a:latin typeface="Calibri" panose="020F0502020204030204" pitchFamily="34" charset="0"/>
                <a:cs typeface="Calibri" panose="020F0502020204030204" pitchFamily="34" charset="0"/>
              </a:rPr>
              <a:t>Valpas-palvelun huoltajannäkymä</a:t>
            </a:r>
          </a:p>
          <a:p>
            <a:pPr algn="ctr"/>
            <a:endParaRPr lang="fi-FI" sz="20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Huoltajatkin pääsevät kirjautumaan</a:t>
            </a:r>
            <a:r>
              <a:rPr 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20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Valpas -palveluun, josta he voivat</a:t>
            </a:r>
            <a:r>
              <a:rPr 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20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tarkastella huollettaviensa</a:t>
            </a:r>
            <a:r>
              <a:rPr 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20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hakeutumista.</a:t>
            </a:r>
          </a:p>
          <a:p>
            <a:pPr algn="ctr"/>
            <a:endParaRPr 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Linkki Valpas -palveluun:</a:t>
            </a:r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https://opintopolku.fi/valpas/</a:t>
            </a:r>
            <a:br>
              <a:rPr lang="fi-FI" b="0" i="0">
                <a:effectLst/>
                <a:latin typeface="Comic Sans MS"/>
              </a:rPr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6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2976BDA4-6FFE-22B4-7026-58E280A90553}"/>
              </a:ext>
            </a:extLst>
          </p:cNvPr>
          <p:cNvSpPr txBox="1"/>
          <p:nvPr/>
        </p:nvSpPr>
        <p:spPr>
          <a:xfrm>
            <a:off x="4384021" y="376291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endParaRPr lang="fi-FI" b="0" i="0">
              <a:effectLst/>
              <a:latin typeface="Arial" panose="020B0604020202020204" pitchFamily="34" charset="0"/>
            </a:endParaRPr>
          </a:p>
          <a:p>
            <a:pPr algn="ctr"/>
            <a:endParaRPr lang="fi-FI" b="0" i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F2F1F32B-4B48-A724-DEA0-A0EE503F3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947301"/>
              </p:ext>
            </p:extLst>
          </p:nvPr>
        </p:nvGraphicFramePr>
        <p:xfrm>
          <a:off x="526621" y="1694985"/>
          <a:ext cx="8084262" cy="409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134">
                  <a:extLst>
                    <a:ext uri="{9D8B030D-6E8A-4147-A177-3AD203B41FA5}">
                      <a16:colId xmlns:a16="http://schemas.microsoft.com/office/drawing/2014/main" val="2115277475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386955067"/>
                    </a:ext>
                  </a:extLst>
                </a:gridCol>
                <a:gridCol w="1742840">
                  <a:extLst>
                    <a:ext uri="{9D8B030D-6E8A-4147-A177-3AD203B41FA5}">
                      <a16:colId xmlns:a16="http://schemas.microsoft.com/office/drawing/2014/main" val="3840890235"/>
                    </a:ext>
                  </a:extLst>
                </a:gridCol>
              </a:tblGrid>
              <a:tr h="900505"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Sähköpostiviesti hakijoille ja huoltajille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Hakija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Huoltaja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226271"/>
                  </a:ext>
                </a:extLst>
              </a:tr>
              <a:tr h="603561">
                <a:tc>
                  <a:txBody>
                    <a:bodyPr/>
                    <a:lstStyle/>
                    <a:p>
                      <a:r>
                        <a:rPr lang="fi-FI">
                          <a:latin typeface="Comic Sans MS"/>
                        </a:rPr>
                        <a:t>Vahvistusviesti hakemuksen perilletulosta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756032"/>
                  </a:ext>
                </a:extLst>
              </a:tr>
              <a:tr h="677362">
                <a:tc>
                  <a:txBody>
                    <a:bodyPr/>
                    <a:lstStyle/>
                    <a:p>
                      <a:r>
                        <a:rPr lang="fi-FI">
                          <a:latin typeface="Comic Sans MS"/>
                        </a:rPr>
                        <a:t>Vahvistusviesti hakemuksen muokkaamisesta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65458"/>
                  </a:ext>
                </a:extLst>
              </a:tr>
              <a:tr h="578236">
                <a:tc>
                  <a:txBody>
                    <a:bodyPr/>
                    <a:lstStyle/>
                    <a:p>
                      <a:r>
                        <a:rPr lang="fi-FI">
                          <a:latin typeface="Comic Sans MS"/>
                        </a:rPr>
                        <a:t>Ennakkokirje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31280"/>
                  </a:ext>
                </a:extLst>
              </a:tr>
              <a:tr h="627799">
                <a:tc>
                  <a:txBody>
                    <a:bodyPr/>
                    <a:lstStyle/>
                    <a:p>
                      <a:r>
                        <a:rPr lang="fi-FI">
                          <a:latin typeface="Comic Sans MS"/>
                        </a:rPr>
                        <a:t>Tuloskirje (Hyväksymiskirje tai jälkiohjauskirje)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10414"/>
                  </a:ext>
                </a:extLst>
              </a:tr>
              <a:tr h="693884">
                <a:tc>
                  <a:txBody>
                    <a:bodyPr/>
                    <a:lstStyle/>
                    <a:p>
                      <a:r>
                        <a:rPr lang="fi-FI">
                          <a:latin typeface="Comic Sans MS"/>
                        </a:rPr>
                        <a:t>Viesti, jossa on linkki paikan vastaanottamiseen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Comic Sans M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04909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58C708B3-7A01-F3CB-06CF-26E1B0AAB4EB}"/>
              </a:ext>
            </a:extLst>
          </p:cNvPr>
          <p:cNvSpPr txBox="1"/>
          <p:nvPr/>
        </p:nvSpPr>
        <p:spPr>
          <a:xfrm>
            <a:off x="1255792" y="699456"/>
            <a:ext cx="702948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2000" b="1">
                <a:latin typeface="Comic Sans MS"/>
                <a:cs typeface="Arial"/>
              </a:rPr>
              <a:t>Hakijoille ja huoltajille lähtevät viestit – OPH lähettää</a:t>
            </a:r>
          </a:p>
        </p:txBody>
      </p:sp>
    </p:spTree>
    <p:extLst>
      <p:ext uri="{BB962C8B-B14F-4D97-AF65-F5344CB8AC3E}">
        <p14:creationId xmlns:p14="http://schemas.microsoft.com/office/powerpoint/2010/main" val="33046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95"/>
            <a:ext cx="9180512" cy="694859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44703" y="908088"/>
            <a:ext cx="3638927" cy="37856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eaLnBrk="1" hangingPunct="1"/>
            <a:r>
              <a:rPr lang="fi-FI" altLang="fi-FI" sz="2000">
                <a:latin typeface="Arial"/>
                <a:cs typeface="Arial"/>
                <a:hlinkClick r:id="rId3"/>
              </a:rPr>
              <a:t>https://nuortennyt.fi/</a:t>
            </a:r>
            <a:endParaRPr lang="fi-FI" altLang="fi-FI" sz="2000">
              <a:latin typeface="Arial"/>
              <a:cs typeface="Arial"/>
            </a:endParaRPr>
          </a:p>
          <a:p>
            <a:pPr eaLnBrk="1" hangingPunct="1"/>
            <a:r>
              <a:rPr lang="fi-FI" sz="2000">
                <a:hlinkClick r:id="rId4"/>
              </a:rPr>
              <a:t>https://tyomarkkinatori.fi/henkiloasiakkaat/ammattitieto</a:t>
            </a:r>
            <a:endParaRPr lang="fi-FI" sz="2000"/>
          </a:p>
          <a:p>
            <a:pPr eaLnBrk="1" hangingPunct="1"/>
            <a:r>
              <a:rPr lang="fi-FI" altLang="fi-FI" sz="2000">
                <a:latin typeface="Arial"/>
                <a:cs typeface="Arial"/>
                <a:hlinkClick r:id="rId5"/>
              </a:rPr>
              <a:t>www.opintopolku.fi</a:t>
            </a:r>
            <a:endParaRPr lang="fi-FI" altLang="fi-FI" sz="2000">
              <a:latin typeface="Arial"/>
              <a:cs typeface="Arial"/>
            </a:endParaRPr>
          </a:p>
          <a:p>
            <a:r>
              <a:rPr lang="fi-FI" altLang="fi-FI" sz="2000">
                <a:latin typeface="Arial"/>
                <a:cs typeface="Arial"/>
                <a:hlinkClick r:id="rId6"/>
              </a:rPr>
              <a:t>https://haelukioon.fi</a:t>
            </a:r>
            <a:endParaRPr lang="fi-FI" altLang="fi-FI" sz="2000">
              <a:latin typeface="Arial"/>
              <a:cs typeface="Arial"/>
            </a:endParaRPr>
          </a:p>
          <a:p>
            <a:r>
              <a:rPr lang="fi-FI" altLang="fi-FI" sz="2000">
                <a:latin typeface="Arial"/>
                <a:cs typeface="Arial"/>
                <a:hlinkClick r:id="rId7"/>
              </a:rPr>
              <a:t>www.sakky.fi</a:t>
            </a:r>
            <a:r>
              <a:rPr lang="fi-FI" altLang="fi-FI" sz="2000">
                <a:latin typeface="Arial"/>
                <a:cs typeface="Arial"/>
              </a:rPr>
              <a:t> </a:t>
            </a:r>
            <a:endParaRPr lang="fi-FI" altLang="fi-FI" sz="2000"/>
          </a:p>
          <a:p>
            <a:pPr eaLnBrk="1" hangingPunct="1"/>
            <a:r>
              <a:rPr lang="fi-FI" altLang="fi-FI" sz="2000">
                <a:latin typeface="Arial"/>
                <a:cs typeface="Arial"/>
                <a:hlinkClick r:id="rId8"/>
              </a:rPr>
              <a:t>www.ingmanedu.fi</a:t>
            </a:r>
            <a:endParaRPr lang="fi-FI" altLang="fi-FI" sz="2000">
              <a:latin typeface="Arial"/>
              <a:cs typeface="Arial"/>
            </a:endParaRPr>
          </a:p>
          <a:p>
            <a:pPr eaLnBrk="1" hangingPunct="1"/>
            <a:r>
              <a:rPr lang="fi-FI" altLang="fi-FI" sz="2000">
                <a:latin typeface="Arial"/>
                <a:cs typeface="Arial"/>
                <a:hlinkClick r:id="rId9"/>
              </a:rPr>
              <a:t>www.paok.fi</a:t>
            </a:r>
            <a:endParaRPr lang="fi-FI" altLang="fi-FI" sz="2000">
              <a:latin typeface="Arial"/>
              <a:cs typeface="Arial"/>
            </a:endParaRPr>
          </a:p>
          <a:p>
            <a:pPr eaLnBrk="1" hangingPunct="1"/>
            <a:r>
              <a:rPr lang="fi-FI" altLang="fi-FI" sz="2000">
                <a:latin typeface="Arial"/>
                <a:cs typeface="Arial"/>
                <a:hlinkClick r:id="rId10"/>
              </a:rPr>
              <a:t>www.psko.fi</a:t>
            </a:r>
            <a:endParaRPr lang="fi-FI" altLang="fi-FI" sz="2000">
              <a:latin typeface="Arial"/>
              <a:cs typeface="Arial"/>
            </a:endParaRPr>
          </a:p>
          <a:p>
            <a:pPr eaLnBrk="1" hangingPunct="1"/>
            <a:r>
              <a:rPr lang="fi-FI" sz="2000">
                <a:hlinkClick r:id="rId11"/>
              </a:rPr>
              <a:t>Kuopion konservatorio</a:t>
            </a:r>
            <a:endParaRPr lang="fi-FI" sz="2000"/>
          </a:p>
          <a:p>
            <a:pPr eaLnBrk="1" hangingPunct="1"/>
            <a:r>
              <a:rPr lang="fi-FI" altLang="fi-FI" sz="2000">
                <a:latin typeface="Arial"/>
                <a:cs typeface="Arial"/>
                <a:hlinkClick r:id="rId12"/>
              </a:rPr>
              <a:t>www.luovi.fi</a:t>
            </a:r>
            <a:endParaRPr lang="fi-FI" altLang="fi-FI" sz="2000">
              <a:latin typeface="Arial"/>
              <a:cs typeface="Arial"/>
            </a:endParaRPr>
          </a:p>
          <a:p>
            <a:pPr eaLnBrk="1" hangingPunct="1"/>
            <a:r>
              <a:rPr lang="fi-FI" altLang="fi-FI" sz="2000">
                <a:latin typeface="Arial"/>
                <a:cs typeface="Arial"/>
                <a:hlinkClick r:id="rId13"/>
              </a:rPr>
              <a:t>www.step.fi</a:t>
            </a:r>
            <a:endParaRPr lang="fi-FI" altLang="fi-FI" sz="2000">
              <a:latin typeface="Arial"/>
              <a:cs typeface="Arial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244704" y="323313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sz="3200"/>
              <a:t>Lisätietoa</a:t>
            </a:r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38026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5E1EC51-8B56-43F5-A40B-42E918F2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Kiitos </a:t>
            </a:r>
          </a:p>
        </p:txBody>
      </p:sp>
      <p:pic>
        <p:nvPicPr>
          <p:cNvPr id="1026" name="Picture 2" descr="Sininen hetki rannalla - Pietu-corgin tarinoita - Vuodatus.net -">
            <a:extLst>
              <a:ext uri="{FF2B5EF4-FFF2-40B4-BE49-F238E27FC236}">
                <a16:creationId xmlns:a16="http://schemas.microsoft.com/office/drawing/2014/main" id="{575F590E-774E-4D42-8502-A7F260447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r="12676" b="1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39A0177-C1FA-4E21-B509-8C8BC9824B61}"/>
              </a:ext>
            </a:extLst>
          </p:cNvPr>
          <p:cNvSpPr txBox="1"/>
          <p:nvPr/>
        </p:nvSpPr>
        <p:spPr bwMode="auto">
          <a:xfrm>
            <a:off x="4648200" y="1600200"/>
            <a:ext cx="449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0" hangingPunct="0">
              <a:spcBef>
                <a:spcPct val="20000"/>
              </a:spcBef>
              <a:buFont typeface="Arial" charset="0"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Lisätietoa saa </a:t>
            </a:r>
            <a:r>
              <a:rPr lang="fi-FI" sz="2800" err="1">
                <a:latin typeface="Calibri" panose="020F0502020204030204" pitchFamily="34" charset="0"/>
                <a:cs typeface="Calibri" panose="020F0502020204030204" pitchFamily="34" charset="0"/>
              </a:rPr>
              <a:t>Hatsalan</a:t>
            </a: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 klassillisen koulun opinto- ohjaajilta:</a:t>
            </a:r>
          </a:p>
          <a:p>
            <a:pPr eaLnBrk="0" hangingPunct="0">
              <a:spcBef>
                <a:spcPct val="20000"/>
              </a:spcBef>
              <a:buFont typeface="Arial" charset="0"/>
            </a:pPr>
            <a:endParaRPr lang="fi-FI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charset="0"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Helena 9efm</a:t>
            </a:r>
          </a:p>
          <a:p>
            <a:pPr>
              <a:spcBef>
                <a:spcPct val="20000"/>
              </a:spcBef>
              <a:buFont typeface="Arial" charset="0"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puh. 044 7184 508</a:t>
            </a:r>
          </a:p>
          <a:p>
            <a:pPr>
              <a:spcBef>
                <a:spcPct val="20000"/>
              </a:spcBef>
              <a:buFont typeface="Arial" charset="0"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Eeva 9bjkln</a:t>
            </a:r>
          </a:p>
          <a:p>
            <a:pPr>
              <a:spcBef>
                <a:spcPct val="20000"/>
              </a:spcBef>
              <a:buFont typeface="Arial" charset="0"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puh. 044 7184 509</a:t>
            </a:r>
          </a:p>
          <a:p>
            <a:pPr>
              <a:spcBef>
                <a:spcPct val="20000"/>
              </a:spcBef>
              <a:buFont typeface="Arial" charset="0"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Sirpa 9acdkn</a:t>
            </a:r>
          </a:p>
          <a:p>
            <a:pPr>
              <a:spcBef>
                <a:spcPct val="20000"/>
              </a:spcBef>
              <a:buFont typeface="Arial" charset="0"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puh. 044 718 4517</a:t>
            </a:r>
          </a:p>
          <a:p>
            <a:pPr>
              <a:spcBef>
                <a:spcPct val="20000"/>
              </a:spcBef>
              <a:buFont typeface="Arial" charset="0"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Sara 9gi</a:t>
            </a:r>
          </a:p>
          <a:p>
            <a:pPr>
              <a:spcBef>
                <a:spcPct val="20000"/>
              </a:spcBef>
              <a:buFont typeface="Arial" charset="0"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puh. 044 718 1676</a:t>
            </a:r>
          </a:p>
        </p:txBody>
      </p:sp>
    </p:spTree>
    <p:extLst>
      <p:ext uri="{BB962C8B-B14F-4D97-AF65-F5344CB8AC3E}">
        <p14:creationId xmlns:p14="http://schemas.microsoft.com/office/powerpoint/2010/main" val="21796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32365" y="1241004"/>
            <a:ext cx="8674475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000" b="1">
                <a:latin typeface="+mj-lt"/>
                <a:cs typeface="Arial"/>
              </a:rPr>
              <a:t>Opintoihin hakeminen Yhteishaussa</a:t>
            </a:r>
          </a:p>
          <a:p>
            <a:endParaRPr lang="fi-FI" sz="200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>
                <a:latin typeface="+mj-lt"/>
                <a:cs typeface="Arial"/>
              </a:rPr>
              <a:t>Hakuaika on 17.2. – 17.3.2026 klo 15 mennessä</a:t>
            </a:r>
            <a:endParaRPr lang="fi-FI" sz="2000" b="1">
              <a:latin typeface="+mj-lt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Haku tehdään sähköisesti osoitteessa </a:t>
            </a:r>
            <a:r>
              <a:rPr lang="fi-FI" sz="2000">
                <a:latin typeface="+mj-lt"/>
                <a:cs typeface="Arial"/>
                <a:hlinkClick r:id="rId4"/>
              </a:rPr>
              <a:t>www.opintopolku.fi</a:t>
            </a:r>
            <a:endParaRPr lang="fi-FI" sz="2000">
              <a:latin typeface="+mj-lt"/>
              <a:ea typeface="Calibri"/>
              <a:cs typeface="Arial"/>
              <a:hlinkClick r:id="rId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Haku tehdään </a:t>
            </a:r>
            <a:r>
              <a:rPr lang="fi-FI" sz="2000">
                <a:latin typeface="+mj-lt"/>
                <a:cs typeface="Calibri"/>
              </a:rPr>
              <a:t>kotona huoltajan kanssa tai </a:t>
            </a:r>
            <a:r>
              <a:rPr lang="fi-FI" sz="2000">
                <a:latin typeface="+mj-lt"/>
                <a:cs typeface="Arial"/>
              </a:rPr>
              <a:t>koulussa opon kanssa  </a:t>
            </a:r>
            <a:endParaRPr lang="fi-FI" sz="2000">
              <a:latin typeface="+mj-lt"/>
              <a:ea typeface="Calibri"/>
              <a:cs typeface="Arial"/>
            </a:endParaRPr>
          </a:p>
          <a:p>
            <a:endParaRPr lang="fi-FI" sz="200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Haussa tarvittavia tietoja:​</a:t>
            </a:r>
            <a:endParaRPr 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1">
                <a:latin typeface="+mj-lt"/>
                <a:cs typeface="Arial"/>
              </a:rPr>
              <a:t>oppilaan henkilökohtainen sähköpostiosoite </a:t>
            </a:r>
            <a:r>
              <a:rPr lang="fi-FI" sz="2000">
                <a:latin typeface="+mj-lt"/>
                <a:cs typeface="Arial"/>
              </a:rPr>
              <a:t>(oppilaan koulun sähköposti lakkaa toimimasta 30.5.2026 ), yhteystiedot ja henkilötunnus ​</a:t>
            </a:r>
            <a:endParaRPr 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huoltajan sähköposti ja puhelinnumero​</a:t>
            </a:r>
            <a:endParaRPr 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hakukohteet​</a:t>
            </a:r>
            <a:endParaRPr 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terveydelliset seikat, jotka voivat vaikuttaa valintaan (ks. dia 13)</a:t>
            </a:r>
            <a:endParaRPr 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>
              <a:latin typeface="+mj-lt"/>
              <a:ea typeface="Calibri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>
                <a:latin typeface="Calibri"/>
                <a:ea typeface="Calibri"/>
                <a:cs typeface="Calibri"/>
              </a:rPr>
              <a:t> Voit harjoitella hakemista 13.2.2026 klo 15 saakka täyttämällä hakudemon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 sz="2000">
                <a:latin typeface="Calibri"/>
                <a:ea typeface="Calibri"/>
                <a:cs typeface="Calibri"/>
              </a:rPr>
              <a:t>       -&gt; </a:t>
            </a:r>
            <a:r>
              <a:rPr lang="fi-FI" sz="2000" b="1">
                <a:latin typeface="Calibri"/>
                <a:ea typeface="Calibri"/>
                <a:cs typeface="Calibri"/>
                <a:hlinkClick r:id="rId4"/>
              </a:rPr>
              <a:t>www.opintopolku.fi</a:t>
            </a:r>
            <a:r>
              <a:rPr lang="fi-FI" sz="2000" b="1">
                <a:latin typeface="Calibri"/>
                <a:ea typeface="Calibri"/>
                <a:cs typeface="Calibri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>
              <a:latin typeface="+mj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7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32365" y="1241004"/>
            <a:ext cx="8674475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000" b="1">
                <a:latin typeface="+mj-lt"/>
                <a:cs typeface="Arial"/>
              </a:rPr>
              <a:t>Opintoihin hakeminen Yhteishaussa</a:t>
            </a:r>
          </a:p>
          <a:p>
            <a:endParaRPr lang="fi-FI" sz="200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Oppilas hakee enintään 7 hakukohteeseen, jotka hän järjestää mieluisuusjärjestykseen.</a:t>
            </a:r>
            <a:endParaRPr lang="fi-FI" sz="2000">
              <a:latin typeface="+mj-lt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Hakutoivejärjestys on hakuajan päättymisen jälkeen sitova.</a:t>
            </a:r>
            <a:endParaRPr lang="fi-FI" sz="2000">
              <a:latin typeface="+mj-lt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Hakutoivejärjestyksen perusteella oppilaalle tarjotaan yhtä opiskelupaikkaa.</a:t>
            </a:r>
            <a:endParaRPr 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altLang="fi-FI" sz="2000">
                <a:latin typeface="+mj-lt"/>
                <a:cs typeface="Arial"/>
              </a:rPr>
              <a:t>Hakija valitaan ylimpään hakutoiveeseen, johon hänen pisteensä/keskiarvo riittävät.</a:t>
            </a:r>
            <a:endParaRPr lang="fi-FI" alt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altLang="fi-FI" sz="2000">
                <a:latin typeface="+mj-lt"/>
                <a:cs typeface="Arial"/>
              </a:rPr>
              <a:t>Muut yhteishaun alemmat hakutoiveet peruuntuvat eikä niihin voi tulla valituksi. </a:t>
            </a:r>
            <a:endParaRPr lang="fi-FI" altLang="fi-FI" sz="2000">
              <a:latin typeface="+mj-lt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ea typeface="Calibri"/>
                <a:cs typeface="Arial"/>
              </a:rPr>
              <a:t>Tullessaan hyväksytyksi varasijalta ylempään hakutoiveeseen, hakija voi samalla perua aiemmin vastaanottamansa paikan.</a:t>
            </a:r>
            <a:endParaRPr lang="fi-FI" altLang="fi-FI" sz="2000">
              <a:latin typeface="+mj-lt"/>
              <a:ea typeface="Calibri"/>
              <a:cs typeface="Arial"/>
            </a:endParaRPr>
          </a:p>
          <a:p>
            <a:pPr lvl="1"/>
            <a:endParaRPr lang="fi-FI" sz="20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Opiskelijavalinnat tehdään pääsääntöisesti päättötodistuksen arvosanojen ja mahdollisen valintakokeen perusteella.</a:t>
            </a:r>
            <a:endParaRPr lang="fi-FI" sz="2000">
              <a:latin typeface="+mj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0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2873F01-3F1F-49D0-BDFC-49504D90DD69}"/>
              </a:ext>
            </a:extLst>
          </p:cNvPr>
          <p:cNvSpPr/>
          <p:nvPr/>
        </p:nvSpPr>
        <p:spPr>
          <a:xfrm>
            <a:off x="611560" y="1340768"/>
            <a:ext cx="7920880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000" b="1">
                <a:latin typeface="+mj-lt"/>
              </a:rPr>
              <a:t>Jatkuva haku</a:t>
            </a:r>
          </a:p>
          <a:p>
            <a:endParaRPr lang="fi-FI" sz="2000">
              <a:latin typeface="+mj-lt"/>
            </a:endParaRPr>
          </a:p>
          <a:p>
            <a:r>
              <a:rPr lang="fi-FI" sz="2000">
                <a:latin typeface="+mj-lt"/>
                <a:cs typeface="Arial"/>
              </a:rPr>
              <a:t>Yhteishaussa vapaiksi jääneille paikoille haetaan jatkuvassa haussa kesällä.</a:t>
            </a:r>
          </a:p>
          <a:p>
            <a:endParaRPr lang="fi-FI" sz="2000">
              <a:latin typeface="+mj-lt"/>
            </a:endParaRPr>
          </a:p>
          <a:p>
            <a:r>
              <a:rPr lang="fi-FI" sz="2000">
                <a:latin typeface="+mj-lt"/>
                <a:cs typeface="Arial"/>
              </a:rPr>
              <a:t>Jatkuvassa haussa oppilaitokset päättävät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hakuajoista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hakumenettelyistä ja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valintaperusteista.</a:t>
            </a:r>
            <a:endParaRPr lang="fi-FI" sz="2000" b="0" i="0">
              <a:effectLst/>
              <a:latin typeface="+mj-lt"/>
            </a:endParaRPr>
          </a:p>
          <a:p>
            <a:endParaRPr lang="fi-FI" sz="2000" b="0" i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B3555-0B85-43EE-802D-870AA93B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69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9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477079" y="1259292"/>
            <a:ext cx="8491992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000" b="1">
                <a:latin typeface="+mj-lt"/>
                <a:cs typeface="Arial"/>
              </a:rPr>
              <a:t>Huoltajan kuuleminen</a:t>
            </a:r>
          </a:p>
          <a:p>
            <a:endParaRPr lang="fi-FI" sz="200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Hallintolaki edellyttää huoltajan kuulemista​.</a:t>
            </a:r>
            <a:endParaRPr lang="fi-FI" sz="2000">
              <a:latin typeface="+mj-lt"/>
              <a:ea typeface="Calibri"/>
              <a:cs typeface="Arial"/>
            </a:endParaRPr>
          </a:p>
          <a:p>
            <a:endParaRPr lang="fi-FI" sz="200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Kuulemisessa vastataan seuraaviin asioihin:​</a:t>
            </a:r>
            <a:endParaRPr lang="fi-FI" sz="2000">
              <a:latin typeface="+mj-lt"/>
              <a:ea typeface="Calibri"/>
              <a:cs typeface="Arial"/>
            </a:endParaRPr>
          </a:p>
          <a:p>
            <a:pPr lvl="1"/>
            <a:r>
              <a:rPr lang="fi-FI" sz="2000">
                <a:latin typeface="+mj-lt"/>
                <a:cs typeface="Arial"/>
              </a:rPr>
              <a:t>- Tehdäänkö haku kotona vai koulussa​</a:t>
            </a:r>
            <a:endParaRPr lang="fi-FI" sz="2000">
              <a:latin typeface="+mj-lt"/>
              <a:ea typeface="Calibri"/>
              <a:cs typeface="Arial"/>
            </a:endParaRPr>
          </a:p>
          <a:p>
            <a:pPr lvl="1"/>
            <a:r>
              <a:rPr lang="fi-FI" sz="2000">
                <a:latin typeface="+mj-lt"/>
                <a:cs typeface="Arial"/>
              </a:rPr>
              <a:t>- Minne haetaan eli hakukohteet​ ja onko kohteessa pääsykoe</a:t>
            </a:r>
            <a:endParaRPr lang="fi-FI" sz="2000">
              <a:latin typeface="+mj-lt"/>
              <a:ea typeface="Calibri"/>
              <a:cs typeface="Arial"/>
            </a:endParaRPr>
          </a:p>
          <a:p>
            <a:pPr lvl="1"/>
            <a:r>
              <a:rPr lang="fi-FI" sz="2000">
                <a:latin typeface="+mj-lt"/>
                <a:cs typeface="Arial"/>
              </a:rPr>
              <a:t>- Hakeeko oppilas harkintaan perustuvassa valinnassa​ (ks. dia 14)</a:t>
            </a:r>
            <a:endParaRPr lang="fi-FI" sz="2000">
              <a:latin typeface="+mj-lt"/>
              <a:ea typeface="Calibri"/>
              <a:cs typeface="Arial"/>
            </a:endParaRPr>
          </a:p>
          <a:p>
            <a:endParaRPr lang="fi-FI" sz="200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Kuuleminen tehdään Wilmassa </a:t>
            </a:r>
            <a:r>
              <a:rPr lang="fi-FI" sz="2000" b="1">
                <a:latin typeface="+mj-lt"/>
                <a:cs typeface="Arial"/>
              </a:rPr>
              <a:t>selaimella</a:t>
            </a:r>
            <a:r>
              <a:rPr lang="fi-FI" sz="2000">
                <a:latin typeface="+mj-lt"/>
                <a:cs typeface="Arial"/>
              </a:rPr>
              <a:t>​ (kuopio.inschool.fi) </a:t>
            </a:r>
            <a:r>
              <a:rPr lang="fi-FI" sz="2000" b="1">
                <a:latin typeface="+mj-lt"/>
                <a:cs typeface="Arial"/>
              </a:rPr>
              <a:t>huoltajan tunnuksella</a:t>
            </a:r>
            <a:r>
              <a:rPr lang="fi-FI" sz="2000">
                <a:latin typeface="+mj-lt"/>
                <a:cs typeface="Arial"/>
              </a:rPr>
              <a:t> -&gt; valikosta kolmen pisteen alta -&gt; </a:t>
            </a:r>
            <a:r>
              <a:rPr lang="fi-FI" sz="2000" i="1">
                <a:latin typeface="+mj-lt"/>
                <a:cs typeface="Arial"/>
              </a:rPr>
              <a:t>lomakkeet</a:t>
            </a:r>
            <a:r>
              <a:rPr lang="fi-FI" sz="2000">
                <a:latin typeface="+mj-lt"/>
                <a:cs typeface="Arial"/>
              </a:rPr>
              <a:t> -&gt; </a:t>
            </a:r>
            <a:r>
              <a:rPr lang="fi-FI" sz="2000" i="1">
                <a:latin typeface="+mj-lt"/>
                <a:cs typeface="Arial"/>
              </a:rPr>
              <a:t>Haku perusopetuksen jälkeisiin koulutuksiin, huoltajan kuuleminen​</a:t>
            </a:r>
            <a:endParaRPr lang="fi-FI" sz="2000" i="1">
              <a:latin typeface="+mj-lt"/>
              <a:ea typeface="Calibri"/>
              <a:cs typeface="Arial"/>
            </a:endParaRPr>
          </a:p>
          <a:p>
            <a:endParaRPr lang="fi-FI" sz="200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  <a:cs typeface="Arial"/>
              </a:rPr>
              <a:t>Vastaus pyydetään 13.2.2026 mennessä.​</a:t>
            </a:r>
            <a:endParaRPr lang="fi-FI" sz="2000">
              <a:latin typeface="+mj-lt"/>
              <a:ea typeface="Calibri"/>
              <a:cs typeface="Arial"/>
            </a:endParaRPr>
          </a:p>
          <a:p>
            <a:pPr eaLnBrk="1" hangingPunct="1"/>
            <a:endParaRPr lang="fi-FI" altLang="fi-FI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8F347718-0D17-48E7-BEFC-64B1B3598F29}"/>
              </a:ext>
            </a:extLst>
          </p:cNvPr>
          <p:cNvSpPr/>
          <p:nvPr/>
        </p:nvSpPr>
        <p:spPr>
          <a:xfrm>
            <a:off x="503548" y="1405223"/>
            <a:ext cx="8136904" cy="53860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eaLnBrk="1" hangingPunct="1"/>
            <a:r>
              <a:rPr lang="fi-FI" altLang="fi-FI" sz="2000" b="1">
                <a:latin typeface="+mj-lt"/>
                <a:cs typeface="Arial"/>
              </a:rPr>
              <a:t>Tärkeitä päivämääriä</a:t>
            </a:r>
          </a:p>
          <a:p>
            <a:endParaRPr lang="fi-FI" altLang="fi-FI">
              <a:latin typeface="+mj-lt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800" b="1">
                <a:latin typeface="+mj-lt"/>
                <a:cs typeface="Arial"/>
              </a:rPr>
              <a:t>Hakuaika 17.2. – 17.3.2026 klo 15 mennessä</a:t>
            </a:r>
            <a:endParaRPr lang="fi-FI" sz="1800" b="1">
              <a:latin typeface="+mj-lt"/>
              <a:ea typeface="Calibri"/>
              <a:cs typeface="Arial"/>
            </a:endParaRPr>
          </a:p>
          <a:p>
            <a:endParaRPr lang="fi-FI" altLang="fi-FI">
              <a:latin typeface="+mj-lt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altLang="fi-FI">
                <a:latin typeface="+mj-lt"/>
                <a:cs typeface="Arial"/>
              </a:rPr>
              <a:t>Pääsy- ja soveltuvuuskokeet: huhti-toukokuussa 2026. Kaikki hakijat kutsutaan pääsykokeeseen. Jos alalla on pääsykokeet, niihin täytyy osallistua, jotta voi tulla valituksi alalle. Katso pääsykoetiedot/ ennakkotehtävät/urheilijan lisäkysymykset ammatillisen oppilaitoksen ja lukion nettisivuilta.</a:t>
            </a:r>
            <a:endParaRPr lang="fi-FI">
              <a:latin typeface="+mj-lt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i-FI" altLang="fi-FI">
              <a:latin typeface="+mj-lt"/>
              <a:cs typeface="Arial"/>
            </a:endParaRPr>
          </a:p>
          <a:p>
            <a:r>
              <a:rPr lang="fi-FI" altLang="fi-FI">
                <a:latin typeface="+mj-lt"/>
                <a:cs typeface="Arial"/>
              </a:rPr>
              <a:t> Yhteishaun tulokset tulevat aikaisintaan to 11.6.2026.</a:t>
            </a:r>
            <a:endParaRPr lang="fi-FI" altLang="fi-FI">
              <a:latin typeface="+mj-lt"/>
              <a:ea typeface="Calibri"/>
              <a:cs typeface="Arial"/>
            </a:endParaRPr>
          </a:p>
          <a:p>
            <a:endParaRPr lang="fi-FI" altLang="fi-FI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altLang="fi-FI">
                <a:latin typeface="+mj-lt"/>
                <a:cs typeface="Arial"/>
              </a:rPr>
              <a:t>Opiskelupaikka tulee vastaanottaa viimeistään to 25.6.2026 mennessä oppilaitoksen ilmoittaman aikataulun ja ohjeiden mukaan. Paikka vastaanotetaan hakijan sähköpostiin lähetetyn linkin kautta. Kuopion lukioiden osalta tarkista oman lukiosi nettisivulta mahdolliset infopäivät.</a:t>
            </a:r>
            <a:endParaRPr lang="fi-FI" altLang="fi-FI">
              <a:latin typeface="+mj-lt"/>
              <a:ea typeface="Calibri"/>
              <a:cs typeface="Arial"/>
            </a:endParaRPr>
          </a:p>
          <a:p>
            <a:endParaRPr lang="fi-FI" altLang="fi-FI">
              <a:latin typeface="+mj-lt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>
                <a:latin typeface="+mj-lt"/>
                <a:cs typeface="Arial"/>
              </a:rPr>
              <a:t>Varasijat ovat voimassa pe 14.8.2026 asti.</a:t>
            </a:r>
            <a:endParaRPr lang="fi-FI">
              <a:latin typeface="+mj-lt"/>
              <a:ea typeface="Calibri"/>
              <a:cs typeface="Arial"/>
            </a:endParaRPr>
          </a:p>
          <a:p>
            <a:endParaRPr lang="fi-FI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altLang="fi-FI">
                <a:latin typeface="+mj-lt"/>
                <a:cs typeface="Arial"/>
              </a:rPr>
              <a:t>Opot ovat tavattavissa </a:t>
            </a:r>
            <a:r>
              <a:rPr lang="fi-FI" altLang="fi-FI" err="1">
                <a:latin typeface="+mj-lt"/>
                <a:cs typeface="Arial"/>
              </a:rPr>
              <a:t>Hatsalassa</a:t>
            </a:r>
            <a:r>
              <a:rPr lang="fi-FI" altLang="fi-FI">
                <a:latin typeface="+mj-lt"/>
                <a:cs typeface="Arial"/>
              </a:rPr>
              <a:t> pe 12.6.2026 klo 9.00-12.00.</a:t>
            </a:r>
            <a:endParaRPr lang="fi-FI" sz="160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F0FD2-26E2-4229-BC90-44F13773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-1286372" y="1399676"/>
            <a:ext cx="106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2800" b="1">
                <a:latin typeface="+mj-lt"/>
              </a:rPr>
              <a:t>Opiskelijavalinta ammatilliseen perustutkintoon</a:t>
            </a:r>
            <a:endParaRPr lang="fi-FI" sz="2800" b="1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491248" y="2042125"/>
            <a:ext cx="7906616" cy="45858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i-FI" altLang="fi-FI">
                <a:latin typeface="+mj-lt"/>
                <a:cs typeface="Arial"/>
              </a:rPr>
              <a:t>Hakijat valitaan saamansa pistemäärän sekä/tai joissain tutkinnoissa valintakokeen perusteella</a:t>
            </a:r>
            <a:r>
              <a:rPr lang="fi-FI" altLang="fi-FI" sz="1600">
                <a:latin typeface="+mj-lt"/>
                <a:cs typeface="Arial"/>
              </a:rPr>
              <a:t>.</a:t>
            </a:r>
          </a:p>
          <a:p>
            <a:pPr>
              <a:defRPr/>
            </a:pPr>
            <a:endParaRPr lang="fi-FI" altLang="fi-FI" sz="1600">
              <a:latin typeface="+mj-lt"/>
              <a:cs typeface="Arial"/>
            </a:endParaRPr>
          </a:p>
          <a:p>
            <a:pPr>
              <a:defRPr/>
            </a:pPr>
            <a:r>
              <a:rPr lang="fi-FI" altLang="fi-FI" sz="1600">
                <a:latin typeface="+mj-lt"/>
                <a:cs typeface="Arial"/>
              </a:rPr>
              <a:t>Pisteet koostuvat: ​</a:t>
            </a:r>
          </a:p>
          <a:p>
            <a:pPr>
              <a:defRPr/>
            </a:pPr>
            <a:endParaRPr lang="fi-FI" altLang="fi-FI" sz="1600">
              <a:latin typeface="+mj-lt"/>
              <a:cs typeface="Arial"/>
            </a:endParaRPr>
          </a:p>
          <a:p>
            <a:pPr>
              <a:defRPr/>
            </a:pPr>
            <a:r>
              <a:rPr lang="fi-FI" altLang="fi-FI" sz="1600">
                <a:latin typeface="+mj-lt"/>
                <a:cs typeface="Arial"/>
              </a:rPr>
              <a:t>0-16p = yleinen koulumenestys (kaikkien aineiden keskiarvo, ks. Dia 9)​</a:t>
            </a:r>
          </a:p>
          <a:p>
            <a:pPr>
              <a:defRPr/>
            </a:pPr>
            <a:endParaRPr lang="fi-FI" altLang="fi-FI" sz="1600">
              <a:latin typeface="+mj-lt"/>
              <a:cs typeface="Arial"/>
            </a:endParaRPr>
          </a:p>
          <a:p>
            <a:pPr>
              <a:defRPr/>
            </a:pPr>
            <a:r>
              <a:rPr lang="fi-FI" altLang="fi-FI" sz="1600">
                <a:latin typeface="+mj-lt"/>
                <a:cs typeface="Arial"/>
              </a:rPr>
              <a:t>0-8p = painotettavat arvosanat (liikunta, kuvataide, käsityö, kotitalous ja musiikki). Näistä kolmen parhaan aineen arvosanojen keskiarvo (ks. Dia 10)</a:t>
            </a:r>
          </a:p>
          <a:p>
            <a:pPr>
              <a:defRPr/>
            </a:pPr>
            <a:endParaRPr lang="fi-FI" altLang="fi-FI" sz="1600">
              <a:latin typeface="+mj-lt"/>
              <a:cs typeface="Arial"/>
            </a:endParaRPr>
          </a:p>
          <a:p>
            <a:pPr>
              <a:defRPr/>
            </a:pPr>
            <a:r>
              <a:rPr lang="fi-FI" altLang="fi-FI" sz="1600">
                <a:latin typeface="+mj-lt"/>
                <a:cs typeface="Arial"/>
              </a:rPr>
              <a:t>6p = perusopetuksen tai valmentavan/ohjaavan/valmistavan koulutuksen suorittaminen.</a:t>
            </a:r>
          </a:p>
          <a:p>
            <a:pPr>
              <a:defRPr/>
            </a:pPr>
            <a:endParaRPr lang="fi-FI" altLang="fi-FI" sz="1600">
              <a:latin typeface="+mj-lt"/>
              <a:cs typeface="Arial"/>
            </a:endParaRPr>
          </a:p>
          <a:p>
            <a:pPr>
              <a:defRPr/>
            </a:pPr>
            <a:r>
              <a:rPr lang="fi-FI" altLang="fi-FI" sz="1600">
                <a:latin typeface="+mj-lt"/>
                <a:cs typeface="Arial"/>
              </a:rPr>
              <a:t>2p = jos ammatillinen hakutoive on 1. hakutoiveena​</a:t>
            </a:r>
          </a:p>
          <a:p>
            <a:pPr>
              <a:defRPr/>
            </a:pPr>
            <a:endParaRPr lang="fi-FI" altLang="fi-FI" sz="1600">
              <a:latin typeface="+mj-lt"/>
              <a:cs typeface="Arial"/>
            </a:endParaRPr>
          </a:p>
          <a:p>
            <a:pPr>
              <a:defRPr/>
            </a:pPr>
            <a:r>
              <a:rPr lang="fi-FI" altLang="fi-FI" sz="1600">
                <a:latin typeface="+mj-lt"/>
                <a:cs typeface="Arial"/>
              </a:rPr>
              <a:t>0-10p = mahdolliset pääsy- ja soveltuvuuskokeet.</a:t>
            </a:r>
          </a:p>
          <a:p>
            <a:pPr>
              <a:defRPr/>
            </a:pPr>
            <a:endParaRPr lang="fi-FI" altLang="fi-FI" sz="1600">
              <a:latin typeface="+mj-lt"/>
              <a:cs typeface="Arial"/>
            </a:endParaRPr>
          </a:p>
          <a:p>
            <a:pPr>
              <a:defRPr/>
            </a:pP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Ammatillisen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koulutuksen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pisterajoja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voi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tiedustella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opinto-ohjaajilta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sekä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katsoa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esim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GB" sz="1600" b="0" i="0" u="none" strike="noStrike" err="1">
                <a:solidFill>
                  <a:srgbClr val="000000"/>
                </a:solidFill>
                <a:effectLst/>
                <a:latin typeface="+mj-lt"/>
              </a:rPr>
              <a:t>osoitteesta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sz="1600" b="0" i="0" u="sng" strike="noStrike">
                <a:solidFill>
                  <a:srgbClr val="5971DF"/>
                </a:solidFill>
                <a:effectLst/>
                <a:latin typeface="+mj-lt"/>
                <a:hlinkClick r:id="rId4"/>
              </a:rPr>
              <a:t>www.yhteishakulaskuri.fi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fi-FI" altLang="fi-FI" sz="1600">
              <a:latin typeface="+mj-lt"/>
              <a:cs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411760" y="764704"/>
            <a:ext cx="8640763" cy="49339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fi-FI" altLang="fi-FI" sz="2000"/>
          </a:p>
          <a:p>
            <a:pPr eaLnBrk="1" hangingPunct="1">
              <a:buFont typeface="Wingdings" pitchFamily="2" charset="2"/>
              <a:buNone/>
              <a:defRPr/>
            </a:pPr>
            <a:endParaRPr lang="fi-FI" altLang="fi-FI" sz="2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660232" y="3068960"/>
            <a:ext cx="4544691" cy="2782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fi-FI" altLang="fi-FI" sz="2000"/>
          </a:p>
          <a:p>
            <a:pPr eaLnBrk="1" hangingPunct="1">
              <a:buFont typeface="Wingdings" pitchFamily="2" charset="2"/>
              <a:buNone/>
              <a:defRPr/>
            </a:pPr>
            <a:endParaRPr lang="fi-FI" altLang="fi-FI" sz="2400"/>
          </a:p>
        </p:txBody>
      </p:sp>
    </p:spTree>
    <p:extLst>
      <p:ext uri="{BB962C8B-B14F-4D97-AF65-F5344CB8AC3E}">
        <p14:creationId xmlns:p14="http://schemas.microsoft.com/office/powerpoint/2010/main" val="12737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697833" y="1759163"/>
            <a:ext cx="77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-1012818" y="1159346"/>
            <a:ext cx="106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2800" b="1"/>
              <a:t>Opiskelijavalinta ammatilliseen perustutkintoon</a:t>
            </a:r>
            <a:endParaRPr lang="fi-FI" sz="2800" b="1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697833" y="1759163"/>
            <a:ext cx="790661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i-FI" altLang="fi-FI" sz="2000">
                <a:latin typeface="Arial"/>
                <a:cs typeface="Arial"/>
              </a:rPr>
              <a:t>Perusopetuksen oppimäärän suorittaminen hakeutumisvuonna TAI edellisenä vuonna TAI tietyistä peruskoulun jälkeen suoritetuista opinnoista esim. TUVA 6 pistettä</a:t>
            </a:r>
          </a:p>
          <a:p>
            <a:pPr eaLnBrk="1" hangingPunct="1">
              <a:defRPr/>
            </a:pPr>
            <a:endParaRPr lang="fi-FI" altLang="fi-FI" sz="2000"/>
          </a:p>
          <a:p>
            <a:pPr eaLnBrk="1" hangingPunct="1">
              <a:defRPr/>
            </a:pPr>
            <a:r>
              <a:rPr lang="fi-FI" altLang="fi-FI" sz="2000">
                <a:latin typeface="Arial"/>
                <a:cs typeface="Arial"/>
              </a:rPr>
              <a:t>Yleinen koulumenestys 0–16 pistettä seuraavasti:</a:t>
            </a:r>
          </a:p>
          <a:p>
            <a:endParaRPr lang="fi-FI" sz="2000" b="1"/>
          </a:p>
          <a:p>
            <a:r>
              <a:rPr lang="fi-FI" sz="2000" b="1">
                <a:latin typeface="Arial"/>
                <a:cs typeface="Arial"/>
              </a:rPr>
              <a:t>Keskiarvo	Pisteitä		Keskiarvo	Pisteitä</a:t>
            </a:r>
            <a:endParaRPr lang="fi-FI" sz="2000">
              <a:latin typeface="Arial"/>
              <a:cs typeface="Arial"/>
            </a:endParaRPr>
          </a:p>
          <a:p>
            <a:r>
              <a:rPr lang="fi-FI" sz="2000">
                <a:latin typeface="Arial"/>
                <a:cs typeface="Arial"/>
              </a:rPr>
              <a:t>5,50–5,74	1		7,50–7,74	9</a:t>
            </a:r>
          </a:p>
          <a:p>
            <a:r>
              <a:rPr lang="fi-FI" sz="2000">
                <a:latin typeface="Arial"/>
                <a:cs typeface="Arial"/>
              </a:rPr>
              <a:t>5,75–5,99	2		7,75–7,99	10</a:t>
            </a:r>
          </a:p>
          <a:p>
            <a:r>
              <a:rPr lang="fi-FI" sz="2000">
                <a:latin typeface="Arial"/>
                <a:cs typeface="Arial"/>
              </a:rPr>
              <a:t>6,00–6,24	3		8,00–8,24	11</a:t>
            </a:r>
          </a:p>
          <a:p>
            <a:r>
              <a:rPr lang="fi-FI" sz="2000">
                <a:latin typeface="Arial"/>
                <a:cs typeface="Arial"/>
              </a:rPr>
              <a:t>6,25–6,49	4		8,25–8,49	12</a:t>
            </a:r>
          </a:p>
          <a:p>
            <a:r>
              <a:rPr lang="fi-FI" sz="2000">
                <a:latin typeface="Arial"/>
                <a:cs typeface="Arial"/>
              </a:rPr>
              <a:t>6,50–6,74	5		8,50– 8,74	13</a:t>
            </a:r>
          </a:p>
          <a:p>
            <a:r>
              <a:rPr lang="fi-FI" sz="2000">
                <a:latin typeface="Arial"/>
                <a:cs typeface="Arial"/>
              </a:rPr>
              <a:t>6,75–6,99	6		8,75-8,99	14</a:t>
            </a:r>
          </a:p>
          <a:p>
            <a:r>
              <a:rPr lang="fi-FI" sz="2000">
                <a:latin typeface="Arial"/>
                <a:cs typeface="Arial"/>
              </a:rPr>
              <a:t>7,00–7,24	7		9,00-9,24	15</a:t>
            </a:r>
          </a:p>
          <a:p>
            <a:r>
              <a:rPr lang="fi-FI" sz="2000">
                <a:latin typeface="Arial"/>
                <a:cs typeface="Arial"/>
              </a:rPr>
              <a:t>7,25–7,49	8		9,25-10,00	16</a:t>
            </a:r>
            <a:endParaRPr lang="fi-FI" altLang="fi-FI">
              <a:latin typeface="Arial"/>
              <a:cs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411760" y="764704"/>
            <a:ext cx="8640763" cy="49339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fi-FI" altLang="fi-FI" sz="2000"/>
          </a:p>
          <a:p>
            <a:pPr eaLnBrk="1" hangingPunct="1">
              <a:buFont typeface="Wingdings" pitchFamily="2" charset="2"/>
              <a:buNone/>
              <a:defRPr/>
            </a:pPr>
            <a:endParaRPr lang="fi-FI" altLang="fi-FI" sz="2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660232" y="3068960"/>
            <a:ext cx="4544691" cy="2782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fi-FI" altLang="fi-FI" sz="2000"/>
          </a:p>
          <a:p>
            <a:pPr eaLnBrk="1" hangingPunct="1">
              <a:buFont typeface="Wingdings" pitchFamily="2" charset="2"/>
              <a:buNone/>
              <a:defRPr/>
            </a:pPr>
            <a:endParaRPr lang="fi-FI" altLang="fi-FI" sz="2400"/>
          </a:p>
        </p:txBody>
      </p:sp>
    </p:spTree>
    <p:extLst>
      <p:ext uri="{BB962C8B-B14F-4D97-AF65-F5344CB8AC3E}">
        <p14:creationId xmlns:p14="http://schemas.microsoft.com/office/powerpoint/2010/main" val="32135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ema">
  <a:themeElements>
    <a:clrScheme name="Kuopion kaupunki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D80017"/>
      </a:accent1>
      <a:accent2>
        <a:srgbClr val="0F0F0F"/>
      </a:accent2>
      <a:accent3>
        <a:srgbClr val="CAAD72"/>
      </a:accent3>
      <a:accent4>
        <a:srgbClr val="C5CFD6"/>
      </a:accent4>
      <a:accent5>
        <a:srgbClr val="E9DEC6"/>
      </a:accent5>
      <a:accent6>
        <a:srgbClr val="818386"/>
      </a:accent6>
      <a:hlink>
        <a:srgbClr val="D80017"/>
      </a:hlink>
      <a:folHlink>
        <a:srgbClr val="4B4B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9c8f1f-4e17-42e7-b352-060aea72ea53">
      <UserInfo>
        <DisplayName>Snellman Irma Elisabet</DisplayName>
        <AccountId>12</AccountId>
        <AccountType/>
      </UserInfo>
      <UserInfo>
        <DisplayName>Nevalainen Helena Maritta</DisplayName>
        <AccountId>7</AccountId>
        <AccountType/>
      </UserInfo>
      <UserInfo>
        <DisplayName>Sudarikova Nina</DisplayName>
        <AccountId>70</AccountId>
        <AccountType/>
      </UserInfo>
      <UserInfo>
        <DisplayName>Venäläinen Eeva-Kaisa</DisplayName>
        <AccountId>106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63C74D1DE1FCD4EACC36A725B255D92" ma:contentTypeVersion="8" ma:contentTypeDescription="Luo uusi asiakirja." ma:contentTypeScope="" ma:versionID="f89ab0ebeed61125c6683fb57a5e1670">
  <xsd:schema xmlns:xsd="http://www.w3.org/2001/XMLSchema" xmlns:xs="http://www.w3.org/2001/XMLSchema" xmlns:p="http://schemas.microsoft.com/office/2006/metadata/properties" xmlns:ns2="988e3db8-6f26-4a15-b685-257a9bff003f" xmlns:ns3="ae9c8f1f-4e17-42e7-b352-060aea72ea53" targetNamespace="http://schemas.microsoft.com/office/2006/metadata/properties" ma:root="true" ma:fieldsID="f506d388605597256c78910de4b57738" ns2:_="" ns3:_="">
    <xsd:import namespace="988e3db8-6f26-4a15-b685-257a9bff003f"/>
    <xsd:import namespace="ae9c8f1f-4e17-42e7-b352-060aea72ea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e3db8-6f26-4a15-b685-257a9bff00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c8f1f-4e17-42e7-b352-060aea72ea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4C45B3-67FA-46EA-B806-3DFC579A1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77C07D-76A3-4A72-98A4-764E462ACBD2}">
  <ds:schemaRefs>
    <ds:schemaRef ds:uri="http://schemas.openxmlformats.org/package/2006/metadata/core-properties"/>
    <ds:schemaRef ds:uri="http://purl.org/dc/terms/"/>
    <ds:schemaRef ds:uri="988e3db8-6f26-4a15-b685-257a9bff003f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ae9c8f1f-4e17-42e7-b352-060aea72ea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9FCFD0-73AB-4997-9499-E6B382EFDAC2}">
  <ds:schemaRefs>
    <ds:schemaRef ds:uri="988e3db8-6f26-4a15-b685-257a9bff003f"/>
    <ds:schemaRef ds:uri="ae9c8f1f-4e17-42e7-b352-060aea72ea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1862</Words>
  <Application>Microsoft Office PowerPoint</Application>
  <PresentationFormat>Näytössä katseltava diaesitys (4:3)</PresentationFormat>
  <Paragraphs>403</Paragraphs>
  <Slides>24</Slides>
  <Notes>6</Notes>
  <HiddenSlides>1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Arial,Sans-Serif</vt:lpstr>
      <vt:lpstr>Calibri</vt:lpstr>
      <vt:lpstr>Comic Sans MS</vt:lpstr>
      <vt:lpstr>Felix Titling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Kaksoistutkinto</vt:lpstr>
      <vt:lpstr>PowerPoint-esitys</vt:lpstr>
      <vt:lpstr>PowerPoint-esitys</vt:lpstr>
      <vt:lpstr>PowerPoint-esitys</vt:lpstr>
      <vt:lpstr>PowerPoint-esitys</vt:lpstr>
      <vt:lpstr>PowerPoint-esitys</vt:lpstr>
      <vt:lpstr>Valmentavat koulutukset</vt:lpstr>
      <vt:lpstr>PowerPoint-esitys</vt:lpstr>
      <vt:lpstr>PowerPoint-esitys</vt:lpstr>
      <vt:lpstr>PowerPoint-esitys</vt:lpstr>
      <vt:lpstr>PowerPoint-esitys</vt:lpstr>
      <vt:lpstr>PowerPoint-esitys</vt:lpstr>
      <vt:lpstr>Kiitos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Snellman Irma Elisabet</dc:creator>
  <cp:lastModifiedBy>Helin Sara Emilia</cp:lastModifiedBy>
  <cp:revision>1</cp:revision>
  <cp:lastPrinted>2026-01-19T08:12:24Z</cp:lastPrinted>
  <dcterms:created xsi:type="dcterms:W3CDTF">2021-12-17T11:32:53Z</dcterms:created>
  <dcterms:modified xsi:type="dcterms:W3CDTF">2026-01-21T12:11:56Z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0x010100B63C74D1DE1FCD4EACC36A725B255D92</vt:lpwstr>
  </property>
</Properties>
</file>