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4"/>
  </p:notesMasterIdLst>
  <p:sldIdLst>
    <p:sldId id="256" r:id="rId5"/>
    <p:sldId id="279" r:id="rId6"/>
    <p:sldId id="280" r:id="rId7"/>
    <p:sldId id="281" r:id="rId8"/>
    <p:sldId id="282" r:id="rId9"/>
    <p:sldId id="283" r:id="rId10"/>
    <p:sldId id="286" r:id="rId11"/>
    <p:sldId id="284" r:id="rId12"/>
    <p:sldId id="28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14.6.2023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5296D83-C499-4C59-CEDE-2EB41C5FC7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r="-1" b="769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tx1"/>
                </a:solidFill>
                <a:cs typeface="Calibri Light"/>
              </a:rPr>
              <a:t>14. mielenterveyshäiriöiden hoito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" r="9091" b="187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000000"/>
                </a:solidFill>
              </a:rPr>
              <a:t>Hoitoon päätyminen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 Perustason palvelu: 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hoitotaho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jonne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hakeudutaan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ensin</a:t>
            </a:r>
            <a:endParaRPr lang="en-US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a typeface="+mn-lt"/>
                <a:cs typeface="+mn-lt"/>
              </a:rPr>
              <a:t>esim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a typeface="+mn-lt"/>
                <a:cs typeface="+mn-lt"/>
              </a:rPr>
              <a:t>oma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+mn-lt"/>
                <a:cs typeface="+mn-lt"/>
              </a:rPr>
              <a:t>terveysasema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+mn-lt"/>
                <a:cs typeface="+mn-lt"/>
              </a:rPr>
              <a:t>työterveyshuolto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+mn-lt"/>
                <a:cs typeface="+mn-lt"/>
              </a:rPr>
              <a:t>kouluterveydenhuolto</a:t>
            </a:r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400" b="1" dirty="0" err="1">
                <a:solidFill>
                  <a:srgbClr val="000000"/>
                </a:solidFill>
                <a:ea typeface="+mn-lt"/>
                <a:cs typeface="+mn-lt"/>
              </a:rPr>
              <a:t>Erikoissairaanhoito</a:t>
            </a:r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: 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hoitotaho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joka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hoitaa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jos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perustason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palvelut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eivät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riitä</a:t>
            </a:r>
            <a:endParaRPr lang="en-US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a typeface="+mn-lt"/>
                <a:cs typeface="+mn-lt"/>
              </a:rPr>
              <a:t>yleensä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 vain </a:t>
            </a:r>
            <a:r>
              <a:rPr lang="en-US" sz="2000" dirty="0" err="1">
                <a:solidFill>
                  <a:srgbClr val="000000"/>
                </a:solidFill>
                <a:ea typeface="+mn-lt"/>
                <a:cs typeface="+mn-lt"/>
              </a:rPr>
              <a:t>lääkärin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+mn-lt"/>
                <a:cs typeface="+mn-lt"/>
              </a:rPr>
              <a:t>lähetteellä</a:t>
            </a:r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ea typeface="+mn-lt"/>
                <a:cs typeface="+mn-lt"/>
              </a:rPr>
              <a:t>psykiatrian</a:t>
            </a:r>
            <a:r>
              <a:rPr lang="en-US" sz="20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+mn-lt"/>
                <a:cs typeface="+mn-lt"/>
              </a:rPr>
              <a:t>poliklinikat</a:t>
            </a:r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9333" y="135218"/>
            <a:ext cx="39728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© Sanoma Pro, Tekijät ● Mieli 4 tunteet ja mielenterveys, Kuva: </a:t>
            </a:r>
            <a:r>
              <a:rPr lang="fi-FI" dirty="0" err="1">
                <a:solidFill>
                  <a:srgbClr val="000000"/>
                </a:solidFill>
              </a:rPr>
              <a:t>Pexels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6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Mielenterveyshäiriöiden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067001"/>
            <a:ext cx="10807819" cy="4355937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i-FI" sz="2400" b="1" dirty="0">
                <a:ea typeface="+mn-lt"/>
                <a:cs typeface="+mn-lt"/>
              </a:rPr>
              <a:t>Erilaisia hoitopaikkoja</a:t>
            </a:r>
          </a:p>
          <a:p>
            <a:pPr marL="457200" indent="-457200">
              <a:buAutoNum type="arabicPeriod"/>
            </a:pPr>
            <a:r>
              <a:rPr lang="fi-FI" sz="2400" dirty="0">
                <a:ea typeface="+mn-lt"/>
                <a:cs typeface="+mn-lt"/>
              </a:rPr>
              <a:t>Avohoito: potilas asuu kotonaan ja käy esimerkiksi poliklinikalla hoidossa</a:t>
            </a:r>
          </a:p>
          <a:p>
            <a:pPr marL="457200" indent="-457200">
              <a:buAutoNum type="arabicPeriod"/>
            </a:pPr>
            <a:r>
              <a:rPr lang="fi-FI" sz="2400" dirty="0">
                <a:ea typeface="+mn-lt"/>
                <a:cs typeface="+mn-lt"/>
              </a:rPr>
              <a:t>Osastohoito: potilas saa hoitoa sairaalan vuodeosastolla</a:t>
            </a:r>
          </a:p>
          <a:p>
            <a:pPr lvl="3">
              <a:buFont typeface="Arial" pitchFamily="18" charset="2"/>
              <a:buChar char="•"/>
            </a:pPr>
            <a:r>
              <a:rPr lang="fi-FI" sz="2000" dirty="0">
                <a:ea typeface="+mn-lt"/>
                <a:cs typeface="+mn-lt"/>
              </a:rPr>
              <a:t>käytetään usein vakavissa mielenterveyshäiriöissä tai jos potilas on itsetuhoinen</a:t>
            </a:r>
            <a:endParaRPr lang="fi-FI" sz="2000" dirty="0"/>
          </a:p>
          <a:p>
            <a:pPr marL="457200" indent="-457200">
              <a:buAutoNum type="arabicPeriod"/>
            </a:pPr>
            <a:r>
              <a:rPr lang="fi-FI" sz="2400" dirty="0">
                <a:ea typeface="+mn-lt"/>
                <a:cs typeface="+mn-lt"/>
              </a:rPr>
              <a:t>Hoito päiväsairaalassa: potilas asuu kotonaan, mutta käy päivittäin sairaalassa saamassa hoitoa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i-FI" sz="2400" b="1" dirty="0"/>
              <a:t> Tahdosta</a:t>
            </a:r>
            <a:r>
              <a:rPr lang="fi-FI" sz="2400" b="1" dirty="0">
                <a:ea typeface="+mn-lt"/>
                <a:cs typeface="+mn-lt"/>
              </a:rPr>
              <a:t> riippumattomaan hoitoon </a:t>
            </a:r>
            <a:r>
              <a:rPr lang="fi-FI" sz="2400" dirty="0">
                <a:ea typeface="+mn-lt"/>
                <a:cs typeface="+mn-lt"/>
              </a:rPr>
              <a:t>ohjaaminen</a:t>
            </a: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sairaalan osastolle: </a:t>
            </a:r>
          </a:p>
          <a:p>
            <a:pPr marL="264795" lvl="1">
              <a:buFont typeface="Arial"/>
              <a:buChar char="•"/>
            </a:pPr>
            <a:r>
              <a:rPr lang="fi-FI" sz="2000" dirty="0">
                <a:ea typeface="+mn-lt"/>
                <a:cs typeface="+mn-lt"/>
              </a:rPr>
              <a:t>ihmisellä</a:t>
            </a:r>
            <a:r>
              <a:rPr lang="fi-FI" sz="2000" dirty="0"/>
              <a:t> on vakava mielenterveyshäiriö</a:t>
            </a:r>
          </a:p>
          <a:p>
            <a:pPr marL="264795" lvl="1">
              <a:buFont typeface="Arial"/>
              <a:buChar char="•"/>
            </a:pPr>
            <a:r>
              <a:rPr lang="fi-FI" sz="2000" dirty="0"/>
              <a:t>sairaus vaarantaa hänen omansa tai muiden terveyttä  </a:t>
            </a:r>
          </a:p>
          <a:p>
            <a:pPr marL="264795" lvl="1">
              <a:buFont typeface="Arial"/>
              <a:buChar char="•"/>
            </a:pPr>
            <a:r>
              <a:rPr lang="fi-FI" sz="2000" dirty="0"/>
              <a:t>muut palvelut eivät sovellu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56582" y="6422938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</a:t>
            </a:r>
            <a:r>
              <a:rPr lang="fi-FI" dirty="0" err="1"/>
              <a:t>mielenterveyss</a:t>
            </a:r>
          </a:p>
        </p:txBody>
      </p:sp>
    </p:spTree>
    <p:extLst>
      <p:ext uri="{BB962C8B-B14F-4D97-AF65-F5344CB8AC3E}">
        <p14:creationId xmlns:p14="http://schemas.microsoft.com/office/powerpoint/2010/main" val="228500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Mielenterveyshäiriöiden moniammatillinen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47344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Moniammatillinen hoito: </a:t>
            </a:r>
            <a:r>
              <a:rPr lang="fi-FI" sz="2400" dirty="0">
                <a:ea typeface="+mn-lt"/>
                <a:cs typeface="+mn-lt"/>
              </a:rPr>
              <a:t>usean eri alan ammattilaiset osallistuvat hoitoon</a:t>
            </a:r>
            <a:endParaRPr lang="fi-FI" sz="24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/>
              <a:t>lääkäri johtaa moniammatillista tiimiä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/>
              <a:t>tiimiin kuuluu usein lääkäri, psykologi, sairaanhoitaja, sosiaalityöntekijä ja muita ammattilaisia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 Moniammatillisessa tiimissä psykologi tekee potilaasta arvion, jonka perusteella potilaan hoitoa suunnitellaan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9" r="1738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4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Mielenterveyshäiriön hoitomuodon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295302"/>
            <a:ext cx="9560993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,Sans-Serif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Hoitomuoto valitaan tilannekohtaisen arvion perusteella</a:t>
            </a:r>
            <a:endParaRPr lang="en-US" sz="2400">
              <a:ea typeface="+mn-lt"/>
              <a:cs typeface="+mn-lt"/>
            </a:endParaRPr>
          </a:p>
          <a:p>
            <a:pPr>
              <a:buFont typeface="Arial,Sans-Serif" panose="020B0602020104020603" pitchFamily="34" charset="0"/>
              <a:buChar char="•"/>
            </a:pPr>
            <a:r>
              <a:rPr lang="fi-FI" sz="2400" b="1" dirty="0"/>
              <a:t> Tilannekohtainen arvio:</a:t>
            </a: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pohdinta siitä, mistä hoitomuodoista potilas voisi hyötyä ja mitkä hoitomuodot eivät sovi</a:t>
            </a:r>
            <a:endParaRPr lang="en-US" sz="240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 Biologiset hoidot: </a:t>
            </a:r>
            <a:r>
              <a:rPr lang="fi-FI" sz="2400" dirty="0"/>
              <a:t>psyykenlääkkeet ja sähkö- tai magneettihoito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 Psykososiaaliset hoidot: </a:t>
            </a:r>
            <a:r>
              <a:rPr lang="fi-FI" sz="2400" dirty="0"/>
              <a:t>terapiat ja psykoterapiat</a:t>
            </a:r>
          </a:p>
          <a:p>
            <a:pPr>
              <a:buSzPct val="100000"/>
              <a:buFont typeface="Arial,Sans-Serif" panose="020B0604020202020204" pitchFamily="34" charset="0"/>
              <a:buChar char="•"/>
            </a:pPr>
            <a:r>
              <a:rPr lang="fi-FI" sz="3200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Ihminen ei aina saa hänelle parhaiten sopivaa hoitoa, jos terveydenhuollossa ei ole varaa kustantaa sopivinta hoitoa, potilasta kohtaan on ennakkoluuloja tai jos häntä syrjitään</a:t>
            </a:r>
            <a:endParaRPr lang="en-US" sz="240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</a:t>
            </a:r>
          </a:p>
        </p:txBody>
      </p:sp>
    </p:spTree>
    <p:extLst>
      <p:ext uri="{BB962C8B-B14F-4D97-AF65-F5344CB8AC3E}">
        <p14:creationId xmlns:p14="http://schemas.microsoft.com/office/powerpoint/2010/main" val="16758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1" r="9091" b="146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Psyykenlääkkeet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6" y="1905000"/>
            <a:ext cx="6416028" cy="4840024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0000"/>
                </a:solidFill>
                <a:ea typeface="+mn-lt"/>
                <a:cs typeface="+mn-lt"/>
              </a:rPr>
              <a:t> Psyykenlääkkeet: </a:t>
            </a:r>
            <a:r>
              <a:rPr lang="fi-FI" dirty="0">
                <a:solidFill>
                  <a:srgbClr val="000000"/>
                </a:solidFill>
                <a:ea typeface="+mn-lt"/>
                <a:cs typeface="+mn-lt"/>
              </a:rPr>
              <a:t>hoitomenetelmä, joka vaikuttaa ihmisen elimistöön, erityisesti aivoihin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ea typeface="+mn-lt"/>
                <a:cs typeface="+mn-lt"/>
              </a:rPr>
              <a:t> Yleensä tehostavat tai estävät aivojen </a:t>
            </a:r>
            <a:r>
              <a:rPr lang="fi-FI" b="1" dirty="0">
                <a:solidFill>
                  <a:srgbClr val="000000"/>
                </a:solidFill>
                <a:ea typeface="+mn-lt"/>
                <a:cs typeface="+mn-lt"/>
              </a:rPr>
              <a:t>välittäjäaineiden</a:t>
            </a:r>
            <a:r>
              <a:rPr lang="fi-FI" dirty="0">
                <a:solidFill>
                  <a:srgbClr val="000000"/>
                </a:solidFill>
                <a:ea typeface="+mn-lt"/>
                <a:cs typeface="+mn-lt"/>
              </a:rPr>
              <a:t> toimintaa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esim. masennuksessa käytetään </a:t>
            </a:r>
            <a:r>
              <a:rPr lang="fi-FI" sz="2200" b="1" dirty="0">
                <a:solidFill>
                  <a:srgbClr val="000000"/>
                </a:solidFill>
                <a:ea typeface="+mn-lt"/>
                <a:cs typeface="+mn-lt"/>
              </a:rPr>
              <a:t>SSRI-lääkkeitä </a:t>
            </a: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estävät hermosolujen serotoniinin takaisinottoa, jolloin aivojen serotoniini vaikuttaa hermosoluihin pidempään</a:t>
            </a:r>
            <a:endParaRPr lang="fi-FI" sz="2200" dirty="0">
              <a:solidFill>
                <a:srgbClr val="000000"/>
              </a:solidFill>
            </a:endParaRP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vähentävät masennuksen oireita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ea typeface="+mn-lt"/>
                <a:cs typeface="+mn-lt"/>
              </a:rPr>
              <a:t> Voi olla haitallisia </a:t>
            </a:r>
            <a:r>
              <a:rPr lang="fi-FI" b="1" dirty="0">
                <a:solidFill>
                  <a:srgbClr val="000000"/>
                </a:solidFill>
                <a:ea typeface="+mn-lt"/>
                <a:cs typeface="+mn-lt"/>
              </a:rPr>
              <a:t>sivuvaikutuksia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fi-FI" dirty="0">
                <a:solidFill>
                  <a:srgbClr val="000000"/>
                </a:solidFill>
                <a:ea typeface="+mn-lt"/>
                <a:cs typeface="+mn-lt"/>
              </a:rPr>
              <a:t>Useamman lääkkeen käytöllä samaan aikaan voi olla ei-toivottuja </a:t>
            </a:r>
            <a:r>
              <a:rPr lang="fi-FI" b="1" dirty="0">
                <a:solidFill>
                  <a:srgbClr val="000000"/>
                </a:solidFill>
                <a:ea typeface="+mn-lt"/>
                <a:cs typeface="+mn-lt"/>
              </a:rPr>
              <a:t>yhteisvaikutuksia</a:t>
            </a:r>
            <a:endParaRPr lang="fi-FI" dirty="0">
              <a:solidFill>
                <a:srgbClr val="000000"/>
              </a:solidFill>
            </a:endParaRPr>
          </a:p>
          <a:p>
            <a:pPr>
              <a:buFont typeface="Tw Cen MT" panose="020B0604020202020204" pitchFamily="34" charset="0"/>
              <a:buChar char=" "/>
            </a:pPr>
            <a:endParaRPr lang="en-US" sz="17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1700" dirty="0">
              <a:solidFill>
                <a:srgbClr val="000000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85712" y="310896"/>
            <a:ext cx="39728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© Sanoma Pro, Tekijät ● Mieli 4 tunteet ja mielenterveys, Kuva: </a:t>
            </a:r>
            <a:r>
              <a:rPr lang="fi-FI" dirty="0" err="1">
                <a:solidFill>
                  <a:srgbClr val="000000"/>
                </a:solidFill>
              </a:rPr>
              <a:t>Pexels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4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3" r="3736" b="398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000000"/>
                </a:solidFill>
              </a:rPr>
              <a:t>SSRI-lääkkeet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000000"/>
                </a:solidFill>
                <a:ea typeface="+mn-lt"/>
                <a:cs typeface="+mn-lt"/>
              </a:rPr>
              <a:t> Serotoniinihypoteesi: </a:t>
            </a:r>
            <a:r>
              <a:rPr lang="fi-FI" sz="2400" dirty="0">
                <a:solidFill>
                  <a:srgbClr val="000000"/>
                </a:solidFill>
                <a:ea typeface="+mn-lt"/>
                <a:cs typeface="+mn-lt"/>
              </a:rPr>
              <a:t>teoria, että serotoniini vaikuttaa suoraan masennuksen oireisiin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ea typeface="+mn-lt"/>
                <a:cs typeface="+mn-lt"/>
              </a:rPr>
              <a:t>Uusimmat tutkimukset kritisoivat ko. teoriaa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ea typeface="+mn-lt"/>
                <a:cs typeface="+mn-lt"/>
              </a:rPr>
              <a:t>SSRI-lääkkeet vaikuttavat silti masennuksen oireisiin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ea typeface="+mn-lt"/>
                <a:cs typeface="+mn-lt"/>
              </a:rPr>
              <a:t>serotoniinin ja masennuksen välistä syy-yhteyttä ei tunneta 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8104" y="6470704"/>
            <a:ext cx="39728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© Sanoma Pro, Tekijät ● Mieli 4 tunteet ja mielenterveys, Kuva: Pexels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2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 err="1"/>
              <a:t>Psykososiaaliset</a:t>
            </a:r>
            <a:r>
              <a:rPr lang="fi-FI" dirty="0"/>
              <a:t> hoidot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373" y="2286085"/>
            <a:ext cx="6696486" cy="4133003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Psykososiaaliset hoidot: </a:t>
            </a:r>
            <a:r>
              <a:rPr lang="fi-FI" sz="2400" dirty="0">
                <a:ea typeface="+mn-lt"/>
                <a:cs typeface="+mn-lt"/>
              </a:rPr>
              <a:t>vuorovaikutukseen perustuvia hoitoja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Psykoterapia </a:t>
            </a:r>
            <a:r>
              <a:rPr lang="fi-FI" sz="2400" dirty="0">
                <a:ea typeface="+mn-lt"/>
                <a:cs typeface="+mn-lt"/>
              </a:rPr>
              <a:t>tunnetuin psykososiaalinen hoitomuoto  </a:t>
            </a:r>
          </a:p>
          <a:p>
            <a:pPr marL="0" indent="0">
              <a:buNone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 Häiriökohtaiset hoidot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suunniteltu jonkin </a:t>
            </a:r>
            <a:r>
              <a:rPr lang="fi-FI" b="1" dirty="0"/>
              <a:t>tietyn mielenterveyshäiriön hoitoon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usein </a:t>
            </a:r>
            <a:r>
              <a:rPr lang="fi-FI" b="1" dirty="0"/>
              <a:t>määrämittainen</a:t>
            </a:r>
            <a:endParaRPr lang="fi-FI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yleensä rakenne ja osat suunniteltu etukäteen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hyvin toimivia, jos henkilöllä on vain yksi mielenterveyden häiriö eikä se ole muuttunut pitkäaikaiseksi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39" y="5575826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14" y="2472697"/>
            <a:ext cx="4292363" cy="28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9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 err="1"/>
              <a:t>Psykososiaalisten</a:t>
            </a:r>
            <a:r>
              <a:rPr lang="fi-FI" dirty="0"/>
              <a:t> hoitojen menetelmiä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997" y="2217547"/>
            <a:ext cx="7632666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800" b="1" dirty="0">
                <a:ea typeface="+mn-lt"/>
                <a:cs typeface="+mn-lt"/>
              </a:rPr>
              <a:t> </a:t>
            </a:r>
            <a:r>
              <a:rPr lang="fi-FI" sz="2800" dirty="0">
                <a:ea typeface="+mn-lt"/>
                <a:cs typeface="+mn-lt"/>
              </a:rPr>
              <a:t>Keskeiset tekijät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hyvä vuorovaikutus </a:t>
            </a:r>
            <a:endParaRPr lang="fi-FI" sz="2400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400">
                <a:ea typeface="+mn-lt"/>
                <a:cs typeface="+mn-lt"/>
              </a:rPr>
              <a:t> potilas </a:t>
            </a:r>
            <a:r>
              <a:rPr lang="fi-FI" sz="2400" dirty="0">
                <a:ea typeface="+mn-lt"/>
                <a:cs typeface="+mn-lt"/>
              </a:rPr>
              <a:t>kokee hoitohenkilön olevan </a:t>
            </a:r>
            <a:r>
              <a:rPr lang="fi-FI" sz="2400" b="1" dirty="0">
                <a:ea typeface="+mn-lt"/>
                <a:cs typeface="+mn-lt"/>
              </a:rPr>
              <a:t>empaattinen</a:t>
            </a: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fi-FI" sz="28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Esimerkkejä hoitokeinoista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b="1" dirty="0" err="1">
                <a:ea typeface="+mn-lt"/>
                <a:cs typeface="+mn-lt"/>
              </a:rPr>
              <a:t>psykoedukaatio</a:t>
            </a:r>
            <a:r>
              <a:rPr lang="fi-FI" sz="2400" dirty="0">
                <a:ea typeface="+mn-lt"/>
                <a:cs typeface="+mn-lt"/>
              </a:rPr>
              <a:t>: psykologisen tiedon antamista, jonka avulla ihmisen ymmärrys omasta vaikeudesta paranee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altistuskokeet</a:t>
            </a:r>
            <a:r>
              <a:rPr lang="fi-FI" sz="2400" dirty="0">
                <a:ea typeface="+mn-lt"/>
                <a:cs typeface="+mn-lt"/>
              </a:rPr>
              <a:t>: pyritään itsenäisesti testaamaan ja muuttamaan haitallisia uskomuksia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Kuva 6" descr="Kuva, joka sisältää kohteen henkilö, sisä, nainen, seinä&#10;&#10;Kuvaus luotu automaattisesti">
            <a:extLst>
              <a:ext uri="{FF2B5EF4-FFF2-40B4-BE49-F238E27FC236}">
                <a16:creationId xmlns:a16="http://schemas.microsoft.com/office/drawing/2014/main" id="{28649031-CC8E-472B-47ED-1C6872AFE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67" y="2071396"/>
            <a:ext cx="2743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53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AACAE-6EB8-45E6-9D80-77184C5DED69}">
  <ds:schemaRefs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807aa635-cdf8-4f87-acc5-eeaafee58acb"/>
    <ds:schemaRef ds:uri="42116817-7e29-4aa7-b7a6-c483eebecbb8"/>
  </ds:schemaRefs>
</ds:datastoreItem>
</file>

<file path=customXml/itemProps2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DFB517-6710-4D2A-B4CA-E8B0B4EF50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13436</TotalTime>
  <Words>505</Words>
  <Application>Microsoft Office PowerPoint</Application>
  <PresentationFormat>Laajakuva</PresentationFormat>
  <Paragraphs>69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Arial,Sans-Serif</vt:lpstr>
      <vt:lpstr>Calibri</vt:lpstr>
      <vt:lpstr>Tw Cen MT</vt:lpstr>
      <vt:lpstr>Tw Cen MT Condensed</vt:lpstr>
      <vt:lpstr>Wingdings 3</vt:lpstr>
      <vt:lpstr>Integraali</vt:lpstr>
      <vt:lpstr>14. mielenterveyshäiriöiden hoito</vt:lpstr>
      <vt:lpstr>Hoitoon päätyminen</vt:lpstr>
      <vt:lpstr>Mielenterveyshäiriöiden hoito</vt:lpstr>
      <vt:lpstr>Mielenterveyshäiriöiden moniammatillinen hoito</vt:lpstr>
      <vt:lpstr>Mielenterveyshäiriön hoitomuodon valinta</vt:lpstr>
      <vt:lpstr>Psyykenlääkkeet</vt:lpstr>
      <vt:lpstr>SSRI-lääkkeet</vt:lpstr>
      <vt:lpstr>Psykososiaaliset hoidot</vt:lpstr>
      <vt:lpstr>Psykososiaalisten hoitojen menetelmiä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Oinasmaa Noora</cp:lastModifiedBy>
  <cp:revision>784</cp:revision>
  <dcterms:created xsi:type="dcterms:W3CDTF">2021-05-18T05:21:46Z</dcterms:created>
  <dcterms:modified xsi:type="dcterms:W3CDTF">2023-06-14T11:02:43Z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